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3" d="100"/>
          <a:sy n="203" d="100"/>
        </p:scale>
        <p:origin x="-5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52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2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8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85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1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55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868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9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2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4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62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‹Nr.›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0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298933" y="2090172"/>
            <a:ext cx="75941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 err="1"/>
              <a:t>Yasmine</a:t>
            </a:r>
            <a:r>
              <a:rPr lang="sv-SE" sz="2800" dirty="0"/>
              <a:t> är 11 år och hennes mamma är 38 år.</a:t>
            </a:r>
          </a:p>
          <a:p>
            <a:endParaRPr lang="sv-SE" sz="2800" dirty="0"/>
          </a:p>
          <a:p>
            <a:r>
              <a:rPr lang="sv-SE" sz="2800" dirty="0"/>
              <a:t>Hur många år dröjer det innan mamma är dubbelt så gammal som </a:t>
            </a:r>
            <a:r>
              <a:rPr lang="sv-SE" sz="2800" dirty="0" err="1"/>
              <a:t>Yasmine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3882010" y="1012266"/>
            <a:ext cx="4427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Vilken är den sista summan?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0DEECC1F-D44C-4C59-AFE1-B6D0D0249233}"/>
              </a:ext>
            </a:extLst>
          </p:cNvPr>
          <p:cNvSpPr/>
          <p:nvPr/>
        </p:nvSpPr>
        <p:spPr>
          <a:xfrm>
            <a:off x="3416498" y="3108959"/>
            <a:ext cx="548640" cy="532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>
            <a:extLst>
              <a:ext uri="{FF2B5EF4-FFF2-40B4-BE49-F238E27FC236}">
                <a16:creationId xmlns:a16="http://schemas.microsoft.com/office/drawing/2014/main" xmlns="" id="{AE77D7E6-842E-4BEC-814C-CE992566D972}"/>
              </a:ext>
            </a:extLst>
          </p:cNvPr>
          <p:cNvSpPr/>
          <p:nvPr/>
        </p:nvSpPr>
        <p:spPr>
          <a:xfrm>
            <a:off x="4998720" y="3108959"/>
            <a:ext cx="548640" cy="53201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xmlns="" id="{F29DFD83-274E-48DC-B22B-7B02665DD8D0}"/>
              </a:ext>
            </a:extLst>
          </p:cNvPr>
          <p:cNvSpPr/>
          <p:nvPr/>
        </p:nvSpPr>
        <p:spPr>
          <a:xfrm>
            <a:off x="6580942" y="3108959"/>
            <a:ext cx="548640" cy="5320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D4895877-CB48-42D8-872A-5FAA32BE8FD2}"/>
              </a:ext>
            </a:extLst>
          </p:cNvPr>
          <p:cNvSpPr/>
          <p:nvPr/>
        </p:nvSpPr>
        <p:spPr>
          <a:xfrm>
            <a:off x="3416498" y="5342313"/>
            <a:ext cx="548640" cy="5320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xmlns="" id="{15CC488E-3CD5-40A6-A552-C8BCA2E89358}"/>
              </a:ext>
            </a:extLst>
          </p:cNvPr>
          <p:cNvSpPr/>
          <p:nvPr/>
        </p:nvSpPr>
        <p:spPr>
          <a:xfrm>
            <a:off x="4998720" y="4249188"/>
            <a:ext cx="548640" cy="53201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>
            <a:extLst>
              <a:ext uri="{FF2B5EF4-FFF2-40B4-BE49-F238E27FC236}">
                <a16:creationId xmlns:a16="http://schemas.microsoft.com/office/drawing/2014/main" xmlns="" id="{31181F80-BD1E-447A-B85E-BB65DD4E5C51}"/>
              </a:ext>
            </a:extLst>
          </p:cNvPr>
          <p:cNvSpPr/>
          <p:nvPr/>
        </p:nvSpPr>
        <p:spPr>
          <a:xfrm>
            <a:off x="6580942" y="4249188"/>
            <a:ext cx="548640" cy="53201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xmlns="" id="{17BC3D6A-83DA-4DFF-B430-4B9E6F259ABB}"/>
              </a:ext>
            </a:extLst>
          </p:cNvPr>
          <p:cNvSpPr/>
          <p:nvPr/>
        </p:nvSpPr>
        <p:spPr>
          <a:xfrm>
            <a:off x="3416498" y="4225636"/>
            <a:ext cx="548640" cy="53201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xmlns="" id="{C1130A4A-CEA4-4146-9EC1-E59F4B845431}"/>
              </a:ext>
            </a:extLst>
          </p:cNvPr>
          <p:cNvSpPr/>
          <p:nvPr/>
        </p:nvSpPr>
        <p:spPr>
          <a:xfrm>
            <a:off x="4998720" y="5342313"/>
            <a:ext cx="548640" cy="5320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xmlns="" id="{AE6A45E7-FED9-4939-8385-4D8FCBD728C4}"/>
              </a:ext>
            </a:extLst>
          </p:cNvPr>
          <p:cNvSpPr txBox="1"/>
          <p:nvPr/>
        </p:nvSpPr>
        <p:spPr>
          <a:xfrm>
            <a:off x="5636029" y="297595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sv-SE" dirty="0"/>
          </a:p>
        </p:txBody>
      </p:sp>
      <p:sp>
        <p:nvSpPr>
          <p:cNvPr id="14" name="Plustecken 13">
            <a:extLst>
              <a:ext uri="{FF2B5EF4-FFF2-40B4-BE49-F238E27FC236}">
                <a16:creationId xmlns:a16="http://schemas.microsoft.com/office/drawing/2014/main" xmlns="" id="{9939B979-2750-4051-9668-4F435224FDCC}"/>
              </a:ext>
            </a:extLst>
          </p:cNvPr>
          <p:cNvSpPr/>
          <p:nvPr/>
        </p:nvSpPr>
        <p:spPr>
          <a:xfrm>
            <a:off x="4272677" y="3180956"/>
            <a:ext cx="396272" cy="38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ustecken 14">
            <a:extLst>
              <a:ext uri="{FF2B5EF4-FFF2-40B4-BE49-F238E27FC236}">
                <a16:creationId xmlns:a16="http://schemas.microsoft.com/office/drawing/2014/main" xmlns="" id="{BA00AD85-123B-4D2E-B5EA-EA273569E7FC}"/>
              </a:ext>
            </a:extLst>
          </p:cNvPr>
          <p:cNvSpPr/>
          <p:nvPr/>
        </p:nvSpPr>
        <p:spPr>
          <a:xfrm>
            <a:off x="5866015" y="3180956"/>
            <a:ext cx="396272" cy="38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lustecken 15">
            <a:extLst>
              <a:ext uri="{FF2B5EF4-FFF2-40B4-BE49-F238E27FC236}">
                <a16:creationId xmlns:a16="http://schemas.microsoft.com/office/drawing/2014/main" xmlns="" id="{104987C8-600F-46E5-92D1-B969A62F7885}"/>
              </a:ext>
            </a:extLst>
          </p:cNvPr>
          <p:cNvSpPr/>
          <p:nvPr/>
        </p:nvSpPr>
        <p:spPr>
          <a:xfrm>
            <a:off x="4272677" y="4321185"/>
            <a:ext cx="396272" cy="38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Plustecken 16">
            <a:extLst>
              <a:ext uri="{FF2B5EF4-FFF2-40B4-BE49-F238E27FC236}">
                <a16:creationId xmlns:a16="http://schemas.microsoft.com/office/drawing/2014/main" xmlns="" id="{F165149E-ACCA-444C-944A-8E39D6FC987E}"/>
              </a:ext>
            </a:extLst>
          </p:cNvPr>
          <p:cNvSpPr/>
          <p:nvPr/>
        </p:nvSpPr>
        <p:spPr>
          <a:xfrm>
            <a:off x="5866015" y="4297633"/>
            <a:ext cx="396272" cy="38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ustecken 17">
            <a:extLst>
              <a:ext uri="{FF2B5EF4-FFF2-40B4-BE49-F238E27FC236}">
                <a16:creationId xmlns:a16="http://schemas.microsoft.com/office/drawing/2014/main" xmlns="" id="{74044EC2-9A66-44BF-B064-1FDFEF881D6E}"/>
              </a:ext>
            </a:extLst>
          </p:cNvPr>
          <p:cNvSpPr/>
          <p:nvPr/>
        </p:nvSpPr>
        <p:spPr>
          <a:xfrm>
            <a:off x="4272677" y="5389417"/>
            <a:ext cx="396272" cy="38801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Lika med 18">
            <a:extLst>
              <a:ext uri="{FF2B5EF4-FFF2-40B4-BE49-F238E27FC236}">
                <a16:creationId xmlns:a16="http://schemas.microsoft.com/office/drawing/2014/main" xmlns="" id="{FF697D87-F702-4932-8DD4-74ACA2EE5E9C}"/>
              </a:ext>
            </a:extLst>
          </p:cNvPr>
          <p:cNvSpPr/>
          <p:nvPr/>
        </p:nvSpPr>
        <p:spPr>
          <a:xfrm>
            <a:off x="7448237" y="3218363"/>
            <a:ext cx="415702" cy="3160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0" name="Lika med 19">
            <a:extLst>
              <a:ext uri="{FF2B5EF4-FFF2-40B4-BE49-F238E27FC236}">
                <a16:creationId xmlns:a16="http://schemas.microsoft.com/office/drawing/2014/main" xmlns="" id="{BA04FFAB-5062-4523-9848-F730B344B102}"/>
              </a:ext>
            </a:extLst>
          </p:cNvPr>
          <p:cNvSpPr/>
          <p:nvPr/>
        </p:nvSpPr>
        <p:spPr>
          <a:xfrm>
            <a:off x="7448237" y="4333632"/>
            <a:ext cx="415702" cy="3160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1" name="Lika med 20">
            <a:extLst>
              <a:ext uri="{FF2B5EF4-FFF2-40B4-BE49-F238E27FC236}">
                <a16:creationId xmlns:a16="http://schemas.microsoft.com/office/drawing/2014/main" xmlns="" id="{72F6939A-2357-486F-BCA9-809D29B14188}"/>
              </a:ext>
            </a:extLst>
          </p:cNvPr>
          <p:cNvSpPr/>
          <p:nvPr/>
        </p:nvSpPr>
        <p:spPr>
          <a:xfrm>
            <a:off x="5856300" y="5425416"/>
            <a:ext cx="415702" cy="3160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xmlns="" id="{6FD3260F-4CBE-4D1C-832D-4AAD65B14625}"/>
              </a:ext>
            </a:extLst>
          </p:cNvPr>
          <p:cNvSpPr txBox="1"/>
          <p:nvPr/>
        </p:nvSpPr>
        <p:spPr>
          <a:xfrm>
            <a:off x="8163164" y="3104047"/>
            <a:ext cx="7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21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xmlns="" id="{1050FD87-11CD-4737-93A7-3FDE8446458D}"/>
              </a:ext>
            </a:extLst>
          </p:cNvPr>
          <p:cNvSpPr txBox="1"/>
          <p:nvPr/>
        </p:nvSpPr>
        <p:spPr>
          <a:xfrm>
            <a:off x="8163265" y="4192028"/>
            <a:ext cx="7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21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xmlns="" id="{6575DEE4-681A-403A-9A3A-B5C62FD58EAB}"/>
              </a:ext>
            </a:extLst>
          </p:cNvPr>
          <p:cNvSpPr txBox="1"/>
          <p:nvPr/>
        </p:nvSpPr>
        <p:spPr>
          <a:xfrm>
            <a:off x="6496446" y="5260260"/>
            <a:ext cx="7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3474843" y="2090172"/>
            <a:ext cx="5242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Summan av två tal är 19.</a:t>
            </a:r>
          </a:p>
          <a:p>
            <a:r>
              <a:rPr lang="sv-SE" sz="2800" dirty="0"/>
              <a:t>Produkten är 84.</a:t>
            </a:r>
          </a:p>
          <a:p>
            <a:endParaRPr lang="sv-SE" sz="2800" dirty="0"/>
          </a:p>
          <a:p>
            <a:r>
              <a:rPr lang="sv-SE" sz="2800" dirty="0"/>
              <a:t>Vilken är differensen mellan talen?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492564" y="2090172"/>
            <a:ext cx="7206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Zoe har fyra gånger så många kaniner som Thea.</a:t>
            </a:r>
          </a:p>
          <a:p>
            <a:r>
              <a:rPr lang="sv-SE" sz="2800" dirty="0"/>
              <a:t>Sammanlagt har de 40 kaniner.</a:t>
            </a:r>
          </a:p>
          <a:p>
            <a:endParaRPr lang="sv-SE" sz="2800" dirty="0"/>
          </a:p>
          <a:p>
            <a:r>
              <a:rPr lang="sv-SE" sz="2800" dirty="0"/>
              <a:t>Hur många kaniner har var och en?</a:t>
            </a:r>
          </a:p>
        </p:txBody>
      </p: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3998155" y="2767280"/>
            <a:ext cx="4195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GISSA OCH PRÖVA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=""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30110" y="567106"/>
            <a:ext cx="5731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EXEMPEL</a:t>
            </a:r>
            <a:endParaRPr lang="sv-SE" sz="2800" b="1" dirty="0"/>
          </a:p>
          <a:p>
            <a:r>
              <a:rPr lang="sv-SE" sz="2800" dirty="0"/>
              <a:t>Summan av två tal är 45.</a:t>
            </a:r>
          </a:p>
          <a:p>
            <a:r>
              <a:rPr lang="sv-SE" sz="2800" dirty="0"/>
              <a:t>Det ena talet är 9 större än det andra</a:t>
            </a:r>
            <a:r>
              <a:rPr lang="sv-SE" sz="2800" dirty="0" smtClean="0"/>
              <a:t>.</a:t>
            </a:r>
            <a:endParaRPr lang="sv-SE" sz="2800" dirty="0"/>
          </a:p>
          <a:p>
            <a:r>
              <a:rPr lang="sv-SE" sz="2800" dirty="0"/>
              <a:t>Vilka är de två talen?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="" xmlns:a16="http://schemas.microsoft.com/office/drawing/2014/main" id="{EFEDBE25-B8F9-47FD-B060-3EEE2298A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53363"/>
              </p:ext>
            </p:extLst>
          </p:nvPr>
        </p:nvGraphicFramePr>
        <p:xfrm>
          <a:off x="1662128" y="2579392"/>
          <a:ext cx="8128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4126184135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5628175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36903844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96985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Ena talet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Andra talet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Summa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5793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För litet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7724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För litet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5964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För litet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3220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Stämmer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486122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1589105" y="3378172"/>
            <a:ext cx="8227058" cy="1213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6533C88B-BAAA-4C15-BF30-78D513CE8339}"/>
              </a:ext>
            </a:extLst>
          </p:cNvPr>
          <p:cNvSpPr txBox="1"/>
          <p:nvPr/>
        </p:nvSpPr>
        <p:spPr>
          <a:xfrm>
            <a:off x="3899536" y="5190187"/>
            <a:ext cx="358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u="sng" dirty="0"/>
              <a:t>Svar</a:t>
            </a:r>
            <a:r>
              <a:rPr lang="sv-SE" sz="2400" dirty="0"/>
              <a:t>: Talen är 18 och 27.</a:t>
            </a:r>
            <a:endParaRPr lang="sv-SE" sz="2400" u="sng" dirty="0"/>
          </a:p>
        </p:txBody>
      </p:sp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52 0.05742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5742 L 0.00104 0.11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167 L 0.00104 0.172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866937" y="1874728"/>
            <a:ext cx="64581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I åk 4 i Stenkumlaskolan går det 39 elever.</a:t>
            </a:r>
          </a:p>
          <a:p>
            <a:r>
              <a:rPr lang="sv-SE" sz="2800" dirty="0"/>
              <a:t>Det är 3 elever fler i 4A än i 4B.</a:t>
            </a:r>
          </a:p>
          <a:p>
            <a:endParaRPr lang="sv-SE" sz="2800" dirty="0"/>
          </a:p>
          <a:p>
            <a:r>
              <a:rPr lang="sv-SE" sz="2800" dirty="0"/>
              <a:t>Hur många elever går det i de båda klasserna?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187429" y="1874728"/>
            <a:ext cx="78171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En stor glasstrut och en liten glasstrut kostar 42 kr sammanlagt. </a:t>
            </a:r>
          </a:p>
          <a:p>
            <a:r>
              <a:rPr lang="sv-SE" sz="2800" dirty="0"/>
              <a:t>Den stora struten är 6 kr dyrare än den lilla. </a:t>
            </a:r>
          </a:p>
          <a:p>
            <a:endParaRPr lang="sv-SE" sz="2800" dirty="0"/>
          </a:p>
          <a:p>
            <a:r>
              <a:rPr lang="sv-SE" sz="2800" dirty="0"/>
              <a:t>Vad kostar en stor strut och vad kostar en liten strut?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866937" y="1659285"/>
            <a:ext cx="64581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Wille kastar tre vanliga tärningar.</a:t>
            </a:r>
          </a:p>
          <a:p>
            <a:r>
              <a:rPr lang="sv-SE" sz="2800" dirty="0"/>
              <a:t>Han adderar de tre tal som kommer upp och får då 15.</a:t>
            </a:r>
          </a:p>
          <a:p>
            <a:endParaRPr lang="sv-SE" sz="2800" dirty="0"/>
          </a:p>
          <a:p>
            <a:r>
              <a:rPr lang="sv-SE" sz="2800" dirty="0"/>
              <a:t>Vad visar de tre tärningarna?</a:t>
            </a:r>
          </a:p>
          <a:p>
            <a:r>
              <a:rPr lang="sv-SE" sz="2800" dirty="0"/>
              <a:t>Skriv alla lösningar som du kan komma på.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043068" y="1659285"/>
            <a:ext cx="81058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Vilket fyrsiffrigt tal kan beskrivas så här?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Tiotalssiffran är 7.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Tusentalssiffran är störst.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Entalssiffran är hälften så stor som tusentalssiffran.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Summan av siffrorna är 26.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1106494" y="1833077"/>
            <a:ext cx="56785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Rita av figuren.</a:t>
            </a:r>
          </a:p>
          <a:p>
            <a:r>
              <a:rPr lang="sv-SE" sz="2800" dirty="0"/>
              <a:t>Skriv sedan in talen 1 – 6 i rutorna </a:t>
            </a:r>
          </a:p>
          <a:p>
            <a:r>
              <a:rPr lang="sv-SE" sz="2800" dirty="0"/>
              <a:t>så att summan blir 10 längs alla sidor.</a:t>
            </a:r>
          </a:p>
        </p:txBody>
      </p:sp>
      <p:sp>
        <p:nvSpPr>
          <p:cNvPr id="13" name="Flödesschema: Extrahera 12">
            <a:extLst>
              <a:ext uri="{FF2B5EF4-FFF2-40B4-BE49-F238E27FC236}">
                <a16:creationId xmlns:a16="http://schemas.microsoft.com/office/drawing/2014/main" xmlns="" id="{9E525155-D8F0-4A77-9963-40B7DB9C2720}"/>
              </a:ext>
            </a:extLst>
          </p:cNvPr>
          <p:cNvSpPr/>
          <p:nvPr/>
        </p:nvSpPr>
        <p:spPr>
          <a:xfrm>
            <a:off x="7919257" y="1724412"/>
            <a:ext cx="3075709" cy="2454119"/>
          </a:xfrm>
          <a:prstGeom prst="flowChartExtra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01E23C5D-E5AC-4C7A-B8D6-980960A24A4B}"/>
              </a:ext>
            </a:extLst>
          </p:cNvPr>
          <p:cNvSpPr/>
          <p:nvPr/>
        </p:nvSpPr>
        <p:spPr>
          <a:xfrm>
            <a:off x="9232667" y="1595086"/>
            <a:ext cx="448888" cy="4821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xmlns="" id="{9344415C-5DF3-4CD0-B311-76FE81253FBE}"/>
              </a:ext>
            </a:extLst>
          </p:cNvPr>
          <p:cNvSpPr/>
          <p:nvPr/>
        </p:nvSpPr>
        <p:spPr>
          <a:xfrm>
            <a:off x="7793611" y="3825719"/>
            <a:ext cx="448888" cy="4821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xmlns="" id="{CCC31ADF-28E3-4D32-B88B-38D97E3C5736}"/>
              </a:ext>
            </a:extLst>
          </p:cNvPr>
          <p:cNvSpPr/>
          <p:nvPr/>
        </p:nvSpPr>
        <p:spPr>
          <a:xfrm>
            <a:off x="10632929" y="3825719"/>
            <a:ext cx="448888" cy="4821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xmlns="" id="{BD2B5DA7-DE20-4F53-89FA-C5AB0BAF9AE8}"/>
              </a:ext>
            </a:extLst>
          </p:cNvPr>
          <p:cNvSpPr/>
          <p:nvPr/>
        </p:nvSpPr>
        <p:spPr>
          <a:xfrm>
            <a:off x="8448496" y="2710402"/>
            <a:ext cx="448888" cy="4821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21702400-E092-409F-BE07-36089C2807ED}"/>
              </a:ext>
            </a:extLst>
          </p:cNvPr>
          <p:cNvSpPr/>
          <p:nvPr/>
        </p:nvSpPr>
        <p:spPr>
          <a:xfrm>
            <a:off x="10002193" y="2710402"/>
            <a:ext cx="448888" cy="4821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xmlns="" id="{DCF57B7A-87E2-4F71-8D25-69F1B4D5ED02}"/>
              </a:ext>
            </a:extLst>
          </p:cNvPr>
          <p:cNvSpPr/>
          <p:nvPr/>
        </p:nvSpPr>
        <p:spPr>
          <a:xfrm>
            <a:off x="9232667" y="3825719"/>
            <a:ext cx="448888" cy="4821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50035BAB-88BC-468D-A169-F958A7C3C8B4}"/>
              </a:ext>
            </a:extLst>
          </p:cNvPr>
          <p:cNvSpPr txBox="1"/>
          <p:nvPr/>
        </p:nvSpPr>
        <p:spPr>
          <a:xfrm>
            <a:off x="2298933" y="1874728"/>
            <a:ext cx="75941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I en skål ligger 12 röda, 9 gula och 5 blå kulor.</a:t>
            </a:r>
          </a:p>
          <a:p>
            <a:r>
              <a:rPr lang="sv-SE" sz="2800" dirty="0"/>
              <a:t>Du tar ett antal kulor ur skålen utan att titta. </a:t>
            </a:r>
          </a:p>
          <a:p>
            <a:endParaRPr lang="sv-SE" sz="2800" dirty="0"/>
          </a:p>
          <a:p>
            <a:r>
              <a:rPr lang="sv-SE" sz="2800" dirty="0"/>
              <a:t>Hur många måste du ta för att vara säker på att få två kulor av samma färg?</a:t>
            </a:r>
          </a:p>
        </p:txBody>
      </p:sp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</TotalTime>
  <Words>360</Words>
  <Application>Microsoft Macintosh PowerPoint</Application>
  <PresentationFormat>Anpassad</PresentationFormat>
  <Paragraphs>94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Conny Welén</cp:lastModifiedBy>
  <cp:revision>26</cp:revision>
  <dcterms:created xsi:type="dcterms:W3CDTF">2019-08-04T10:07:00Z</dcterms:created>
  <dcterms:modified xsi:type="dcterms:W3CDTF">2019-08-05T14:26:59Z</dcterms:modified>
</cp:coreProperties>
</file>