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8" r:id="rId2"/>
    <p:sldId id="349" r:id="rId3"/>
    <p:sldId id="345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1" autoAdjust="0"/>
    <p:restoredTop sz="99052" autoAdjust="0"/>
  </p:normalViewPr>
  <p:slideViewPr>
    <p:cSldViewPr snapToGrid="0" snapToObjects="1">
      <p:cViewPr varScale="1">
        <p:scale>
          <a:sx n="144" d="100"/>
          <a:sy n="144" d="100"/>
        </p:scale>
        <p:origin x="31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2019-09-28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5039517" y="3536282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9  7  5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5531990" y="4131617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4953987" y="4218731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173991" y="3858280"/>
            <a:ext cx="3495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7 tiotal dividerat med 3 är 2 tiotal. 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 rot="19369173">
            <a:off x="5241109" y="3503531"/>
            <a:ext cx="507648" cy="14159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>
            <a:off x="5470097" y="3586925"/>
            <a:ext cx="521353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6787726" y="3824209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157398" y="3560998"/>
            <a:ext cx="237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7124369" y="381767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175521" y="2738189"/>
            <a:ext cx="452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divisionen med den största talsorten.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6471189" y="3830748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186321" y="5083552"/>
            <a:ext cx="4031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entalen: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186321" y="5413746"/>
            <a:ext cx="3522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Med minnessiffran har vi 15 ental. 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2945844" y="898888"/>
            <a:ext cx="3505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Nu fortsätter vi med kort division. 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173990" y="3059713"/>
            <a:ext cx="4323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9 hundratal dividerat med 3 är 3 hundratal.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151670F-C238-C64F-BE1B-2D173FFEF993}"/>
              </a:ext>
            </a:extLst>
          </p:cNvPr>
          <p:cNvSpPr/>
          <p:nvPr/>
        </p:nvSpPr>
        <p:spPr>
          <a:xfrm>
            <a:off x="7461045" y="382163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A66413E-BE47-7B4E-853C-34D65DEB9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9" y="216513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2.6	                      	   Kort division med minnessiffra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B9A0FE91-91A5-DA41-907B-ACA8EB0B5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259150"/>
            <a:ext cx="1161498" cy="384895"/>
          </a:xfrm>
          <a:prstGeom prst="rect">
            <a:avLst/>
          </a:prstGeom>
        </p:spPr>
      </p:pic>
      <p:grpSp>
        <p:nvGrpSpPr>
          <p:cNvPr id="16" name="Grupp 15">
            <a:extLst>
              <a:ext uri="{FF2B5EF4-FFF2-40B4-BE49-F238E27FC236}">
                <a16:creationId xmlns:a16="http://schemas.microsoft.com/office/drawing/2014/main" id="{E78ECD5A-BFAD-8944-8C67-81264F87287E}"/>
              </a:ext>
            </a:extLst>
          </p:cNvPr>
          <p:cNvGrpSpPr/>
          <p:nvPr/>
        </p:nvGrpSpPr>
        <p:grpSpPr>
          <a:xfrm>
            <a:off x="2248758" y="1370006"/>
            <a:ext cx="4957251" cy="896979"/>
            <a:chOff x="2503794" y="1443891"/>
            <a:chExt cx="4957251" cy="896979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BA4DEDD9-7E8E-414F-B101-36A589C7FEA6}"/>
                </a:ext>
              </a:extLst>
            </p:cNvPr>
            <p:cNvSpPr/>
            <p:nvPr/>
          </p:nvSpPr>
          <p:spPr>
            <a:xfrm>
              <a:off x="2503794" y="1525262"/>
              <a:ext cx="4957251" cy="815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Om vi till exempel ska räkna ut            kan vi göra</a:t>
              </a:r>
            </a:p>
            <a:p>
              <a:endParaRPr lang="sv-SE" sz="1050" dirty="0"/>
            </a:p>
            <a:p>
              <a:r>
                <a:rPr lang="sv-SE" dirty="0"/>
                <a:t>det med hjälp av </a:t>
              </a:r>
              <a:r>
                <a:rPr lang="sv-SE" i="1" dirty="0">
                  <a:solidFill>
                    <a:srgbClr val="C00000"/>
                  </a:solidFill>
                </a:rPr>
                <a:t>kort division med minnessiffra</a:t>
              </a:r>
              <a:r>
                <a:rPr lang="sv-SE" dirty="0"/>
                <a:t>:</a:t>
              </a:r>
            </a:p>
          </p:txBody>
        </p:sp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B9F2BC1C-D49C-E24B-A2CE-9758146C6287}"/>
                </a:ext>
              </a:extLst>
            </p:cNvPr>
            <p:cNvGrpSpPr/>
            <p:nvPr/>
          </p:nvGrpSpPr>
          <p:grpSpPr>
            <a:xfrm>
              <a:off x="5495206" y="1443891"/>
              <a:ext cx="665946" cy="581327"/>
              <a:chOff x="5135560" y="4859794"/>
              <a:chExt cx="665946" cy="581327"/>
            </a:xfrm>
          </p:grpSpPr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551A0E14-6BE1-3D4D-8F32-0F9EEF2DBAE1}"/>
                  </a:ext>
                </a:extLst>
              </p:cNvPr>
              <p:cNvSpPr/>
              <p:nvPr/>
            </p:nvSpPr>
            <p:spPr>
              <a:xfrm>
                <a:off x="5135560" y="4859794"/>
                <a:ext cx="66594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solidFill>
                      <a:srgbClr val="C00000"/>
                    </a:solidFill>
                  </a:rPr>
                  <a:t>975</a:t>
                </a:r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E890402-4F51-A242-B9C0-BDBE9D3E0728}"/>
                  </a:ext>
                </a:extLst>
              </p:cNvPr>
              <p:cNvSpPr/>
              <p:nvPr/>
            </p:nvSpPr>
            <p:spPr>
              <a:xfrm>
                <a:off x="5233788" y="5071789"/>
                <a:ext cx="32495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0E3DD786-8585-894F-9F0E-82AE15EFA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84674" y="5147783"/>
                <a:ext cx="423182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Rektangel 37">
            <a:extLst>
              <a:ext uri="{FF2B5EF4-FFF2-40B4-BE49-F238E27FC236}">
                <a16:creationId xmlns:a16="http://schemas.microsoft.com/office/drawing/2014/main" id="{1BBBF269-7D3A-E242-9F96-315752A2F838}"/>
              </a:ext>
            </a:extLst>
          </p:cNvPr>
          <p:cNvSpPr/>
          <p:nvPr/>
        </p:nvSpPr>
        <p:spPr>
          <a:xfrm>
            <a:off x="5842195" y="3345396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1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B3684344-0B27-E747-B8AB-329982E3B2C1}"/>
              </a:ext>
            </a:extLst>
          </p:cNvPr>
          <p:cNvSpPr/>
          <p:nvPr/>
        </p:nvSpPr>
        <p:spPr>
          <a:xfrm>
            <a:off x="190584" y="4175573"/>
            <a:ext cx="1914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/>
              <a:t>Resten</a:t>
            </a:r>
            <a:r>
              <a:rPr lang="sv-SE" dirty="0"/>
              <a:t> är 1 tiotal.  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9E04ED41-C52B-C743-B83A-B763EC1EE684}"/>
              </a:ext>
            </a:extLst>
          </p:cNvPr>
          <p:cNvSpPr/>
          <p:nvPr/>
        </p:nvSpPr>
        <p:spPr>
          <a:xfrm>
            <a:off x="190584" y="4496988"/>
            <a:ext cx="3939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Den skriver vi som </a:t>
            </a:r>
            <a:r>
              <a:rPr lang="sv-SE" i="1" dirty="0"/>
              <a:t>minnessiffra</a:t>
            </a:r>
            <a:r>
              <a:rPr lang="sv-SE" dirty="0"/>
              <a:t>.  </a:t>
            </a:r>
          </a:p>
        </p:txBody>
      </p:sp>
      <p:sp>
        <p:nvSpPr>
          <p:cNvPr id="42" name="Frihandsfigur 41">
            <a:extLst>
              <a:ext uri="{FF2B5EF4-FFF2-40B4-BE49-F238E27FC236}">
                <a16:creationId xmlns:a16="http://schemas.microsoft.com/office/drawing/2014/main" id="{6B30E03E-4616-A04B-80A4-DDCDA4CDBA2F}"/>
              </a:ext>
            </a:extLst>
          </p:cNvPr>
          <p:cNvSpPr/>
          <p:nvPr/>
        </p:nvSpPr>
        <p:spPr>
          <a:xfrm>
            <a:off x="5534021" y="3377166"/>
            <a:ext cx="926746" cy="1360255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E6C5F43-63AF-D741-AACF-3E15A0E77AD6}"/>
              </a:ext>
            </a:extLst>
          </p:cNvPr>
          <p:cNvSpPr/>
          <p:nvPr/>
        </p:nvSpPr>
        <p:spPr>
          <a:xfrm>
            <a:off x="186321" y="5748246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15 ental dividerat med 3 är 5 ental.  </a:t>
            </a:r>
          </a:p>
        </p:txBody>
      </p:sp>
    </p:spTree>
    <p:extLst>
      <p:ext uri="{BB962C8B-B14F-4D97-AF65-F5344CB8AC3E}">
        <p14:creationId xmlns:p14="http://schemas.microsoft.com/office/powerpoint/2010/main" val="12572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  <p:bldP spid="11" grpId="1" animBg="1"/>
      <p:bldP spid="17" grpId="0" animBg="1"/>
      <p:bldP spid="17" grpId="1" animBg="1"/>
      <p:bldP spid="19" grpId="0"/>
      <p:bldP spid="20" grpId="0"/>
      <p:bldP spid="22" grpId="0"/>
      <p:bldP spid="26" grpId="0"/>
      <p:bldP spid="27" grpId="0"/>
      <p:bldP spid="28" grpId="0"/>
      <p:bldP spid="29" grpId="0"/>
      <p:bldP spid="31" grpId="0"/>
      <p:bldP spid="32" grpId="0"/>
      <p:bldP spid="30" grpId="0"/>
      <p:bldP spid="38" grpId="0"/>
      <p:bldP spid="40" grpId="0"/>
      <p:bldP spid="41" grpId="0"/>
      <p:bldP spid="42" grpId="0" animBg="1"/>
      <p:bldP spid="42" grpId="1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7EB3BE8-A765-E24D-944F-2C4E88BDD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E12549D-6B4D-DE49-9A6B-916D747A10B5}"/>
              </a:ext>
            </a:extLst>
          </p:cNvPr>
          <p:cNvSpPr/>
          <p:nvPr/>
        </p:nvSpPr>
        <p:spPr>
          <a:xfrm>
            <a:off x="4994023" y="1756548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tiotal dividerat med 3 är 2 tiotal.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B83CBB-443D-7C43-9AB2-F40FFB2B3C4D}"/>
              </a:ext>
            </a:extLst>
          </p:cNvPr>
          <p:cNvSpPr/>
          <p:nvPr/>
        </p:nvSpPr>
        <p:spPr>
          <a:xfrm>
            <a:off x="2067610" y="2064325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2441412" y="747133"/>
            <a:ext cx="1430267" cy="808706"/>
            <a:chOff x="1890578" y="743753"/>
            <a:chExt cx="1430267" cy="80870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AE1104C-F6A6-F341-B41A-DBD68DF242FE}"/>
                </a:ext>
              </a:extLst>
            </p:cNvPr>
            <p:cNvSpPr/>
            <p:nvPr/>
          </p:nvSpPr>
          <p:spPr>
            <a:xfrm>
              <a:off x="1890578" y="87490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a)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7 8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3875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94528" y="1090794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3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736E10C0-980A-F742-AF46-E0B4BD57419A}"/>
              </a:ext>
            </a:extLst>
          </p:cNvPr>
          <p:cNvGrpSpPr/>
          <p:nvPr/>
        </p:nvGrpSpPr>
        <p:grpSpPr>
          <a:xfrm>
            <a:off x="5386889" y="727144"/>
            <a:ext cx="1402800" cy="794444"/>
            <a:chOff x="1918045" y="743753"/>
            <a:chExt cx="1402800" cy="794444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1A8E162-9A24-274C-BFA2-DEA2C3F374FA}"/>
                </a:ext>
              </a:extLst>
            </p:cNvPr>
            <p:cNvSpPr/>
            <p:nvPr/>
          </p:nvSpPr>
          <p:spPr>
            <a:xfrm>
              <a:off x="1918045" y="842728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b)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2815FFF-0C72-F447-AD4F-5C33529F2BD7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7 2 0</a:t>
              </a: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3220A945-8EBC-2744-BEA2-14CEE31A8BDE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64222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1F77F8A-A6D0-8242-9166-E068C4076611}"/>
                </a:ext>
              </a:extLst>
            </p:cNvPr>
            <p:cNvSpPr/>
            <p:nvPr/>
          </p:nvSpPr>
          <p:spPr>
            <a:xfrm>
              <a:off x="2517278" y="1076532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6</a:t>
              </a: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AAE81F9-E901-CE49-BD95-605C7ECA81CB}"/>
              </a:ext>
            </a:extLst>
          </p:cNvPr>
          <p:cNvSpPr/>
          <p:nvPr/>
        </p:nvSpPr>
        <p:spPr>
          <a:xfrm>
            <a:off x="2636077" y="1894973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7 8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53F90A1-665E-C448-B26E-8A4F77B15ECA}"/>
              </a:ext>
            </a:extLst>
          </p:cNvPr>
          <p:cNvSpPr/>
          <p:nvPr/>
        </p:nvSpPr>
        <p:spPr>
          <a:xfrm>
            <a:off x="2740812" y="2218215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2B941E3D-A0E3-7E42-ACFF-4B769E9A9044}"/>
              </a:ext>
            </a:extLst>
          </p:cNvPr>
          <p:cNvCxnSpPr>
            <a:cxnSpLocks/>
          </p:cNvCxnSpPr>
          <p:nvPr/>
        </p:nvCxnSpPr>
        <p:spPr>
          <a:xfrm>
            <a:off x="2619437" y="2275498"/>
            <a:ext cx="6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73248F4D-A26A-9142-867F-14FDEF638116}"/>
              </a:ext>
            </a:extLst>
          </p:cNvPr>
          <p:cNvSpPr/>
          <p:nvPr/>
        </p:nvSpPr>
        <p:spPr>
          <a:xfrm rot="19873893">
            <a:off x="2684222" y="1892771"/>
            <a:ext cx="341483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86A4400-4E1C-C248-869C-3C8E1F38F3B5}"/>
              </a:ext>
            </a:extLst>
          </p:cNvPr>
          <p:cNvSpPr/>
          <p:nvPr/>
        </p:nvSpPr>
        <p:spPr>
          <a:xfrm>
            <a:off x="3452332" y="201580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2B5D186-D09F-7649-AE5A-853B979A86B5}"/>
              </a:ext>
            </a:extLst>
          </p:cNvPr>
          <p:cNvSpPr/>
          <p:nvPr/>
        </p:nvSpPr>
        <p:spPr>
          <a:xfrm>
            <a:off x="3679515" y="202145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5F7D0C8-3A73-BB48-8222-37475CAEB812}"/>
              </a:ext>
            </a:extLst>
          </p:cNvPr>
          <p:cNvSpPr/>
          <p:nvPr/>
        </p:nvSpPr>
        <p:spPr>
          <a:xfrm>
            <a:off x="3231491" y="201322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88EA7EEB-8077-4F4D-B73E-D95DABC2D487}"/>
              </a:ext>
            </a:extLst>
          </p:cNvPr>
          <p:cNvSpPr/>
          <p:nvPr/>
        </p:nvSpPr>
        <p:spPr>
          <a:xfrm>
            <a:off x="2836052" y="1795675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44" name="Frihandsfigur 43">
            <a:extLst>
              <a:ext uri="{FF2B5EF4-FFF2-40B4-BE49-F238E27FC236}">
                <a16:creationId xmlns:a16="http://schemas.microsoft.com/office/drawing/2014/main" id="{B9E4145A-110A-AD40-AE27-590EB818AA1F}"/>
              </a:ext>
            </a:extLst>
          </p:cNvPr>
          <p:cNvSpPr/>
          <p:nvPr/>
        </p:nvSpPr>
        <p:spPr>
          <a:xfrm rot="20916788">
            <a:off x="2719392" y="1856661"/>
            <a:ext cx="581122" cy="687424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2013EE96-308C-2B45-B7F7-70DEE8E44171}"/>
              </a:ext>
            </a:extLst>
          </p:cNvPr>
          <p:cNvSpPr/>
          <p:nvPr/>
        </p:nvSpPr>
        <p:spPr>
          <a:xfrm>
            <a:off x="4994023" y="2125805"/>
            <a:ext cx="392378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blir 1 och det skriver vi som minnessiffra. 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4E82C504-15D8-E04B-9CDD-8A8268BB7C03}"/>
              </a:ext>
            </a:extLst>
          </p:cNvPr>
          <p:cNvSpPr/>
          <p:nvPr/>
        </p:nvSpPr>
        <p:spPr>
          <a:xfrm>
            <a:off x="4994023" y="2491134"/>
            <a:ext cx="31452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18 ental dividerat med 3 är 6 ental. 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0C0A119-C6EF-F742-971A-9F4DC66F269B}"/>
              </a:ext>
            </a:extLst>
          </p:cNvPr>
          <p:cNvSpPr/>
          <p:nvPr/>
        </p:nvSpPr>
        <p:spPr>
          <a:xfrm>
            <a:off x="5046203" y="3858730"/>
            <a:ext cx="303674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hundratal dividerat med 6 är 1 tiotal. 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9BCCFDF9-7D5C-874D-AB52-9542C496292B}"/>
              </a:ext>
            </a:extLst>
          </p:cNvPr>
          <p:cNvSpPr/>
          <p:nvPr/>
        </p:nvSpPr>
        <p:spPr>
          <a:xfrm>
            <a:off x="2119791" y="4166507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28416512-1F07-AD46-A13D-DE2557B0D843}"/>
              </a:ext>
            </a:extLst>
          </p:cNvPr>
          <p:cNvSpPr/>
          <p:nvPr/>
        </p:nvSpPr>
        <p:spPr>
          <a:xfrm>
            <a:off x="2688258" y="3997155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7 2 0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65C8E06-AE2D-F84D-86B5-A73E986DB397}"/>
              </a:ext>
            </a:extLst>
          </p:cNvPr>
          <p:cNvSpPr/>
          <p:nvPr/>
        </p:nvSpPr>
        <p:spPr>
          <a:xfrm>
            <a:off x="2976976" y="4304931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611E5D99-A1D5-8640-980F-C11CFEF1A4EC}"/>
              </a:ext>
            </a:extLst>
          </p:cNvPr>
          <p:cNvCxnSpPr>
            <a:cxnSpLocks/>
          </p:cNvCxnSpPr>
          <p:nvPr/>
        </p:nvCxnSpPr>
        <p:spPr>
          <a:xfrm flipV="1">
            <a:off x="2671618" y="4377680"/>
            <a:ext cx="9051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llips 63">
            <a:extLst>
              <a:ext uri="{FF2B5EF4-FFF2-40B4-BE49-F238E27FC236}">
                <a16:creationId xmlns:a16="http://schemas.microsoft.com/office/drawing/2014/main" id="{0DA1DE14-9C6E-1643-8DEF-5A467B7834D7}"/>
              </a:ext>
            </a:extLst>
          </p:cNvPr>
          <p:cNvSpPr/>
          <p:nvPr/>
        </p:nvSpPr>
        <p:spPr>
          <a:xfrm rot="19314578">
            <a:off x="2790341" y="3984522"/>
            <a:ext cx="382020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B76DBE9F-FA8D-5B4D-BD28-BCA6BE2C40D3}"/>
              </a:ext>
            </a:extLst>
          </p:cNvPr>
          <p:cNvSpPr/>
          <p:nvPr/>
        </p:nvSpPr>
        <p:spPr>
          <a:xfrm>
            <a:off x="3746910" y="414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C0989FB1-B9F3-5C4C-B564-E3FA17AF546D}"/>
              </a:ext>
            </a:extLst>
          </p:cNvPr>
          <p:cNvSpPr/>
          <p:nvPr/>
        </p:nvSpPr>
        <p:spPr>
          <a:xfrm>
            <a:off x="3936773" y="414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D7567850-06E7-504A-8C68-626D95CF149B}"/>
              </a:ext>
            </a:extLst>
          </p:cNvPr>
          <p:cNvSpPr/>
          <p:nvPr/>
        </p:nvSpPr>
        <p:spPr>
          <a:xfrm>
            <a:off x="3535440" y="414264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B75E1A24-9F86-6A42-8DF6-923498C7DFF7}"/>
              </a:ext>
            </a:extLst>
          </p:cNvPr>
          <p:cNvSpPr/>
          <p:nvPr/>
        </p:nvSpPr>
        <p:spPr>
          <a:xfrm>
            <a:off x="2888233" y="3897857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49A3E940-6972-4E43-A65C-9A0BC23CB934}"/>
              </a:ext>
            </a:extLst>
          </p:cNvPr>
          <p:cNvSpPr/>
          <p:nvPr/>
        </p:nvSpPr>
        <p:spPr>
          <a:xfrm>
            <a:off x="5046204" y="4227987"/>
            <a:ext cx="392378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blir 1 och det skriver vi som minnessiffra. 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75BD863F-1D3B-324D-B45A-3D15D6B70F9B}"/>
              </a:ext>
            </a:extLst>
          </p:cNvPr>
          <p:cNvSpPr/>
          <p:nvPr/>
        </p:nvSpPr>
        <p:spPr>
          <a:xfrm>
            <a:off x="5046204" y="4593316"/>
            <a:ext cx="31452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12 tiotal dividerat med 6 är 2 tiotal. </a:t>
            </a:r>
          </a:p>
        </p:txBody>
      </p:sp>
      <p:sp>
        <p:nvSpPr>
          <p:cNvPr id="28" name="Frihandsfigur 27">
            <a:extLst>
              <a:ext uri="{FF2B5EF4-FFF2-40B4-BE49-F238E27FC236}">
                <a16:creationId xmlns:a16="http://schemas.microsoft.com/office/drawing/2014/main" id="{81B447E7-96D3-0E46-8D09-E7FF069127D2}"/>
              </a:ext>
            </a:extLst>
          </p:cNvPr>
          <p:cNvSpPr/>
          <p:nvPr/>
        </p:nvSpPr>
        <p:spPr>
          <a:xfrm>
            <a:off x="2882378" y="3931125"/>
            <a:ext cx="378150" cy="734344"/>
          </a:xfrm>
          <a:custGeom>
            <a:avLst/>
            <a:gdLst>
              <a:gd name="connsiteX0" fmla="*/ 375172 w 378150"/>
              <a:gd name="connsiteY0" fmla="*/ 609125 h 734344"/>
              <a:gd name="connsiteX1" fmla="*/ 368822 w 378150"/>
              <a:gd name="connsiteY1" fmla="*/ 707550 h 734344"/>
              <a:gd name="connsiteX2" fmla="*/ 286272 w 378150"/>
              <a:gd name="connsiteY2" fmla="*/ 732950 h 734344"/>
              <a:gd name="connsiteX3" fmla="*/ 149747 w 378150"/>
              <a:gd name="connsiteY3" fmla="*/ 675800 h 734344"/>
              <a:gd name="connsiteX4" fmla="*/ 140222 w 378150"/>
              <a:gd name="connsiteY4" fmla="*/ 291625 h 734344"/>
              <a:gd name="connsiteX5" fmla="*/ 22747 w 378150"/>
              <a:gd name="connsiteY5" fmla="*/ 155100 h 734344"/>
              <a:gd name="connsiteX6" fmla="*/ 22747 w 378150"/>
              <a:gd name="connsiteY6" fmla="*/ 155100 h 734344"/>
              <a:gd name="connsiteX7" fmla="*/ 522 w 378150"/>
              <a:gd name="connsiteY7" fmla="*/ 120175 h 734344"/>
              <a:gd name="connsiteX8" fmla="*/ 48147 w 378150"/>
              <a:gd name="connsiteY8" fmla="*/ 15400 h 734344"/>
              <a:gd name="connsiteX9" fmla="*/ 149747 w 378150"/>
              <a:gd name="connsiteY9" fmla="*/ 12225 h 734344"/>
              <a:gd name="connsiteX10" fmla="*/ 225947 w 378150"/>
              <a:gd name="connsiteY10" fmla="*/ 126525 h 734344"/>
              <a:gd name="connsiteX11" fmla="*/ 359297 w 378150"/>
              <a:gd name="connsiteY11" fmla="*/ 164625 h 734344"/>
              <a:gd name="connsiteX12" fmla="*/ 375172 w 378150"/>
              <a:gd name="connsiteY12" fmla="*/ 609125 h 7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150" h="734344">
                <a:moveTo>
                  <a:pt x="375172" y="609125"/>
                </a:moveTo>
                <a:cubicBezTo>
                  <a:pt x="376759" y="699612"/>
                  <a:pt x="383639" y="686913"/>
                  <a:pt x="368822" y="707550"/>
                </a:cubicBezTo>
                <a:cubicBezTo>
                  <a:pt x="354005" y="728187"/>
                  <a:pt x="322785" y="738242"/>
                  <a:pt x="286272" y="732950"/>
                </a:cubicBezTo>
                <a:cubicBezTo>
                  <a:pt x="249759" y="727658"/>
                  <a:pt x="174089" y="749354"/>
                  <a:pt x="149747" y="675800"/>
                </a:cubicBezTo>
                <a:cubicBezTo>
                  <a:pt x="125405" y="602246"/>
                  <a:pt x="161389" y="378408"/>
                  <a:pt x="140222" y="291625"/>
                </a:cubicBezTo>
                <a:cubicBezTo>
                  <a:pt x="119055" y="204842"/>
                  <a:pt x="22747" y="155100"/>
                  <a:pt x="22747" y="155100"/>
                </a:cubicBezTo>
                <a:lnTo>
                  <a:pt x="22747" y="155100"/>
                </a:lnTo>
                <a:cubicBezTo>
                  <a:pt x="19043" y="149279"/>
                  <a:pt x="-3711" y="143458"/>
                  <a:pt x="522" y="120175"/>
                </a:cubicBezTo>
                <a:cubicBezTo>
                  <a:pt x="4755" y="96892"/>
                  <a:pt x="23276" y="33392"/>
                  <a:pt x="48147" y="15400"/>
                </a:cubicBezTo>
                <a:cubicBezTo>
                  <a:pt x="73018" y="-2592"/>
                  <a:pt x="120114" y="-6296"/>
                  <a:pt x="149747" y="12225"/>
                </a:cubicBezTo>
                <a:cubicBezTo>
                  <a:pt x="179380" y="30746"/>
                  <a:pt x="191022" y="101125"/>
                  <a:pt x="225947" y="126525"/>
                </a:cubicBezTo>
                <a:cubicBezTo>
                  <a:pt x="260872" y="151925"/>
                  <a:pt x="332839" y="83133"/>
                  <a:pt x="359297" y="164625"/>
                </a:cubicBezTo>
                <a:cubicBezTo>
                  <a:pt x="385755" y="246117"/>
                  <a:pt x="373585" y="518638"/>
                  <a:pt x="375172" y="609125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Ellips 71">
            <a:extLst>
              <a:ext uri="{FF2B5EF4-FFF2-40B4-BE49-F238E27FC236}">
                <a16:creationId xmlns:a16="http://schemas.microsoft.com/office/drawing/2014/main" id="{E97AFF72-52E9-4943-984B-88A667FCBD65}"/>
              </a:ext>
            </a:extLst>
          </p:cNvPr>
          <p:cNvSpPr/>
          <p:nvPr/>
        </p:nvSpPr>
        <p:spPr>
          <a:xfrm rot="2063382">
            <a:off x="3123584" y="3964975"/>
            <a:ext cx="334582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F55A44E-FB2B-CA45-B5BA-7F9BD0E6FB1C}"/>
              </a:ext>
            </a:extLst>
          </p:cNvPr>
          <p:cNvSpPr/>
          <p:nvPr/>
        </p:nvSpPr>
        <p:spPr>
          <a:xfrm>
            <a:off x="4165193" y="414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C376AB50-80A5-064E-AABA-7393D0619931}"/>
              </a:ext>
            </a:extLst>
          </p:cNvPr>
          <p:cNvSpPr/>
          <p:nvPr/>
        </p:nvSpPr>
        <p:spPr>
          <a:xfrm>
            <a:off x="5046204" y="4958645"/>
            <a:ext cx="31452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0 ental dividerat med 6 är 0. </a:t>
            </a:r>
          </a:p>
        </p:txBody>
      </p:sp>
    </p:spTree>
    <p:extLst>
      <p:ext uri="{BB962C8B-B14F-4D97-AF65-F5344CB8AC3E}">
        <p14:creationId xmlns:p14="http://schemas.microsoft.com/office/powerpoint/2010/main" val="8234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7" grpId="0"/>
      <p:bldP spid="18" grpId="0"/>
      <p:bldP spid="20" grpId="0" animBg="1"/>
      <p:bldP spid="20" grpId="1" animBg="1"/>
      <p:bldP spid="22" grpId="0"/>
      <p:bldP spid="23" grpId="0"/>
      <p:bldP spid="24" grpId="0"/>
      <p:bldP spid="40" grpId="0"/>
      <p:bldP spid="44" grpId="0" animBg="1"/>
      <p:bldP spid="44" grpId="1" animBg="1"/>
      <p:bldP spid="45" grpId="0" animBg="1"/>
      <p:bldP spid="46" grpId="0" animBg="1"/>
      <p:bldP spid="49" grpId="0" animBg="1"/>
      <p:bldP spid="50" grpId="0"/>
      <p:bldP spid="61" grpId="0"/>
      <p:bldP spid="62" grpId="0"/>
      <p:bldP spid="64" grpId="0" animBg="1"/>
      <p:bldP spid="64" grpId="1" animBg="1"/>
      <p:bldP spid="65" grpId="0"/>
      <p:bldP spid="66" grpId="0"/>
      <p:bldP spid="67" grpId="0"/>
      <p:bldP spid="68" grpId="0"/>
      <p:bldP spid="70" grpId="0" animBg="1"/>
      <p:bldP spid="71" grpId="0" animBg="1"/>
      <p:bldP spid="28" grpId="0" animBg="1"/>
      <p:bldP spid="28" grpId="1" animBg="1"/>
      <p:bldP spid="72" grpId="0" animBg="1"/>
      <p:bldP spid="72" grpId="1" animBg="1"/>
      <p:bldP spid="73" grpId="0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DE9298B-4876-5541-833A-AE4CC8BB7A4F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2065A2E-BE71-5543-9715-2ED5FE917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4BE66D12-4B1C-CD45-9E73-CBC65630CD60}"/>
              </a:ext>
            </a:extLst>
          </p:cNvPr>
          <p:cNvGrpSpPr/>
          <p:nvPr/>
        </p:nvGrpSpPr>
        <p:grpSpPr>
          <a:xfrm>
            <a:off x="1208311" y="1257486"/>
            <a:ext cx="7813463" cy="1830941"/>
            <a:chOff x="1208311" y="1257486"/>
            <a:chExt cx="7813463" cy="1830941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277B4523-F0A5-3140-9D4D-581B8C625CDA}"/>
                </a:ext>
              </a:extLst>
            </p:cNvPr>
            <p:cNvSpPr/>
            <p:nvPr/>
          </p:nvSpPr>
          <p:spPr>
            <a:xfrm>
              <a:off x="1208311" y="1257486"/>
              <a:ext cx="781346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Hassan tjänade 546 kronor på ett jobb som tog 3 timmar. </a:t>
              </a:r>
              <a:r>
                <a:rPr lang="sv-SE" dirty="0">
                  <a:latin typeface="+mn-lt"/>
                </a:rPr>
                <a:t>  </a:t>
              </a: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F88D5BB9-925D-2849-8784-E7907B319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70000"/>
            </a:blip>
            <a:stretch>
              <a:fillRect/>
            </a:stretch>
          </p:blipFill>
          <p:spPr>
            <a:xfrm>
              <a:off x="6849604" y="1931123"/>
              <a:ext cx="2172170" cy="1157304"/>
            </a:xfrm>
            <a:prstGeom prst="ellipse">
              <a:avLst/>
            </a:prstGeom>
          </p:spPr>
        </p:pic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6FED4495-BB7C-E646-923C-C80A9BD77C3F}"/>
              </a:ext>
            </a:extLst>
          </p:cNvPr>
          <p:cNvSpPr/>
          <p:nvPr/>
        </p:nvSpPr>
        <p:spPr>
          <a:xfrm>
            <a:off x="1208311" y="1684131"/>
            <a:ext cx="5837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mycket tjänade han i timmen? </a:t>
            </a:r>
            <a:r>
              <a:rPr lang="sv-SE" dirty="0">
                <a:latin typeface="+mn-lt"/>
              </a:rPr>
              <a:t> 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214F62D-181C-C44B-BE91-822030D75BE6}"/>
              </a:ext>
            </a:extLst>
          </p:cNvPr>
          <p:cNvSpPr/>
          <p:nvPr/>
        </p:nvSpPr>
        <p:spPr>
          <a:xfrm>
            <a:off x="2965732" y="3114286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5 4 6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E610EE08-3314-854E-82C3-BE4DFFFA119A}"/>
              </a:ext>
            </a:extLst>
          </p:cNvPr>
          <p:cNvSpPr/>
          <p:nvPr/>
        </p:nvSpPr>
        <p:spPr>
          <a:xfrm>
            <a:off x="3254450" y="3422062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cxnSp>
        <p:nvCxnSpPr>
          <p:cNvPr id="23" name="Rak 22">
            <a:extLst>
              <a:ext uri="{FF2B5EF4-FFF2-40B4-BE49-F238E27FC236}">
                <a16:creationId xmlns:a16="http://schemas.microsoft.com/office/drawing/2014/main" id="{3C6D5D6D-BDAA-2646-8AEA-6B7B8B02FAF3}"/>
              </a:ext>
            </a:extLst>
          </p:cNvPr>
          <p:cNvCxnSpPr>
            <a:cxnSpLocks/>
          </p:cNvCxnSpPr>
          <p:nvPr/>
        </p:nvCxnSpPr>
        <p:spPr>
          <a:xfrm flipV="1">
            <a:off x="2949092" y="3494811"/>
            <a:ext cx="9051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Ellips 23">
            <a:extLst>
              <a:ext uri="{FF2B5EF4-FFF2-40B4-BE49-F238E27FC236}">
                <a16:creationId xmlns:a16="http://schemas.microsoft.com/office/drawing/2014/main" id="{284E918F-22E8-9140-9D94-99709545F222}"/>
              </a:ext>
            </a:extLst>
          </p:cNvPr>
          <p:cNvSpPr/>
          <p:nvPr/>
        </p:nvSpPr>
        <p:spPr>
          <a:xfrm rot="19314578">
            <a:off x="3067815" y="3101653"/>
            <a:ext cx="382020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C937240-F89A-DA43-BB7C-DDFE71DDC472}"/>
              </a:ext>
            </a:extLst>
          </p:cNvPr>
          <p:cNvSpPr/>
          <p:nvPr/>
        </p:nvSpPr>
        <p:spPr>
          <a:xfrm>
            <a:off x="4024384" y="325949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606F26B6-436C-7D47-ADFA-1617FFD191DC}"/>
              </a:ext>
            </a:extLst>
          </p:cNvPr>
          <p:cNvSpPr/>
          <p:nvPr/>
        </p:nvSpPr>
        <p:spPr>
          <a:xfrm>
            <a:off x="4214247" y="325949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C4EF3970-2807-AD48-979D-B603F494D2BC}"/>
              </a:ext>
            </a:extLst>
          </p:cNvPr>
          <p:cNvSpPr/>
          <p:nvPr/>
        </p:nvSpPr>
        <p:spPr>
          <a:xfrm>
            <a:off x="3812914" y="3259771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32A4B72B-5301-0A43-B746-F21511761C38}"/>
              </a:ext>
            </a:extLst>
          </p:cNvPr>
          <p:cNvSpPr/>
          <p:nvPr/>
        </p:nvSpPr>
        <p:spPr>
          <a:xfrm>
            <a:off x="3165707" y="3014988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2</a:t>
            </a:r>
          </a:p>
        </p:txBody>
      </p:sp>
      <p:sp>
        <p:nvSpPr>
          <p:cNvPr id="29" name="Frihandsfigur 28">
            <a:extLst>
              <a:ext uri="{FF2B5EF4-FFF2-40B4-BE49-F238E27FC236}">
                <a16:creationId xmlns:a16="http://schemas.microsoft.com/office/drawing/2014/main" id="{6B7FC878-CC56-4A40-B241-E133B6D4248A}"/>
              </a:ext>
            </a:extLst>
          </p:cNvPr>
          <p:cNvSpPr/>
          <p:nvPr/>
        </p:nvSpPr>
        <p:spPr>
          <a:xfrm>
            <a:off x="3159852" y="3048256"/>
            <a:ext cx="378150" cy="734344"/>
          </a:xfrm>
          <a:custGeom>
            <a:avLst/>
            <a:gdLst>
              <a:gd name="connsiteX0" fmla="*/ 375172 w 378150"/>
              <a:gd name="connsiteY0" fmla="*/ 609125 h 734344"/>
              <a:gd name="connsiteX1" fmla="*/ 368822 w 378150"/>
              <a:gd name="connsiteY1" fmla="*/ 707550 h 734344"/>
              <a:gd name="connsiteX2" fmla="*/ 286272 w 378150"/>
              <a:gd name="connsiteY2" fmla="*/ 732950 h 734344"/>
              <a:gd name="connsiteX3" fmla="*/ 149747 w 378150"/>
              <a:gd name="connsiteY3" fmla="*/ 675800 h 734344"/>
              <a:gd name="connsiteX4" fmla="*/ 140222 w 378150"/>
              <a:gd name="connsiteY4" fmla="*/ 291625 h 734344"/>
              <a:gd name="connsiteX5" fmla="*/ 22747 w 378150"/>
              <a:gd name="connsiteY5" fmla="*/ 155100 h 734344"/>
              <a:gd name="connsiteX6" fmla="*/ 22747 w 378150"/>
              <a:gd name="connsiteY6" fmla="*/ 155100 h 734344"/>
              <a:gd name="connsiteX7" fmla="*/ 522 w 378150"/>
              <a:gd name="connsiteY7" fmla="*/ 120175 h 734344"/>
              <a:gd name="connsiteX8" fmla="*/ 48147 w 378150"/>
              <a:gd name="connsiteY8" fmla="*/ 15400 h 734344"/>
              <a:gd name="connsiteX9" fmla="*/ 149747 w 378150"/>
              <a:gd name="connsiteY9" fmla="*/ 12225 h 734344"/>
              <a:gd name="connsiteX10" fmla="*/ 225947 w 378150"/>
              <a:gd name="connsiteY10" fmla="*/ 126525 h 734344"/>
              <a:gd name="connsiteX11" fmla="*/ 359297 w 378150"/>
              <a:gd name="connsiteY11" fmla="*/ 164625 h 734344"/>
              <a:gd name="connsiteX12" fmla="*/ 375172 w 378150"/>
              <a:gd name="connsiteY12" fmla="*/ 609125 h 7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150" h="734344">
                <a:moveTo>
                  <a:pt x="375172" y="609125"/>
                </a:moveTo>
                <a:cubicBezTo>
                  <a:pt x="376759" y="699612"/>
                  <a:pt x="383639" y="686913"/>
                  <a:pt x="368822" y="707550"/>
                </a:cubicBezTo>
                <a:cubicBezTo>
                  <a:pt x="354005" y="728187"/>
                  <a:pt x="322785" y="738242"/>
                  <a:pt x="286272" y="732950"/>
                </a:cubicBezTo>
                <a:cubicBezTo>
                  <a:pt x="249759" y="727658"/>
                  <a:pt x="174089" y="749354"/>
                  <a:pt x="149747" y="675800"/>
                </a:cubicBezTo>
                <a:cubicBezTo>
                  <a:pt x="125405" y="602246"/>
                  <a:pt x="161389" y="378408"/>
                  <a:pt x="140222" y="291625"/>
                </a:cubicBezTo>
                <a:cubicBezTo>
                  <a:pt x="119055" y="204842"/>
                  <a:pt x="22747" y="155100"/>
                  <a:pt x="22747" y="155100"/>
                </a:cubicBezTo>
                <a:lnTo>
                  <a:pt x="22747" y="155100"/>
                </a:lnTo>
                <a:cubicBezTo>
                  <a:pt x="19043" y="149279"/>
                  <a:pt x="-3711" y="143458"/>
                  <a:pt x="522" y="120175"/>
                </a:cubicBezTo>
                <a:cubicBezTo>
                  <a:pt x="4755" y="96892"/>
                  <a:pt x="23276" y="33392"/>
                  <a:pt x="48147" y="15400"/>
                </a:cubicBezTo>
                <a:cubicBezTo>
                  <a:pt x="73018" y="-2592"/>
                  <a:pt x="120114" y="-6296"/>
                  <a:pt x="149747" y="12225"/>
                </a:cubicBezTo>
                <a:cubicBezTo>
                  <a:pt x="179380" y="30746"/>
                  <a:pt x="191022" y="101125"/>
                  <a:pt x="225947" y="126525"/>
                </a:cubicBezTo>
                <a:cubicBezTo>
                  <a:pt x="260872" y="151925"/>
                  <a:pt x="332839" y="83133"/>
                  <a:pt x="359297" y="164625"/>
                </a:cubicBezTo>
                <a:cubicBezTo>
                  <a:pt x="385755" y="246117"/>
                  <a:pt x="373585" y="518638"/>
                  <a:pt x="375172" y="609125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4D3CCF11-0171-4B4E-8BE5-720B9EEC148C}"/>
              </a:ext>
            </a:extLst>
          </p:cNvPr>
          <p:cNvSpPr/>
          <p:nvPr/>
        </p:nvSpPr>
        <p:spPr>
          <a:xfrm rot="2063382">
            <a:off x="3401058" y="3082106"/>
            <a:ext cx="334582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C48030B-0F74-A049-8885-06AC178DC730}"/>
              </a:ext>
            </a:extLst>
          </p:cNvPr>
          <p:cNvSpPr/>
          <p:nvPr/>
        </p:nvSpPr>
        <p:spPr>
          <a:xfrm>
            <a:off x="4442667" y="325949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E6B33DD5-5839-034D-821B-6979A95EC9BE}"/>
              </a:ext>
            </a:extLst>
          </p:cNvPr>
          <p:cNvSpPr/>
          <p:nvPr/>
        </p:nvSpPr>
        <p:spPr>
          <a:xfrm>
            <a:off x="1247597" y="4538672"/>
            <a:ext cx="1001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Svar: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C23C8ADA-6ED3-194B-AAC9-E2D4B3405752}"/>
              </a:ext>
            </a:extLst>
          </p:cNvPr>
          <p:cNvSpPr/>
          <p:nvPr/>
        </p:nvSpPr>
        <p:spPr>
          <a:xfrm>
            <a:off x="2136457" y="4549525"/>
            <a:ext cx="5403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Hassan tjänade 182 kronor i timmen.</a:t>
            </a:r>
          </a:p>
        </p:txBody>
      </p:sp>
    </p:spTree>
    <p:extLst>
      <p:ext uri="{BB962C8B-B14F-4D97-AF65-F5344CB8AC3E}">
        <p14:creationId xmlns:p14="http://schemas.microsoft.com/office/powerpoint/2010/main" val="306845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1" grpId="0"/>
      <p:bldP spid="22" grpId="0"/>
      <p:bldP spid="24" grpId="0" animBg="1"/>
      <p:bldP spid="24" grpId="1" animBg="1"/>
      <p:bldP spid="25" grpId="0"/>
      <p:bldP spid="26" grpId="0"/>
      <p:bldP spid="27" grpId="0"/>
      <p:bldP spid="28" grpId="0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38187</TotalTime>
  <Words>232</Words>
  <Application>Microsoft Macintosh PowerPoint</Application>
  <PresentationFormat>Bildspel på skärmen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271</cp:revision>
  <dcterms:created xsi:type="dcterms:W3CDTF">2017-04-10T07:17:33Z</dcterms:created>
  <dcterms:modified xsi:type="dcterms:W3CDTF">2019-09-28T07:17:33Z</dcterms:modified>
</cp:coreProperties>
</file>