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6" r:id="rId2"/>
    <p:sldId id="341" r:id="rId3"/>
    <p:sldId id="347" r:id="rId4"/>
    <p:sldId id="348" r:id="rId5"/>
    <p:sldId id="349" r:id="rId6"/>
    <p:sldId id="350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9052" autoAdjust="0"/>
  </p:normalViewPr>
  <p:slideViewPr>
    <p:cSldViewPr snapToGrid="0" snapToObjects="1">
      <p:cViewPr varScale="1">
        <p:scale>
          <a:sx n="102" d="100"/>
          <a:sy n="102" d="100"/>
        </p:scale>
        <p:origin x="18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593765" y="629643"/>
            <a:ext cx="6159437" cy="6082963"/>
            <a:chOff x="2307612" y="-66505"/>
            <a:chExt cx="4277686" cy="654042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307612" y="142177"/>
              <a:ext cx="4277686" cy="6331739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235569" y="-66505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3880743" y="896653"/>
            <a:ext cx="218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Vad visar klockan?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2254397" y="1232028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1678214" y="1450758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3078197" y="1459436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2-3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3078197" y="1232028"/>
            <a:ext cx="4692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Aktivitetsblad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690085" y="2003247"/>
            <a:ext cx="40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A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2002375" y="2007358"/>
            <a:ext cx="5134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Lägg korten i en hög med klockbilderna vända uppåt.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8983FF-51FD-C34D-8E5F-A9230517633A}"/>
              </a:ext>
            </a:extLst>
          </p:cNvPr>
          <p:cNvSpPr/>
          <p:nvPr/>
        </p:nvSpPr>
        <p:spPr>
          <a:xfrm>
            <a:off x="1945170" y="2601297"/>
            <a:ext cx="5681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Den som börjar tar det översta kortet och säger med siffror de två klockslag som klockan visar, till exempel 07.45 och 19.45.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690085" y="257801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B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9633A9-1FDF-154B-B5E4-77E1021A453B}"/>
              </a:ext>
            </a:extLst>
          </p:cNvPr>
          <p:cNvSpPr/>
          <p:nvPr/>
        </p:nvSpPr>
        <p:spPr>
          <a:xfrm>
            <a:off x="1690085" y="387362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C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6ADF6A-CAAA-1F40-AA6F-5396C335754D}"/>
              </a:ext>
            </a:extLst>
          </p:cNvPr>
          <p:cNvSpPr/>
          <p:nvPr/>
        </p:nvSpPr>
        <p:spPr>
          <a:xfrm>
            <a:off x="1977772" y="3889009"/>
            <a:ext cx="6245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Nu är det nästa deltagares tur att göra samma sak.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D63F317-17DD-F846-808F-3D857D8FF3C9}"/>
              </a:ext>
            </a:extLst>
          </p:cNvPr>
          <p:cNvSpPr/>
          <p:nvPr/>
        </p:nvSpPr>
        <p:spPr>
          <a:xfrm>
            <a:off x="1693396" y="4533181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D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E058920-3794-9C42-B89B-E3EAEED4B557}"/>
              </a:ext>
            </a:extLst>
          </p:cNvPr>
          <p:cNvSpPr/>
          <p:nvPr/>
        </p:nvSpPr>
        <p:spPr>
          <a:xfrm>
            <a:off x="1996579" y="4549841"/>
            <a:ext cx="4443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Spelet fortsätter till dess att alla kort tagit slut. Den som då har flest kort vinner.</a:t>
            </a:r>
          </a:p>
        </p:txBody>
      </p:sp>
      <p:sp>
        <p:nvSpPr>
          <p:cNvPr id="21" name="Rektangel 1">
            <a:extLst>
              <a:ext uri="{FF2B5EF4-FFF2-40B4-BE49-F238E27FC236}">
                <a16:creationId xmlns:a16="http://schemas.microsoft.com/office/drawing/2014/main" id="{D19443FA-9343-104D-8223-17FF0418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5517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3.1		                      	   			 Tid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67D91E9-9A4F-BA4D-91DF-2236C207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7B0505FD-8AE3-5546-ABF8-8CB4689F1B50}"/>
              </a:ext>
            </a:extLst>
          </p:cNvPr>
          <p:cNvSpPr/>
          <p:nvPr/>
        </p:nvSpPr>
        <p:spPr>
          <a:xfrm>
            <a:off x="1957194" y="3136612"/>
            <a:ext cx="3936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Om svaret är rätt får man behålla kortet. Annars läggs det underst i högen.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366D77A-846B-2648-90FF-6B3DD6B47573}"/>
              </a:ext>
            </a:extLst>
          </p:cNvPr>
          <p:cNvSpPr/>
          <p:nvPr/>
        </p:nvSpPr>
        <p:spPr>
          <a:xfrm>
            <a:off x="1692837" y="533098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E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FD7CC3C-8BEA-124C-8C75-C8748B921FB5}"/>
              </a:ext>
            </a:extLst>
          </p:cNvPr>
          <p:cNvSpPr/>
          <p:nvPr/>
        </p:nvSpPr>
        <p:spPr>
          <a:xfrm>
            <a:off x="2004595" y="5364333"/>
            <a:ext cx="5485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Ett alternativ är att mäta hur lång tid det tar för gruppen att </a:t>
            </a:r>
          </a:p>
          <a:p>
            <a:r>
              <a:rPr lang="sv-SE" sz="1600" dirty="0">
                <a:latin typeface="+mn-lt"/>
              </a:rPr>
              <a:t>klara av alla korten.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8D4E49B-A2A5-EE47-BE90-ACFD1A3AE974}"/>
              </a:ext>
            </a:extLst>
          </p:cNvPr>
          <p:cNvSpPr/>
          <p:nvPr/>
        </p:nvSpPr>
        <p:spPr>
          <a:xfrm>
            <a:off x="2052292" y="5937192"/>
            <a:ext cx="6686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Sedan kan gruppen göra om samma sak och försöka få kortare tid. 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0A5A3C5F-C7E2-3C47-8F53-60B3AED53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7" t="2407" r="5133" b="2493"/>
          <a:stretch/>
        </p:blipFill>
        <p:spPr>
          <a:xfrm>
            <a:off x="6118105" y="908892"/>
            <a:ext cx="965714" cy="9859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08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7" grpId="0"/>
      <p:bldP spid="32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9D68BC-29FB-804C-B37B-4CD8B5F6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A4DEDD9-7E8E-414F-B101-36A589C7FEA6}"/>
              </a:ext>
            </a:extLst>
          </p:cNvPr>
          <p:cNvSpPr/>
          <p:nvPr/>
        </p:nvSpPr>
        <p:spPr>
          <a:xfrm>
            <a:off x="2444792" y="1408349"/>
            <a:ext cx="2779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Klockan är </a:t>
            </a:r>
            <a:r>
              <a:rPr lang="sv-SE" i="1" dirty="0">
                <a:solidFill>
                  <a:srgbClr val="C00000"/>
                </a:solidFill>
              </a:rPr>
              <a:t>kvart i sju</a:t>
            </a:r>
            <a:r>
              <a:rPr lang="sv-SE" i="1" dirty="0"/>
              <a:t>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1814703" y="2179568"/>
            <a:ext cx="452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</a:t>
            </a:r>
            <a:r>
              <a:rPr lang="sv-SE" dirty="0" err="1"/>
              <a:t>Saskia</a:t>
            </a:r>
            <a:r>
              <a:rPr lang="sv-SE" dirty="0"/>
              <a:t> sitter vid frukostbordet är klockan: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910808" y="1039017"/>
            <a:ext cx="655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</a:t>
            </a:r>
            <a:r>
              <a:rPr lang="sv-SE" dirty="0" err="1"/>
              <a:t>Saskia</a:t>
            </a:r>
            <a:r>
              <a:rPr lang="sv-SE" dirty="0"/>
              <a:t> vaknar på morgonen visar hennes klockradio: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BB9F92F-7CA8-0549-A031-24FAFE40E08F}"/>
              </a:ext>
            </a:extLst>
          </p:cNvPr>
          <p:cNvSpPr/>
          <p:nvPr/>
        </p:nvSpPr>
        <p:spPr>
          <a:xfrm>
            <a:off x="2887541" y="264605"/>
            <a:ext cx="264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Hur man skriver tid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61B3150-5CE6-E54D-9DD6-46ED385C4867}"/>
              </a:ext>
            </a:extLst>
          </p:cNvPr>
          <p:cNvSpPr/>
          <p:nvPr/>
        </p:nvSpPr>
        <p:spPr>
          <a:xfrm>
            <a:off x="2444792" y="2537180"/>
            <a:ext cx="2779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Klockan är </a:t>
            </a:r>
            <a:r>
              <a:rPr lang="sv-SE" i="1" dirty="0">
                <a:solidFill>
                  <a:srgbClr val="C00000"/>
                </a:solidFill>
              </a:rPr>
              <a:t>tjugo över sju</a:t>
            </a:r>
            <a:r>
              <a:rPr lang="sv-SE" i="1" dirty="0"/>
              <a:t>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02F61BC-9F8D-4641-A2CE-C30228970144}"/>
              </a:ext>
            </a:extLst>
          </p:cNvPr>
          <p:cNvSpPr/>
          <p:nvPr/>
        </p:nvSpPr>
        <p:spPr>
          <a:xfrm>
            <a:off x="1520787" y="3532959"/>
            <a:ext cx="570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”Om en halvtimme kommer skolbussen”, tänker </a:t>
            </a:r>
            <a:r>
              <a:rPr lang="sv-SE" dirty="0" err="1"/>
              <a:t>Saskia</a:t>
            </a:r>
            <a:r>
              <a:rPr lang="sv-SE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874F1B-6F4A-C246-90D3-0E33A5D3D1F5}"/>
              </a:ext>
            </a:extLst>
          </p:cNvPr>
          <p:cNvSpPr/>
          <p:nvPr/>
        </p:nvSpPr>
        <p:spPr>
          <a:xfrm>
            <a:off x="1580328" y="3842274"/>
            <a:ext cx="3644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”Då är klockan är </a:t>
            </a:r>
            <a:r>
              <a:rPr lang="sv-SE" i="1" dirty="0">
                <a:solidFill>
                  <a:srgbClr val="C00000"/>
                </a:solidFill>
              </a:rPr>
              <a:t>tio i åtta</a:t>
            </a:r>
            <a:r>
              <a:rPr lang="sv-SE" i="1" dirty="0"/>
              <a:t>.”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478012-0DD6-D541-8B62-2CE9DE82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875" y="881525"/>
            <a:ext cx="2520950" cy="10075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48D234D-1FA6-B448-B344-E035C7D6D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" t="4584" r="4797" b="5969"/>
          <a:stretch/>
        </p:blipFill>
        <p:spPr>
          <a:xfrm>
            <a:off x="1909481" y="4211606"/>
            <a:ext cx="4293687" cy="1764869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03BDA0C2-ABE5-9A47-AC34-E257900F7026}"/>
              </a:ext>
            </a:extLst>
          </p:cNvPr>
          <p:cNvSpPr/>
          <p:nvPr/>
        </p:nvSpPr>
        <p:spPr>
          <a:xfrm>
            <a:off x="2084437" y="5906690"/>
            <a:ext cx="16062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Analog klocka</a:t>
            </a:r>
            <a:r>
              <a:rPr lang="sv-SE" i="1" dirty="0"/>
              <a:t>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BE8B4FD-F3C7-494C-A16E-C0F38DAD4403}"/>
              </a:ext>
            </a:extLst>
          </p:cNvPr>
          <p:cNvSpPr/>
          <p:nvPr/>
        </p:nvSpPr>
        <p:spPr>
          <a:xfrm>
            <a:off x="4293406" y="5907617"/>
            <a:ext cx="16062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Digital klocka</a:t>
            </a:r>
            <a:r>
              <a:rPr lang="sv-SE" i="1" dirty="0"/>
              <a:t>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AF16457-10F0-F74B-B314-22F09BA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894" y="2012802"/>
            <a:ext cx="1670638" cy="16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1" grpId="0"/>
      <p:bldP spid="14" grpId="0"/>
      <p:bldP spid="17" grpId="0"/>
      <p:bldP spid="18" grpId="0"/>
      <p:bldP spid="20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F0B975B-E769-144D-A3D5-FCE9AD9D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748" y="1223683"/>
            <a:ext cx="1667409" cy="201986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BCAB1A8-1488-E845-9B17-B424FFEFC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EA568D-51CD-1F4B-85BD-2757FCC43800}"/>
              </a:ext>
            </a:extLst>
          </p:cNvPr>
          <p:cNvSpPr/>
          <p:nvPr/>
        </p:nvSpPr>
        <p:spPr>
          <a:xfrm>
            <a:off x="2144636" y="251395"/>
            <a:ext cx="4854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Dygn, timmar, minuter och sekunder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8BF4AA-1EB6-D34A-9C2F-D0914FA0BE69}"/>
              </a:ext>
            </a:extLst>
          </p:cNvPr>
          <p:cNvSpPr/>
          <p:nvPr/>
        </p:nvSpPr>
        <p:spPr>
          <a:xfrm>
            <a:off x="910808" y="1039017"/>
            <a:ext cx="655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solen är uppe ser det ut som om den flyttar sig över himlen.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4F2FB0-FDB3-5945-BFDD-3826CEB7A02E}"/>
              </a:ext>
            </a:extLst>
          </p:cNvPr>
          <p:cNvSpPr/>
          <p:nvPr/>
        </p:nvSpPr>
        <p:spPr>
          <a:xfrm>
            <a:off x="910808" y="1549640"/>
            <a:ext cx="464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så är det inte. Det är jorden som snurrar.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05A5C77-416C-C647-9DFC-783BB8EA50CD}"/>
              </a:ext>
            </a:extLst>
          </p:cNvPr>
          <p:cNvSpPr/>
          <p:nvPr/>
        </p:nvSpPr>
        <p:spPr>
          <a:xfrm>
            <a:off x="1352154" y="2060263"/>
            <a:ext cx="375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tid det tar för jorden att snurra ett varv runt sin axel kallas ett </a:t>
            </a:r>
            <a:r>
              <a:rPr lang="sv-SE" i="1" dirty="0">
                <a:solidFill>
                  <a:srgbClr val="C00000"/>
                </a:solidFill>
              </a:rPr>
              <a:t>dygn</a:t>
            </a:r>
            <a:r>
              <a:rPr lang="sv-SE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9096A9F-4DBA-CB4A-AA0E-2C597DE5F709}"/>
              </a:ext>
            </a:extLst>
          </p:cNvPr>
          <p:cNvSpPr/>
          <p:nvPr/>
        </p:nvSpPr>
        <p:spPr>
          <a:xfrm>
            <a:off x="910808" y="3073141"/>
            <a:ext cx="531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Dygnet är indelat i </a:t>
            </a:r>
            <a:r>
              <a:rPr lang="sv-SE" i="1" dirty="0">
                <a:solidFill>
                  <a:srgbClr val="C00000"/>
                </a:solidFill>
              </a:rPr>
              <a:t>timmar</a:t>
            </a:r>
            <a:r>
              <a:rPr lang="sv-SE" dirty="0"/>
              <a:t>, </a:t>
            </a:r>
            <a:r>
              <a:rPr lang="sv-SE" i="1" dirty="0">
                <a:solidFill>
                  <a:srgbClr val="C00000"/>
                </a:solidFill>
              </a:rPr>
              <a:t>minuter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i="1" dirty="0">
                <a:solidFill>
                  <a:srgbClr val="C00000"/>
                </a:solidFill>
              </a:rPr>
              <a:t>sekunder</a:t>
            </a:r>
            <a:r>
              <a:rPr lang="sv-SE" i="1" dirty="0"/>
              <a:t>. 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B2A5B73-8B3C-804C-BD7D-619DEBAA3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071" y="3698674"/>
            <a:ext cx="3656458" cy="148384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083C550-5196-654C-B848-7077912CA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39" y="5319939"/>
            <a:ext cx="6652273" cy="9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1407656" y="25139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2176777" y="1030553"/>
            <a:ext cx="479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två klockslag till varje bild.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AB48D02-4B4B-F742-BC5A-1ED9A85B8FBD}"/>
              </a:ext>
            </a:extLst>
          </p:cNvPr>
          <p:cNvGrpSpPr/>
          <p:nvPr/>
        </p:nvGrpSpPr>
        <p:grpSpPr>
          <a:xfrm>
            <a:off x="735331" y="1680833"/>
            <a:ext cx="2412818" cy="1958724"/>
            <a:chOff x="636899" y="1515942"/>
            <a:chExt cx="2412818" cy="1958724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207F8E1-916A-3E4A-BCD8-3F19A9F6940E}"/>
                </a:ext>
              </a:extLst>
            </p:cNvPr>
            <p:cNvSpPr/>
            <p:nvPr/>
          </p:nvSpPr>
          <p:spPr>
            <a:xfrm>
              <a:off x="636899" y="1689605"/>
              <a:ext cx="633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a)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9AA236E-4990-CD4B-8790-1F8A28392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41" t="6732" r="6100" b="5939"/>
            <a:stretch/>
          </p:blipFill>
          <p:spPr>
            <a:xfrm>
              <a:off x="1090993" y="1515942"/>
              <a:ext cx="1958724" cy="1958724"/>
            </a:xfrm>
            <a:prstGeom prst="ellipse">
              <a:avLst/>
            </a:prstGeom>
          </p:spPr>
        </p:pic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724A002B-673C-AB49-A8F7-0052117FB3F4}"/>
              </a:ext>
            </a:extLst>
          </p:cNvPr>
          <p:cNvSpPr/>
          <p:nvPr/>
        </p:nvSpPr>
        <p:spPr>
          <a:xfrm>
            <a:off x="341759" y="4360228"/>
            <a:ext cx="109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1440C8E-2A80-A849-A8B0-1EBDDFA6C2FE}"/>
              </a:ext>
            </a:extLst>
          </p:cNvPr>
          <p:cNvSpPr/>
          <p:nvPr/>
        </p:nvSpPr>
        <p:spPr>
          <a:xfrm>
            <a:off x="1215035" y="4403340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05.15 eller 17.15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EA280CC1-1043-BB41-831A-1F0BBBC17E55}"/>
              </a:ext>
            </a:extLst>
          </p:cNvPr>
          <p:cNvGrpSpPr/>
          <p:nvPr/>
        </p:nvGrpSpPr>
        <p:grpSpPr>
          <a:xfrm>
            <a:off x="5167735" y="1792075"/>
            <a:ext cx="2384077" cy="1949157"/>
            <a:chOff x="3753135" y="1446174"/>
            <a:chExt cx="2384077" cy="1949157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EBD3670-45DA-0F41-B43E-39E25470436D}"/>
                </a:ext>
              </a:extLst>
            </p:cNvPr>
            <p:cNvSpPr/>
            <p:nvPr/>
          </p:nvSpPr>
          <p:spPr>
            <a:xfrm>
              <a:off x="3753135" y="1515942"/>
              <a:ext cx="4367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18EC291F-B798-1047-B7EA-AB18F9484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95" t="5274" r="4899" b="5165"/>
            <a:stretch/>
          </p:blipFill>
          <p:spPr>
            <a:xfrm>
              <a:off x="4178488" y="1446174"/>
              <a:ext cx="1958724" cy="1949157"/>
            </a:xfrm>
            <a:prstGeom prst="ellipse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AFD0AAE0-E8A7-3C41-A671-1C03A96D697E}"/>
              </a:ext>
            </a:extLst>
          </p:cNvPr>
          <p:cNvSpPr/>
          <p:nvPr/>
        </p:nvSpPr>
        <p:spPr>
          <a:xfrm>
            <a:off x="4870512" y="4403340"/>
            <a:ext cx="1033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endParaRPr lang="sv-SE" sz="2400" dirty="0"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784832C-5510-5745-BD79-F752C28AB36D}"/>
              </a:ext>
            </a:extLst>
          </p:cNvPr>
          <p:cNvSpPr/>
          <p:nvPr/>
        </p:nvSpPr>
        <p:spPr>
          <a:xfrm>
            <a:off x="5710156" y="4403340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10.40 eller 22.40 </a:t>
            </a:r>
          </a:p>
        </p:txBody>
      </p:sp>
    </p:spTree>
    <p:extLst>
      <p:ext uri="{BB962C8B-B14F-4D97-AF65-F5344CB8AC3E}">
        <p14:creationId xmlns:p14="http://schemas.microsoft.com/office/powerpoint/2010/main" val="9035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1407656" y="25139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734573" y="1049105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Skriv ”tio över sju” på kvällen med siffror.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24A002B-673C-AB49-A8F7-0052117FB3F4}"/>
              </a:ext>
            </a:extLst>
          </p:cNvPr>
          <p:cNvSpPr/>
          <p:nvPr/>
        </p:nvSpPr>
        <p:spPr>
          <a:xfrm>
            <a:off x="891327" y="3763384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1440C8E-2A80-A849-A8B0-1EBDDFA6C2FE}"/>
              </a:ext>
            </a:extLst>
          </p:cNvPr>
          <p:cNvSpPr/>
          <p:nvPr/>
        </p:nvSpPr>
        <p:spPr>
          <a:xfrm>
            <a:off x="1850167" y="3802183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19.10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784832C-5510-5745-BD79-F752C28AB36D}"/>
              </a:ext>
            </a:extLst>
          </p:cNvPr>
          <p:cNvSpPr/>
          <p:nvPr/>
        </p:nvSpPr>
        <p:spPr>
          <a:xfrm>
            <a:off x="1850166" y="4302647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Tjugo över 4.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F761-EE75-3D4A-BC61-506E3DE87683}"/>
              </a:ext>
            </a:extLst>
          </p:cNvPr>
          <p:cNvSpPr/>
          <p:nvPr/>
        </p:nvSpPr>
        <p:spPr>
          <a:xfrm>
            <a:off x="734573" y="1846815"/>
            <a:ext cx="665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Klockan är 16.20. Vad visar en analog klocka då? </a:t>
            </a:r>
          </a:p>
        </p:txBody>
      </p:sp>
    </p:spTree>
    <p:extLst>
      <p:ext uri="{BB962C8B-B14F-4D97-AF65-F5344CB8AC3E}">
        <p14:creationId xmlns:p14="http://schemas.microsoft.com/office/powerpoint/2010/main" val="29975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1407656" y="25139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129891" y="2504715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mycket är klockan?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1440C8E-2A80-A849-A8B0-1EBDDFA6C2FE}"/>
              </a:ext>
            </a:extLst>
          </p:cNvPr>
          <p:cNvSpPr/>
          <p:nvPr/>
        </p:nvSpPr>
        <p:spPr>
          <a:xfrm>
            <a:off x="6392948" y="2509535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Klockan är 13.45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F761-EE75-3D4A-BC61-506E3DE87683}"/>
              </a:ext>
            </a:extLst>
          </p:cNvPr>
          <p:cNvSpPr/>
          <p:nvPr/>
        </p:nvSpPr>
        <p:spPr>
          <a:xfrm>
            <a:off x="129891" y="3374926"/>
            <a:ext cx="665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</a:t>
            </a:r>
            <a:r>
              <a:rPr lang="sv-SE" sz="2400" dirty="0"/>
              <a:t>Hur mycket är klockan om en halvtimme</a:t>
            </a:r>
            <a:r>
              <a:rPr lang="sv-SE" sz="2400" dirty="0">
                <a:latin typeface="+mn-lt"/>
              </a:rPr>
              <a:t>?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A5D0D0A-67D1-C64E-B1A7-8FEAF4EC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60" y="79628"/>
            <a:ext cx="1972943" cy="208104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EEDEC74-57F5-9B48-BC7C-69DCB2892EAD}"/>
              </a:ext>
            </a:extLst>
          </p:cNvPr>
          <p:cNvSpPr/>
          <p:nvPr/>
        </p:nvSpPr>
        <p:spPr>
          <a:xfrm>
            <a:off x="6374472" y="3401492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Klockan är 14.15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2A6B21D-762A-304B-B826-51F86C41AAC7}"/>
              </a:ext>
            </a:extLst>
          </p:cNvPr>
          <p:cNvSpPr/>
          <p:nvPr/>
        </p:nvSpPr>
        <p:spPr>
          <a:xfrm>
            <a:off x="843222" y="3917151"/>
            <a:ext cx="433895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Om femton minuter är klockan 14.00. </a:t>
            </a:r>
          </a:p>
          <a:p>
            <a:r>
              <a:rPr lang="sv-SE" dirty="0"/>
              <a:t>Om ytterligare 15 minuter är klockan 14.15.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961F58E-09BB-8A45-A82E-B3071EE0038E}"/>
              </a:ext>
            </a:extLst>
          </p:cNvPr>
          <p:cNvSpPr/>
          <p:nvPr/>
        </p:nvSpPr>
        <p:spPr>
          <a:xfrm>
            <a:off x="163626" y="5003429"/>
            <a:ext cx="665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</a:t>
            </a:r>
            <a:r>
              <a:rPr lang="sv-SE" sz="2400" dirty="0"/>
              <a:t>Hur mycket var klockan för en kvart sen</a:t>
            </a:r>
            <a:r>
              <a:rPr lang="sv-SE" sz="2400" dirty="0">
                <a:latin typeface="+mn-lt"/>
              </a:rPr>
              <a:t>?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870BC0-EE6E-7F49-B947-A385B8CE7655}"/>
              </a:ext>
            </a:extLst>
          </p:cNvPr>
          <p:cNvSpPr/>
          <p:nvPr/>
        </p:nvSpPr>
        <p:spPr>
          <a:xfrm>
            <a:off x="6374473" y="5056562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Klockan var 14.15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4A36A7-2B3B-0845-B13E-4A4C5144EFB5}"/>
              </a:ext>
            </a:extLst>
          </p:cNvPr>
          <p:cNvSpPr/>
          <p:nvPr/>
        </p:nvSpPr>
        <p:spPr>
          <a:xfrm>
            <a:off x="868896" y="5581875"/>
            <a:ext cx="364089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En kvart är 15 minuter. </a:t>
            </a:r>
          </a:p>
          <a:p>
            <a:r>
              <a:rPr lang="sv-SE" dirty="0"/>
              <a:t>För 15 min sedan var klockan 13.30.  </a:t>
            </a:r>
          </a:p>
        </p:txBody>
      </p:sp>
    </p:spTree>
    <p:extLst>
      <p:ext uri="{BB962C8B-B14F-4D97-AF65-F5344CB8AC3E}">
        <p14:creationId xmlns:p14="http://schemas.microsoft.com/office/powerpoint/2010/main" val="802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6" grpId="0"/>
      <p:bldP spid="11" grpId="0"/>
      <p:bldP spid="13" grpId="0" animBg="1"/>
      <p:bldP spid="14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36615</TotalTime>
  <Words>373</Words>
  <Application>Microsoft Macintosh PowerPoint</Application>
  <PresentationFormat>Bildspel på skärmen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275</cp:revision>
  <dcterms:created xsi:type="dcterms:W3CDTF">2017-04-10T07:17:33Z</dcterms:created>
  <dcterms:modified xsi:type="dcterms:W3CDTF">2019-11-18T07:53:17Z</dcterms:modified>
</cp:coreProperties>
</file>