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322" r:id="rId5"/>
    <p:sldId id="323" r:id="rId6"/>
    <p:sldId id="274" r:id="rId7"/>
    <p:sldId id="324" r:id="rId8"/>
    <p:sldId id="275" r:id="rId9"/>
    <p:sldId id="276" r:id="rId10"/>
    <p:sldId id="320" r:id="rId11"/>
    <p:sldId id="278" r:id="rId12"/>
    <p:sldId id="279" r:id="rId13"/>
    <p:sldId id="280" r:id="rId14"/>
    <p:sldId id="313" r:id="rId15"/>
    <p:sldId id="282" r:id="rId16"/>
    <p:sldId id="283" r:id="rId17"/>
    <p:sldId id="284" r:id="rId18"/>
    <p:sldId id="314" r:id="rId19"/>
    <p:sldId id="290" r:id="rId20"/>
    <p:sldId id="291" r:id="rId21"/>
    <p:sldId id="292" r:id="rId22"/>
    <p:sldId id="318" r:id="rId23"/>
    <p:sldId id="293" r:id="rId24"/>
    <p:sldId id="29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1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5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6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47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51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13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9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4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72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1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65727" y="1193774"/>
            <a:ext cx="64382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63</a:t>
            </a:r>
          </a:p>
          <a:p>
            <a:endParaRPr lang="sv-SE" sz="2800" b="1" dirty="0"/>
          </a:p>
          <a:p>
            <a:r>
              <a:rPr lang="sv-SE" sz="2800" dirty="0"/>
              <a:t>Förklara hur du med hjälp av de två måtten kan mäta upp 5 dl vatten.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CF6BF01-F754-483E-8834-51B8545A4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584" y="3009656"/>
            <a:ext cx="6362701" cy="273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0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19178" y="2459504"/>
            <a:ext cx="59536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6.3</a:t>
            </a:r>
          </a:p>
          <a:p>
            <a:pPr algn="ctr"/>
            <a:r>
              <a:rPr lang="sv-SE" sz="4000" b="1" dirty="0"/>
              <a:t>FRÅN MINDRE TILL STÖRRE VIKTENHETER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20715" y="1874728"/>
            <a:ext cx="55505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72</a:t>
            </a:r>
          </a:p>
          <a:p>
            <a:endParaRPr lang="sv-SE" sz="2800" b="1" dirty="0"/>
          </a:p>
          <a:p>
            <a:r>
              <a:rPr lang="sv-SE" sz="2800" dirty="0"/>
              <a:t>När Thabo föddes vägde han 3 500 g.</a:t>
            </a:r>
          </a:p>
          <a:p>
            <a:r>
              <a:rPr lang="sv-SE" sz="2800" dirty="0"/>
              <a:t>”Då vägde jag 35 hg”, säger Thabo.</a:t>
            </a:r>
          </a:p>
          <a:p>
            <a:endParaRPr lang="sv-SE" sz="2800" dirty="0"/>
          </a:p>
          <a:p>
            <a:r>
              <a:rPr lang="sv-SE" sz="2800" dirty="0"/>
              <a:t>Har han rätt?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9453" y="2305615"/>
            <a:ext cx="65130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78</a:t>
            </a:r>
          </a:p>
          <a:p>
            <a:endParaRPr lang="sv-SE" sz="2800" b="1" dirty="0"/>
          </a:p>
          <a:p>
            <a:r>
              <a:rPr lang="sv-SE" sz="2800" dirty="0"/>
              <a:t>Vilket är tyngst, 1 kg bomull eller 1 kg järn?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07958" y="2044005"/>
            <a:ext cx="91760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90</a:t>
            </a:r>
          </a:p>
          <a:p>
            <a:endParaRPr lang="sv-SE" sz="2800" b="1" dirty="0"/>
          </a:p>
          <a:p>
            <a:r>
              <a:rPr lang="sv-SE" sz="2800" dirty="0"/>
              <a:t>Förklara hur du tänker när du ska växla från gram till kilogram.</a:t>
            </a:r>
          </a:p>
        </p:txBody>
      </p:sp>
    </p:spTree>
    <p:extLst>
      <p:ext uri="{BB962C8B-B14F-4D97-AF65-F5344CB8AC3E}">
        <p14:creationId xmlns:p14="http://schemas.microsoft.com/office/powerpoint/2010/main" val="18122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17931" y="2459504"/>
            <a:ext cx="59561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6.4</a:t>
            </a:r>
          </a:p>
          <a:p>
            <a:pPr algn="ctr"/>
            <a:r>
              <a:rPr lang="sv-SE" sz="4000" b="1" dirty="0"/>
              <a:t>FRÅN STÖRRE TILL MINDRE VIKTENHETER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57125" y="2736502"/>
            <a:ext cx="8677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98</a:t>
            </a:r>
          </a:p>
          <a:p>
            <a:endParaRPr lang="sv-SE" sz="2800" b="1" dirty="0"/>
          </a:p>
          <a:p>
            <a:r>
              <a:rPr lang="sv-SE" sz="2800" dirty="0"/>
              <a:t>Förklara varför 1 kg 50 g är lika med 1 050 g och inte 150 g.</a:t>
            </a:r>
          </a:p>
        </p:txBody>
      </p:sp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92442" y="2090172"/>
            <a:ext cx="88071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108</a:t>
            </a:r>
          </a:p>
          <a:p>
            <a:endParaRPr lang="sv-SE" sz="2800" b="1" dirty="0"/>
          </a:p>
          <a:p>
            <a:r>
              <a:rPr lang="sv-SE" sz="2800" dirty="0"/>
              <a:t>Känner du till några fler viktenheter än kilogram, hektogram och gram? </a:t>
            </a:r>
          </a:p>
          <a:p>
            <a:endParaRPr lang="sv-SE" sz="2800" dirty="0"/>
          </a:p>
          <a:p>
            <a:r>
              <a:rPr lang="sv-SE" sz="2800" dirty="0"/>
              <a:t>Försök att beskriva dem.</a:t>
            </a:r>
          </a:p>
        </p:txBody>
      </p:sp>
    </p:spTree>
    <p:extLst>
      <p:ext uri="{BB962C8B-B14F-4D97-AF65-F5344CB8AC3E}">
        <p14:creationId xmlns:p14="http://schemas.microsoft.com/office/powerpoint/2010/main" val="40632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41685" y="751344"/>
            <a:ext cx="78285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111</a:t>
            </a:r>
          </a:p>
          <a:p>
            <a:endParaRPr lang="sv-SE" sz="2800" b="1" dirty="0"/>
          </a:p>
          <a:p>
            <a:r>
              <a:rPr lang="sv-SE" sz="2800" dirty="0"/>
              <a:t>Adrian ska skicka ett brev som väger 150 g. </a:t>
            </a:r>
          </a:p>
          <a:p>
            <a:r>
              <a:rPr lang="sv-SE" sz="2800" dirty="0"/>
              <a:t>Han tittar i tabellen och sätter sedan på 3 frimärken.</a:t>
            </a:r>
          </a:p>
          <a:p>
            <a:endParaRPr lang="sv-SE" sz="2800" dirty="0"/>
          </a:p>
          <a:p>
            <a:r>
              <a:rPr lang="sv-SE" sz="2800" dirty="0"/>
              <a:t>Förklara varför det inte är rätt.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037B3A7-E0E7-4492-80B9-CDF4163E9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560" y="2840347"/>
            <a:ext cx="4553341" cy="311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68289" y="2459504"/>
            <a:ext cx="4255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6.5</a:t>
            </a:r>
          </a:p>
          <a:p>
            <a:pPr algn="ctr"/>
            <a:r>
              <a:rPr lang="sv-SE" sz="4000" b="1" dirty="0"/>
              <a:t>TEMA</a:t>
            </a:r>
          </a:p>
          <a:p>
            <a:pPr algn="ctr"/>
            <a:r>
              <a:rPr lang="sv-SE" sz="4000" b="1" dirty="0"/>
              <a:t>UTFLYKT PÅ CYKEL</a:t>
            </a:r>
          </a:p>
        </p:txBody>
      </p:sp>
    </p:spTree>
    <p:extLst>
      <p:ext uri="{BB962C8B-B14F-4D97-AF65-F5344CB8AC3E}">
        <p14:creationId xmlns:p14="http://schemas.microsoft.com/office/powerpoint/2010/main" val="242095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17920" y="2459504"/>
            <a:ext cx="61561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6.1 </a:t>
            </a:r>
          </a:p>
          <a:p>
            <a:pPr algn="ctr"/>
            <a:r>
              <a:rPr lang="sv-SE" sz="4000" b="1" dirty="0"/>
              <a:t>FRÅN MINDRE TILL STÖRRE VOLYMENHETER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34263" y="1228397"/>
            <a:ext cx="9323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129 b</a:t>
            </a:r>
          </a:p>
          <a:p>
            <a:endParaRPr lang="sv-SE" sz="2800" dirty="0"/>
          </a:p>
          <a:p>
            <a:r>
              <a:rPr lang="sv-SE" sz="2800" dirty="0"/>
              <a:t>Till sjöss mäter man ofta sträckor i sjömil.</a:t>
            </a:r>
          </a:p>
          <a:p>
            <a:endParaRPr lang="sv-SE" sz="2800" dirty="0"/>
          </a:p>
          <a:p>
            <a:r>
              <a:rPr lang="sv-SE" sz="2800" dirty="0"/>
              <a:t>”Den här sjön är fyra sjömil lång och två sjömil bred”, sa pappa.</a:t>
            </a:r>
          </a:p>
          <a:p>
            <a:endParaRPr lang="sv-SE" sz="2800" dirty="0"/>
          </a:p>
          <a:p>
            <a:r>
              <a:rPr lang="sv-SE" sz="2800" dirty="0"/>
              <a:t>”Då är omkretsen 12 sjömil”, sa Ingrid. </a:t>
            </a:r>
          </a:p>
          <a:p>
            <a:endParaRPr lang="sv-SE" sz="2800" dirty="0"/>
          </a:p>
          <a:p>
            <a:r>
              <a:rPr lang="sv-SE" sz="2800" dirty="0"/>
              <a:t>Stämmer det?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6855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88268" y="1874728"/>
            <a:ext cx="74154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141</a:t>
            </a:r>
          </a:p>
          <a:p>
            <a:endParaRPr lang="sv-SE" sz="2800" b="1" dirty="0"/>
          </a:p>
          <a:p>
            <a:r>
              <a:rPr lang="sv-SE" sz="2800" dirty="0"/>
              <a:t>”Om man vet vad ordet kilo betyder så är det lätt att räkna ut hur många gram det går på 2 kg”, säger Elaine.</a:t>
            </a:r>
          </a:p>
          <a:p>
            <a:endParaRPr lang="sv-SE" sz="2800" dirty="0"/>
          </a:p>
          <a:p>
            <a:r>
              <a:rPr lang="sv-SE" sz="2800" dirty="0"/>
              <a:t>Förklara vad hon menar.</a:t>
            </a:r>
          </a:p>
        </p:txBody>
      </p:sp>
    </p:spTree>
    <p:extLst>
      <p:ext uri="{BB962C8B-B14F-4D97-AF65-F5344CB8AC3E}">
        <p14:creationId xmlns:p14="http://schemas.microsoft.com/office/powerpoint/2010/main" val="37727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78505" y="1659285"/>
            <a:ext cx="7234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152</a:t>
            </a:r>
          </a:p>
          <a:p>
            <a:endParaRPr lang="sv-SE" sz="2800" b="1" dirty="0"/>
          </a:p>
          <a:p>
            <a:r>
              <a:rPr lang="sv-SE" sz="2800" dirty="0"/>
              <a:t>En enhet som inte är så vanlig är hektoliter (hl). </a:t>
            </a:r>
          </a:p>
          <a:p>
            <a:endParaRPr lang="sv-SE" sz="2800" dirty="0"/>
          </a:p>
          <a:p>
            <a:r>
              <a:rPr lang="sv-SE" sz="2800" dirty="0"/>
              <a:t>Hur kan du, med hjälp av ordet hekto, </a:t>
            </a:r>
          </a:p>
          <a:p>
            <a:r>
              <a:rPr lang="sv-SE" sz="2800" dirty="0"/>
              <a:t>räkna ut hur många liter det går på 3 hl?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02263" y="1443841"/>
            <a:ext cx="53874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160</a:t>
            </a:r>
          </a:p>
          <a:p>
            <a:endParaRPr lang="sv-SE" sz="2800" b="1" dirty="0"/>
          </a:p>
          <a:p>
            <a:r>
              <a:rPr lang="sv-SE" sz="2800" dirty="0"/>
              <a:t>En liter vatten väger ett kilogram.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väger 1 cl vatten? </a:t>
            </a:r>
          </a:p>
          <a:p>
            <a:r>
              <a:rPr lang="sv-SE" sz="2800" dirty="0"/>
              <a:t>      Förklara hur du tänker.</a:t>
            </a:r>
          </a:p>
          <a:p>
            <a:endParaRPr lang="sv-SE" sz="2800" dirty="0"/>
          </a:p>
          <a:p>
            <a:pPr marL="514350" indent="-514350">
              <a:buAutoNum type="alphaLcParenR" startAt="2"/>
            </a:pPr>
            <a:r>
              <a:rPr lang="sv-SE" sz="2800" dirty="0"/>
              <a:t>Hur stor volym har 1 hg vatten? </a:t>
            </a:r>
          </a:p>
          <a:p>
            <a:r>
              <a:rPr lang="sv-SE" sz="2800" dirty="0"/>
              <a:t>      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39997" y="2736502"/>
            <a:ext cx="79120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Förklara hur du tänker när du ska växla 150 dl till liter.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32525" y="2736502"/>
            <a:ext cx="8126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19</a:t>
            </a:r>
          </a:p>
          <a:p>
            <a:endParaRPr lang="sv-SE" sz="2800" b="1" dirty="0"/>
          </a:p>
          <a:p>
            <a:r>
              <a:rPr lang="sv-SE" sz="2800" dirty="0"/>
              <a:t>Förklara hur du tänker när du ska växla 1 200 cl till liter.</a:t>
            </a:r>
          </a:p>
        </p:txBody>
      </p:sp>
    </p:spTree>
    <p:extLst>
      <p:ext uri="{BB962C8B-B14F-4D97-AF65-F5344CB8AC3E}">
        <p14:creationId xmlns:p14="http://schemas.microsoft.com/office/powerpoint/2010/main" val="72487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89968" y="1874728"/>
            <a:ext cx="58120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28</a:t>
            </a:r>
          </a:p>
          <a:p>
            <a:endParaRPr lang="sv-SE" sz="2800" b="1" dirty="0"/>
          </a:p>
          <a:p>
            <a:r>
              <a:rPr lang="sv-SE" sz="2800" dirty="0"/>
              <a:t>Förklara hur du tänker när du ska växla</a:t>
            </a:r>
          </a:p>
          <a:p>
            <a:r>
              <a:rPr lang="sv-SE" sz="2800" dirty="0"/>
              <a:t> </a:t>
            </a:r>
          </a:p>
          <a:p>
            <a:pPr marL="514350" indent="-514350">
              <a:buAutoNum type="alphaLcParenR"/>
            </a:pPr>
            <a:r>
              <a:rPr lang="sv-SE" sz="2800" dirty="0"/>
              <a:t>från deciliter till liter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från centiliter till liter</a:t>
            </a:r>
          </a:p>
        </p:txBody>
      </p:sp>
    </p:spTree>
    <p:extLst>
      <p:ext uri="{BB962C8B-B14F-4D97-AF65-F5344CB8AC3E}">
        <p14:creationId xmlns:p14="http://schemas.microsoft.com/office/powerpoint/2010/main" val="292556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37225" y="2459504"/>
            <a:ext cx="5917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6.2</a:t>
            </a:r>
          </a:p>
          <a:p>
            <a:pPr algn="ctr"/>
            <a:r>
              <a:rPr lang="sv-SE" sz="4000" b="1" dirty="0"/>
              <a:t>FRÅN STÖRRE TILL MINDRE ENHETER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27725" y="2736502"/>
            <a:ext cx="8736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39</a:t>
            </a:r>
          </a:p>
          <a:p>
            <a:endParaRPr lang="sv-SE" sz="2800" b="1" dirty="0"/>
          </a:p>
          <a:p>
            <a:r>
              <a:rPr lang="sv-SE" sz="2800" dirty="0"/>
              <a:t>Beskriv hur du tänker när du ska växla från liter till deciliter.</a:t>
            </a:r>
          </a:p>
        </p:txBody>
      </p:sp>
    </p:spTree>
    <p:extLst>
      <p:ext uri="{BB962C8B-B14F-4D97-AF65-F5344CB8AC3E}">
        <p14:creationId xmlns:p14="http://schemas.microsoft.com/office/powerpoint/2010/main" val="22615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55032" y="1368277"/>
            <a:ext cx="5983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47</a:t>
            </a:r>
          </a:p>
          <a:p>
            <a:endParaRPr lang="sv-SE" sz="2800" b="1" dirty="0"/>
          </a:p>
          <a:p>
            <a:r>
              <a:rPr lang="sv-SE" sz="2800" dirty="0"/>
              <a:t>Julia påstår att flaskan innehåller ½ liter.</a:t>
            </a:r>
          </a:p>
          <a:p>
            <a:endParaRPr lang="sv-SE" sz="2800" dirty="0"/>
          </a:p>
          <a:p>
            <a:r>
              <a:rPr lang="sv-SE" sz="2800" dirty="0"/>
              <a:t>Stämmer det?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E564FBC-7C2D-4DB6-9385-D5415E77B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1104955"/>
            <a:ext cx="1599267" cy="464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62505" y="567106"/>
            <a:ext cx="92669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57</a:t>
            </a:r>
          </a:p>
          <a:p>
            <a:endParaRPr lang="sv-SE" sz="2800" b="1" dirty="0"/>
          </a:p>
          <a:p>
            <a:r>
              <a:rPr lang="sv-SE" sz="2800" dirty="0"/>
              <a:t>Liam häller 5 dl koncentrerad juice i en kanna </a:t>
            </a:r>
          </a:p>
          <a:p>
            <a:r>
              <a:rPr lang="sv-SE" sz="2800" dirty="0"/>
              <a:t>och fyller sedan på med vatten. 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1791588-1267-492E-AC24-42860AD63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98" y="2473384"/>
            <a:ext cx="7010401" cy="2485023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E9E77058-18C1-49D3-9754-F459D2B81B9C}"/>
              </a:ext>
            </a:extLst>
          </p:cNvPr>
          <p:cNvSpPr txBox="1"/>
          <p:nvPr/>
        </p:nvSpPr>
        <p:spPr>
          <a:xfrm>
            <a:off x="1462505" y="5048803"/>
            <a:ext cx="92669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Får den färdigblandade juicen plats om kannan rymmer 2 liter?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1264</TotalTime>
  <Words>465</Words>
  <Application>Microsoft Office PowerPoint</Application>
  <PresentationFormat>Bredbild</PresentationFormat>
  <Paragraphs>105</Paragraphs>
  <Slides>24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7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101</cp:revision>
  <dcterms:created xsi:type="dcterms:W3CDTF">2019-08-04T10:07:00Z</dcterms:created>
  <dcterms:modified xsi:type="dcterms:W3CDTF">2019-08-12T18:24:05Z</dcterms:modified>
</cp:coreProperties>
</file>