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1" r:id="rId2"/>
    <p:sldId id="342" r:id="rId3"/>
    <p:sldId id="343" r:id="rId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9052" autoAdjust="0"/>
  </p:normalViewPr>
  <p:slideViewPr>
    <p:cSldViewPr snapToGrid="0" snapToObjects="1">
      <p:cViewPr varScale="1">
        <p:scale>
          <a:sx n="147" d="100"/>
          <a:sy n="147" d="100"/>
        </p:scale>
        <p:origin x="6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AB528-5C18-9441-A511-3D748343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/>
              <a:t>2.5</a:t>
            </a:r>
            <a:r>
              <a:rPr lang="sv-SE" sz="2400" b="1" dirty="0"/>
              <a:t>			   Överslagsräkning vid addition och subtraktion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58C919-1FE2-F742-9F23-2EAE3A6F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94062" y="1160667"/>
            <a:ext cx="261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Andrea köper dessa varor: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B15DC3C-46CE-5C4C-9E6E-BD5AC36DA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2" y="804749"/>
            <a:ext cx="3558988" cy="328899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65C8E51-40A6-BC46-8DDB-291D2BF70D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113" y="854796"/>
            <a:ext cx="3276948" cy="319398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E90C595-E242-714F-BC78-DFADDCA24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620" r="2981" b="2682"/>
          <a:stretch/>
        </p:blipFill>
        <p:spPr>
          <a:xfrm>
            <a:off x="4014838" y="820032"/>
            <a:ext cx="3367943" cy="320079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0C884D8-30BB-6646-B62A-FEF340465A5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8583" y="834008"/>
            <a:ext cx="3367943" cy="320079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0180183-EA91-114A-819B-51742E74FC58}"/>
              </a:ext>
            </a:extLst>
          </p:cNvPr>
          <p:cNvSpPr/>
          <p:nvPr/>
        </p:nvSpPr>
        <p:spPr>
          <a:xfrm>
            <a:off x="1281351" y="3332359"/>
            <a:ext cx="764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den som sitter i kassan har räknat ihop alla priserna, är </a:t>
            </a:r>
            <a:r>
              <a:rPr lang="sv-SE" dirty="0">
                <a:solidFill>
                  <a:srgbClr val="C00000"/>
                </a:solidFill>
              </a:rPr>
              <a:t>summan 92,50 kr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6509EF0-76DF-894C-AACB-7CE7BBBA7C3A}"/>
              </a:ext>
            </a:extLst>
          </p:cNvPr>
          <p:cNvSpPr/>
          <p:nvPr/>
        </p:nvSpPr>
        <p:spPr>
          <a:xfrm>
            <a:off x="420245" y="4009152"/>
            <a:ext cx="890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Innan Andrea kommer fram till kassan har hon räknat ut </a:t>
            </a:r>
            <a:r>
              <a:rPr lang="sv-SE" dirty="0">
                <a:solidFill>
                  <a:srgbClr val="C00000"/>
                </a:solidFill>
              </a:rPr>
              <a:t>ungefär hur mycket </a:t>
            </a:r>
            <a:r>
              <a:rPr lang="sv-SE" dirty="0"/>
              <a:t>hon ska betala.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0A83242-4E3E-7046-B126-65998994C848}"/>
              </a:ext>
            </a:extLst>
          </p:cNvPr>
          <p:cNvSpPr/>
          <p:nvPr/>
        </p:nvSpPr>
        <p:spPr>
          <a:xfrm>
            <a:off x="1074500" y="4368650"/>
            <a:ext cx="759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</a:t>
            </a:r>
            <a:r>
              <a:rPr lang="sv-SE" i="1" dirty="0">
                <a:solidFill>
                  <a:srgbClr val="C00000"/>
                </a:solidFill>
              </a:rPr>
              <a:t>avrundar</a:t>
            </a:r>
            <a:r>
              <a:rPr lang="sv-SE" i="1" dirty="0"/>
              <a:t> </a:t>
            </a:r>
            <a:r>
              <a:rPr lang="sv-SE" dirty="0"/>
              <a:t>hon varje pris för sig till tiotal kronor och räknar sedan i huvudet: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4EBA968-ECA9-084C-863E-E2D32B48D570}"/>
              </a:ext>
            </a:extLst>
          </p:cNvPr>
          <p:cNvSpPr/>
          <p:nvPr/>
        </p:nvSpPr>
        <p:spPr>
          <a:xfrm>
            <a:off x="1356713" y="4925376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37,70 ≈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1DDD60-5A13-D04E-80B9-C6509433815D}"/>
              </a:ext>
            </a:extLst>
          </p:cNvPr>
          <p:cNvSpPr/>
          <p:nvPr/>
        </p:nvSpPr>
        <p:spPr>
          <a:xfrm>
            <a:off x="2279600" y="4916261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40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B2920DC-0E94-444B-9027-5DDEA0668CD1}"/>
              </a:ext>
            </a:extLst>
          </p:cNvPr>
          <p:cNvSpPr/>
          <p:nvPr/>
        </p:nvSpPr>
        <p:spPr>
          <a:xfrm>
            <a:off x="5784960" y="5436607"/>
            <a:ext cx="660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B61D0AE-690E-A745-B0CB-D949F83C5D90}"/>
              </a:ext>
            </a:extLst>
          </p:cNvPr>
          <p:cNvSpPr/>
          <p:nvPr/>
        </p:nvSpPr>
        <p:spPr>
          <a:xfrm>
            <a:off x="1356713" y="5276217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23,80 ≈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D85E3A-733C-9148-BC4F-A5E025DA741F}"/>
              </a:ext>
            </a:extLst>
          </p:cNvPr>
          <p:cNvSpPr/>
          <p:nvPr/>
        </p:nvSpPr>
        <p:spPr>
          <a:xfrm>
            <a:off x="1356713" y="5659553"/>
            <a:ext cx="126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21,50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5BF3EFB-E824-E64F-B1C2-BA170F56015F}"/>
              </a:ext>
            </a:extLst>
          </p:cNvPr>
          <p:cNvSpPr/>
          <p:nvPr/>
        </p:nvSpPr>
        <p:spPr>
          <a:xfrm>
            <a:off x="1509847" y="6010394"/>
            <a:ext cx="99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9,50 ≈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9FC8B41-F4EE-B241-BD14-522053A7B62A}"/>
              </a:ext>
            </a:extLst>
          </p:cNvPr>
          <p:cNvSpPr/>
          <p:nvPr/>
        </p:nvSpPr>
        <p:spPr>
          <a:xfrm>
            <a:off x="3400828" y="5436607"/>
            <a:ext cx="269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40 + 20 + 20 + 10 =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60BB682-BF93-8240-B9F7-7B1BDCBDC8F4}"/>
              </a:ext>
            </a:extLst>
          </p:cNvPr>
          <p:cNvSpPr/>
          <p:nvPr/>
        </p:nvSpPr>
        <p:spPr>
          <a:xfrm>
            <a:off x="2279600" y="528400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81C61FE-FEA5-8541-BDF2-B7FBCE3D1A80}"/>
              </a:ext>
            </a:extLst>
          </p:cNvPr>
          <p:cNvSpPr/>
          <p:nvPr/>
        </p:nvSpPr>
        <p:spPr>
          <a:xfrm>
            <a:off x="2280391" y="5642646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64E6122-46DF-C748-ABAA-266DBBFA5632}"/>
              </a:ext>
            </a:extLst>
          </p:cNvPr>
          <p:cNvSpPr/>
          <p:nvPr/>
        </p:nvSpPr>
        <p:spPr>
          <a:xfrm>
            <a:off x="2280391" y="6009734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10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AD79D89-94F9-714F-9378-55EE23D62103}"/>
              </a:ext>
            </a:extLst>
          </p:cNvPr>
          <p:cNvSpPr/>
          <p:nvPr/>
        </p:nvSpPr>
        <p:spPr>
          <a:xfrm>
            <a:off x="3153494" y="6232115"/>
            <a:ext cx="4773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Beräkningen kallas </a:t>
            </a:r>
            <a:r>
              <a:rPr lang="sv-SE" sz="2400" i="1" dirty="0">
                <a:solidFill>
                  <a:srgbClr val="C00000"/>
                </a:solidFill>
              </a:rPr>
              <a:t>överslagsräkning</a:t>
            </a:r>
            <a:endParaRPr lang="sv-S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58C919-1FE2-F742-9F23-2EAE3A6F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12580" y="597259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Överslagsräkning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B5788EC-9FD8-ED4E-84C5-9D99B06A12EB}"/>
              </a:ext>
            </a:extLst>
          </p:cNvPr>
          <p:cNvSpPr/>
          <p:nvPr/>
        </p:nvSpPr>
        <p:spPr>
          <a:xfrm>
            <a:off x="2720462" y="1466136"/>
            <a:ext cx="416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</a:t>
            </a:r>
            <a:r>
              <a:rPr lang="sv-SE" dirty="0">
                <a:solidFill>
                  <a:srgbClr val="C00000"/>
                </a:solidFill>
              </a:rPr>
              <a:t>enkelt att räkna i huvudet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1684E1A-4349-B94B-9121-2E4B9201AF0B}"/>
              </a:ext>
            </a:extLst>
          </p:cNvPr>
          <p:cNvSpPr/>
          <p:nvPr/>
        </p:nvSpPr>
        <p:spPr>
          <a:xfrm>
            <a:off x="2103796" y="2246929"/>
            <a:ext cx="633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avrundar oftast till heltal, tiotal, hundratal eller tusental.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768C2ED-020A-C745-8D16-BA5E6AF69E0E}"/>
              </a:ext>
            </a:extLst>
          </p:cNvPr>
          <p:cNvSpPr/>
          <p:nvPr/>
        </p:nvSpPr>
        <p:spPr>
          <a:xfrm>
            <a:off x="2212043" y="3320855"/>
            <a:ext cx="525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Köper man två varor som kostar </a:t>
            </a:r>
            <a:r>
              <a:rPr lang="sv-SE" dirty="0">
                <a:solidFill>
                  <a:srgbClr val="C00000"/>
                </a:solidFill>
              </a:rPr>
              <a:t>54,85 kr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107,65 kr </a:t>
            </a:r>
            <a:r>
              <a:rPr lang="sv-SE" dirty="0"/>
              <a:t>kan man avrunda priserna på olika sätt: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49A7E1-0B34-4B46-B28C-E884F7BBB60F}"/>
              </a:ext>
            </a:extLst>
          </p:cNvPr>
          <p:cNvSpPr/>
          <p:nvPr/>
        </p:nvSpPr>
        <p:spPr>
          <a:xfrm>
            <a:off x="2766584" y="4439562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EEBB0C-F0AE-9A4F-B78E-0BB89A1D6902}"/>
              </a:ext>
            </a:extLst>
          </p:cNvPr>
          <p:cNvSpPr/>
          <p:nvPr/>
        </p:nvSpPr>
        <p:spPr>
          <a:xfrm>
            <a:off x="4549346" y="4450660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50 + 100 =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1A97262-244E-B647-B50A-98BE933BF7A5}"/>
              </a:ext>
            </a:extLst>
          </p:cNvPr>
          <p:cNvSpPr/>
          <p:nvPr/>
        </p:nvSpPr>
        <p:spPr>
          <a:xfrm>
            <a:off x="5651420" y="4450660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403F7ED-57F1-E74E-8AC6-19FBD25E375E}"/>
              </a:ext>
            </a:extLst>
          </p:cNvPr>
          <p:cNvSpPr/>
          <p:nvPr/>
        </p:nvSpPr>
        <p:spPr>
          <a:xfrm>
            <a:off x="2766584" y="4990963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7310209-83FE-1445-ACE9-AE3256E3B97D}"/>
              </a:ext>
            </a:extLst>
          </p:cNvPr>
          <p:cNvSpPr/>
          <p:nvPr/>
        </p:nvSpPr>
        <p:spPr>
          <a:xfrm>
            <a:off x="4549346" y="5002061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55 + 110 =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21D2A3A-8C97-4946-86D6-4AE0F24FEAC2}"/>
              </a:ext>
            </a:extLst>
          </p:cNvPr>
          <p:cNvSpPr/>
          <p:nvPr/>
        </p:nvSpPr>
        <p:spPr>
          <a:xfrm>
            <a:off x="5651420" y="5002061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165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8330C4B-0EAC-9A45-BB0D-7DD2DE8601B4}"/>
              </a:ext>
            </a:extLst>
          </p:cNvPr>
          <p:cNvGrpSpPr/>
          <p:nvPr/>
        </p:nvGrpSpPr>
        <p:grpSpPr>
          <a:xfrm>
            <a:off x="6195988" y="4071467"/>
            <a:ext cx="2399372" cy="646331"/>
            <a:chOff x="6504304" y="4845742"/>
            <a:chExt cx="2399372" cy="646331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27F3EA1-854D-0341-B682-6733F61B30AE}"/>
                </a:ext>
              </a:extLst>
            </p:cNvPr>
            <p:cNvSpPr/>
            <p:nvPr/>
          </p:nvSpPr>
          <p:spPr>
            <a:xfrm>
              <a:off x="7197524" y="4845742"/>
              <a:ext cx="170615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Lättare att räkna i huvudet.</a:t>
              </a:r>
            </a:p>
          </p:txBody>
        </p:sp>
        <p:cxnSp>
          <p:nvCxnSpPr>
            <p:cNvPr id="7" name="Rak pil 6">
              <a:extLst>
                <a:ext uri="{FF2B5EF4-FFF2-40B4-BE49-F238E27FC236}">
                  <a16:creationId xmlns:a16="http://schemas.microsoft.com/office/drawing/2014/main" id="{FB946FF8-9D5A-5A4B-BCE9-5B4DE176B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304" y="5171100"/>
              <a:ext cx="693220" cy="2538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F61B10E7-70BF-5643-A362-D55EF21D244F}"/>
              </a:ext>
            </a:extLst>
          </p:cNvPr>
          <p:cNvGrpSpPr/>
          <p:nvPr/>
        </p:nvGrpSpPr>
        <p:grpSpPr>
          <a:xfrm>
            <a:off x="6238660" y="4986721"/>
            <a:ext cx="2260906" cy="646331"/>
            <a:chOff x="6504304" y="4845015"/>
            <a:chExt cx="2260906" cy="64633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C50B687-4241-E54B-8768-25405A356BE4}"/>
                </a:ext>
              </a:extLst>
            </p:cNvPr>
            <p:cNvSpPr/>
            <p:nvPr/>
          </p:nvSpPr>
          <p:spPr>
            <a:xfrm>
              <a:off x="7197524" y="4845015"/>
              <a:ext cx="156768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Närmare exakta värdet.</a:t>
              </a:r>
            </a:p>
          </p:txBody>
        </p:sp>
        <p:cxnSp>
          <p:nvCxnSpPr>
            <p:cNvPr id="39" name="Rak pil 38">
              <a:extLst>
                <a:ext uri="{FF2B5EF4-FFF2-40B4-BE49-F238E27FC236}">
                  <a16:creationId xmlns:a16="http://schemas.microsoft.com/office/drawing/2014/main" id="{EDD4DD1A-67B8-D949-B9F3-09FF25EE9AD0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6504304" y="5029685"/>
              <a:ext cx="693220" cy="1384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5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B3A53E-9BF1-394F-B48E-B8A5C59D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2022247" y="2328823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14,9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4,2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5,7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5826894" y="2328823"/>
            <a:ext cx="50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6896213" y="2227755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14,9 + 4,2 + 5,7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707 – 298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F09539-D95E-714E-90D7-F13DE1B47469}"/>
              </a:ext>
            </a:extLst>
          </p:cNvPr>
          <p:cNvSpPr/>
          <p:nvPr/>
        </p:nvSpPr>
        <p:spPr>
          <a:xfrm>
            <a:off x="5511105" y="1019624"/>
            <a:ext cx="326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 2 875 + 4 125 + 995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4426656" y="2328823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2022247" y="3268458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707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298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5257108" y="3256035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6896213" y="3167390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hundratal</a:t>
            </a:r>
            <a:r>
              <a:rPr lang="sv-SE" sz="1400" dirty="0"/>
              <a:t>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856869" y="3256035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300 </a:t>
            </a:r>
            <a:r>
              <a:rPr lang="sv-SE" sz="2000" dirty="0"/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17A744A-0023-494F-9A01-D1FB31BFECDB}"/>
              </a:ext>
            </a:extLst>
          </p:cNvPr>
          <p:cNvSpPr/>
          <p:nvPr/>
        </p:nvSpPr>
        <p:spPr>
          <a:xfrm>
            <a:off x="2022247" y="4261102"/>
            <a:ext cx="396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2 875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4 125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995 </a:t>
            </a:r>
            <a:r>
              <a:rPr lang="sv-SE" sz="2000" dirty="0"/>
              <a:t>≈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E4691DA-C38E-4648-ADCC-F99A19736DA2}"/>
              </a:ext>
            </a:extLst>
          </p:cNvPr>
          <p:cNvSpPr/>
          <p:nvPr/>
        </p:nvSpPr>
        <p:spPr>
          <a:xfrm>
            <a:off x="5057707" y="4661212"/>
            <a:ext cx="126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8 000</a:t>
            </a:r>
            <a:endParaRPr lang="sv-SE" sz="20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2FED0B5-8831-B54C-97F8-6B9F0DC8D371}"/>
              </a:ext>
            </a:extLst>
          </p:cNvPr>
          <p:cNvSpPr/>
          <p:nvPr/>
        </p:nvSpPr>
        <p:spPr>
          <a:xfrm>
            <a:off x="6896213" y="4261102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tusental</a:t>
            </a:r>
            <a:r>
              <a:rPr lang="sv-SE" sz="1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F4D201D-5287-2C44-97AA-0BEF56B6D5C8}"/>
              </a:ext>
            </a:extLst>
          </p:cNvPr>
          <p:cNvSpPr/>
          <p:nvPr/>
        </p:nvSpPr>
        <p:spPr>
          <a:xfrm>
            <a:off x="2213275" y="4661212"/>
            <a:ext cx="3280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≈ </a:t>
            </a:r>
            <a:r>
              <a:rPr lang="sv-SE" sz="2000" dirty="0">
                <a:latin typeface="Bradley Hand" pitchFamily="2" charset="77"/>
              </a:rPr>
              <a:t>3 000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1 000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25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8 000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8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26406</TotalTime>
  <Words>280</Words>
  <Application>Microsoft Macintosh PowerPoint</Application>
  <PresentationFormat>Bildspel på skärmen (4:3)</PresentationFormat>
  <Paragraphs>48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244</cp:revision>
  <dcterms:created xsi:type="dcterms:W3CDTF">2017-04-10T07:17:33Z</dcterms:created>
  <dcterms:modified xsi:type="dcterms:W3CDTF">2020-07-11T15:09:10Z</dcterms:modified>
</cp:coreProperties>
</file>