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9" r:id="rId2"/>
    <p:sldId id="353" r:id="rId3"/>
    <p:sldId id="341" r:id="rId4"/>
    <p:sldId id="354" r:id="rId5"/>
    <p:sldId id="355" r:id="rId6"/>
    <p:sldId id="356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2" autoAdjust="0"/>
    <p:restoredTop sz="99052" autoAdjust="0"/>
  </p:normalViewPr>
  <p:slideViewPr>
    <p:cSldViewPr snapToGrid="0" snapToObjects="1">
      <p:cViewPr varScale="1">
        <p:scale>
          <a:sx n="110" d="100"/>
          <a:sy n="110" d="100"/>
        </p:scale>
        <p:origin x="1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807504" y="474894"/>
            <a:ext cx="7785023" cy="6082963"/>
            <a:chOff x="1854849" y="-66505"/>
            <a:chExt cx="5406644" cy="65404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854849" y="142177"/>
              <a:ext cx="5406644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235569" y="-66505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6444159" y="738738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5867976" y="957468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7267959" y="966146"/>
            <a:ext cx="482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7267959" y="738738"/>
            <a:ext cx="1384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303594" y="1377172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579410" y="1388468"/>
            <a:ext cx="699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Spelet går ut på att skjuta ner motståndarens skepp innan motståndaren har skjutit ner dina. Ni skjuter varannan gång. Var och en har två spelplaner.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558679" y="2044206"/>
            <a:ext cx="568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den första spelplanen ritar du in dina egna skepp: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303594" y="202092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402470" y="499548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690157" y="5010872"/>
            <a:ext cx="6838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den andra spelplanen ritar du in dina skott och markerar träffar eller missar.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690157" y="5385113"/>
            <a:ext cx="4443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Markera: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6487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3.2	                      	   		</a:t>
            </a:r>
            <a:r>
              <a:rPr lang="sv-SE" sz="2400" b="1" dirty="0"/>
              <a:t>Koordinatsystemet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00576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1558679" y="2343785"/>
            <a:ext cx="3144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1 hangarfartyg </a:t>
            </a:r>
            <a:r>
              <a:rPr lang="sv-SE" sz="1600" dirty="0"/>
              <a:t>som täcker </a:t>
            </a:r>
            <a:r>
              <a:rPr lang="sv-SE" sz="1600" dirty="0">
                <a:solidFill>
                  <a:srgbClr val="9E2903"/>
                </a:solidFill>
              </a:rPr>
              <a:t>4 rutor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1706917" y="5696829"/>
            <a:ext cx="5485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missar med </a:t>
            </a:r>
            <a:r>
              <a:rPr lang="sv-SE" sz="1600" b="1" dirty="0"/>
              <a:t>x</a:t>
            </a:r>
            <a:r>
              <a:rPr lang="sv-SE" sz="1600" dirty="0"/>
              <a:t>. </a:t>
            </a:r>
            <a:endParaRPr lang="sv-SE" sz="1600" b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4033118" y="867286"/>
            <a:ext cx="1656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Sänka skepp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6721661-0DC8-1A4D-BE9A-2B5E0258D16C}"/>
              </a:ext>
            </a:extLst>
          </p:cNvPr>
          <p:cNvSpPr/>
          <p:nvPr/>
        </p:nvSpPr>
        <p:spPr>
          <a:xfrm>
            <a:off x="1552243" y="2678071"/>
            <a:ext cx="2833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2</a:t>
            </a:r>
            <a:r>
              <a:rPr lang="sv-SE" sz="1600" dirty="0"/>
              <a:t> </a:t>
            </a:r>
            <a:r>
              <a:rPr lang="sv-SE" sz="1600" b="1" dirty="0"/>
              <a:t>slagskepp</a:t>
            </a:r>
            <a:r>
              <a:rPr lang="sv-SE" sz="1600" dirty="0"/>
              <a:t> som täcker </a:t>
            </a:r>
            <a:r>
              <a:rPr lang="sv-SE" sz="1600" dirty="0">
                <a:solidFill>
                  <a:srgbClr val="9E2903"/>
                </a:solidFill>
              </a:rPr>
              <a:t>3 rutor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80B9EC8-1E18-674B-824E-8BD1BFFC5F7D}"/>
              </a:ext>
            </a:extLst>
          </p:cNvPr>
          <p:cNvSpPr/>
          <p:nvPr/>
        </p:nvSpPr>
        <p:spPr>
          <a:xfrm>
            <a:off x="1540221" y="3013655"/>
            <a:ext cx="2833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3 kryssare </a:t>
            </a:r>
            <a:r>
              <a:rPr lang="sv-SE" sz="1600" dirty="0"/>
              <a:t>som täcker </a:t>
            </a:r>
            <a:r>
              <a:rPr lang="sv-SE" sz="1600" dirty="0">
                <a:solidFill>
                  <a:srgbClr val="9E2903"/>
                </a:solidFill>
              </a:rPr>
              <a:t>2 rutor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260C613-A36E-8D4A-A45E-880B9A91BD62}"/>
              </a:ext>
            </a:extLst>
          </p:cNvPr>
          <p:cNvSpPr/>
          <p:nvPr/>
        </p:nvSpPr>
        <p:spPr>
          <a:xfrm>
            <a:off x="1552244" y="3340202"/>
            <a:ext cx="2833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4 u-båtar </a:t>
            </a:r>
            <a:r>
              <a:rPr lang="sv-SE" sz="1600" dirty="0"/>
              <a:t>som täcker </a:t>
            </a:r>
            <a:r>
              <a:rPr lang="sv-SE" sz="1600" dirty="0">
                <a:solidFill>
                  <a:srgbClr val="9E2903"/>
                </a:solidFill>
              </a:rPr>
              <a:t>1 ruta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A211C3D-ACA8-B54B-83AA-002A319E8C4D}"/>
              </a:ext>
            </a:extLst>
          </p:cNvPr>
          <p:cNvSpPr/>
          <p:nvPr/>
        </p:nvSpPr>
        <p:spPr>
          <a:xfrm>
            <a:off x="1579410" y="3788335"/>
            <a:ext cx="3124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Mellan två </a:t>
            </a:r>
            <a:r>
              <a:rPr lang="sv-SE" sz="1600" dirty="0"/>
              <a:t>skepp måste det finnas </a:t>
            </a:r>
            <a:r>
              <a:rPr lang="sv-SE" sz="1600" dirty="0">
                <a:solidFill>
                  <a:srgbClr val="9E2903"/>
                </a:solidFill>
              </a:rPr>
              <a:t>minst en tom ruta</a:t>
            </a:r>
            <a:r>
              <a:rPr lang="sv-SE" sz="1600" dirty="0"/>
              <a:t>.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7EA4D982-068E-0C41-A62B-9315CDC7C215}"/>
              </a:ext>
            </a:extLst>
          </p:cNvPr>
          <p:cNvSpPr/>
          <p:nvPr/>
        </p:nvSpPr>
        <p:spPr>
          <a:xfrm>
            <a:off x="6649606" y="2041224"/>
            <a:ext cx="995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Exempel:</a:t>
            </a:r>
            <a:endParaRPr lang="sv-SE" sz="16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AFBB767-EBA3-4A47-B725-1FB0D28B8408}"/>
              </a:ext>
            </a:extLst>
          </p:cNvPr>
          <p:cNvSpPr/>
          <p:nvPr/>
        </p:nvSpPr>
        <p:spPr>
          <a:xfrm>
            <a:off x="1693521" y="5993026"/>
            <a:ext cx="6566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hangarfartyg med </a:t>
            </a:r>
            <a:r>
              <a:rPr lang="sv-SE" sz="1600" b="1" dirty="0"/>
              <a:t>H</a:t>
            </a:r>
            <a:r>
              <a:rPr lang="sv-SE" sz="1600" dirty="0"/>
              <a:t>, Slagskepp med </a:t>
            </a:r>
            <a:r>
              <a:rPr lang="sv-SE" sz="1600" b="1" dirty="0"/>
              <a:t>S</a:t>
            </a:r>
            <a:r>
              <a:rPr lang="sv-SE" sz="1600" dirty="0"/>
              <a:t>, kryssare med </a:t>
            </a:r>
            <a:r>
              <a:rPr lang="sv-SE" sz="1600" b="1" dirty="0"/>
              <a:t>K</a:t>
            </a:r>
            <a:r>
              <a:rPr lang="sv-SE" sz="1600" dirty="0"/>
              <a:t> och u-båt med </a:t>
            </a:r>
            <a:r>
              <a:rPr lang="sv-SE" sz="1600" b="1" dirty="0"/>
              <a:t>U</a:t>
            </a:r>
            <a:r>
              <a:rPr lang="sv-SE" sz="1600" dirty="0"/>
              <a:t>.</a:t>
            </a:r>
            <a:r>
              <a:rPr lang="sv-SE" sz="1600" b="1" dirty="0"/>
              <a:t> 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3AC53BF1-72E5-0D45-A593-410E9BCC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19" y="2389255"/>
            <a:ext cx="3525811" cy="3400701"/>
          </a:xfrm>
          <a:prstGeom prst="rect">
            <a:avLst/>
          </a:prstGeom>
        </p:spPr>
      </p:pic>
      <p:grpSp>
        <p:nvGrpSpPr>
          <p:cNvPr id="30" name="Grupp 29">
            <a:extLst>
              <a:ext uri="{FF2B5EF4-FFF2-40B4-BE49-F238E27FC236}">
                <a16:creationId xmlns:a16="http://schemas.microsoft.com/office/drawing/2014/main" id="{1572F0CA-5ACA-E546-B4AC-C1BE4602369C}"/>
              </a:ext>
            </a:extLst>
          </p:cNvPr>
          <p:cNvGrpSpPr/>
          <p:nvPr/>
        </p:nvGrpSpPr>
        <p:grpSpPr>
          <a:xfrm>
            <a:off x="3007361" y="2081580"/>
            <a:ext cx="3483758" cy="3498335"/>
            <a:chOff x="3007361" y="2081580"/>
            <a:chExt cx="3483758" cy="3498335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0BAC739E-8C58-3246-B154-F6A9DC5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7361" y="2081580"/>
              <a:ext cx="3483758" cy="3498335"/>
            </a:xfrm>
            <a:prstGeom prst="rect">
              <a:avLst/>
            </a:prstGeom>
          </p:spPr>
        </p:pic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8FA9A638-18E3-BF40-A956-5A1BFEE8F1F8}"/>
                </a:ext>
              </a:extLst>
            </p:cNvPr>
            <p:cNvSpPr/>
            <p:nvPr/>
          </p:nvSpPr>
          <p:spPr>
            <a:xfrm>
              <a:off x="3363912" y="3429000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5A7A2A8D-6939-4341-BEA3-568E4BECC89E}"/>
                </a:ext>
              </a:extLst>
            </p:cNvPr>
            <p:cNvSpPr/>
            <p:nvPr/>
          </p:nvSpPr>
          <p:spPr>
            <a:xfrm>
              <a:off x="3657602" y="2514600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BFD72356-CFBE-B444-87A4-507A03803866}"/>
                </a:ext>
              </a:extLst>
            </p:cNvPr>
            <p:cNvSpPr/>
            <p:nvPr/>
          </p:nvSpPr>
          <p:spPr>
            <a:xfrm>
              <a:off x="4267022" y="2816578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F169CF9-A20E-B34B-A63E-3F5F852F88BA}"/>
                </a:ext>
              </a:extLst>
            </p:cNvPr>
            <p:cNvSpPr/>
            <p:nvPr/>
          </p:nvSpPr>
          <p:spPr>
            <a:xfrm>
              <a:off x="4267022" y="3118556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DD26D94A-FC9D-E046-B067-5DED01D0DA91}"/>
                </a:ext>
              </a:extLst>
            </p:cNvPr>
            <p:cNvSpPr/>
            <p:nvPr/>
          </p:nvSpPr>
          <p:spPr>
            <a:xfrm>
              <a:off x="3962580" y="4041423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9D968737-DBFB-8747-9AB1-F5CD4BC2E6C7}"/>
                </a:ext>
              </a:extLst>
            </p:cNvPr>
            <p:cNvSpPr/>
            <p:nvPr/>
          </p:nvSpPr>
          <p:spPr>
            <a:xfrm>
              <a:off x="4267022" y="4041423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B014D2C8-A328-1048-99AD-B975D68DD5B6}"/>
                </a:ext>
              </a:extLst>
            </p:cNvPr>
            <p:cNvSpPr/>
            <p:nvPr/>
          </p:nvSpPr>
          <p:spPr>
            <a:xfrm>
              <a:off x="4571464" y="4041423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215ACE36-2FC4-894E-A786-4E5914380AE4}"/>
                </a:ext>
              </a:extLst>
            </p:cNvPr>
            <p:cNvSpPr/>
            <p:nvPr/>
          </p:nvSpPr>
          <p:spPr>
            <a:xfrm>
              <a:off x="5163697" y="3433042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2CF3A05-8F42-5349-AAD6-5C044AFDA91F}"/>
                </a:ext>
              </a:extLst>
            </p:cNvPr>
            <p:cNvSpPr/>
            <p:nvPr/>
          </p:nvSpPr>
          <p:spPr>
            <a:xfrm>
              <a:off x="5468139" y="3433042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DA5A6A83-2E42-3541-8F9E-F582B7F9C0B4}"/>
                </a:ext>
              </a:extLst>
            </p:cNvPr>
            <p:cNvSpPr/>
            <p:nvPr/>
          </p:nvSpPr>
          <p:spPr>
            <a:xfrm>
              <a:off x="5772581" y="3433042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193D4F8-6C22-D649-BCAF-0A2FD35A429E}"/>
                </a:ext>
              </a:extLst>
            </p:cNvPr>
            <p:cNvSpPr/>
            <p:nvPr/>
          </p:nvSpPr>
          <p:spPr>
            <a:xfrm>
              <a:off x="4876442" y="4629099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90CFC8A-2228-264E-86F3-EE7F6195F4A4}"/>
                </a:ext>
              </a:extLst>
            </p:cNvPr>
            <p:cNvSpPr/>
            <p:nvPr/>
          </p:nvSpPr>
          <p:spPr>
            <a:xfrm>
              <a:off x="5180884" y="4629099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67D0248-D593-0B49-B0F1-AF535221CFEC}"/>
                </a:ext>
              </a:extLst>
            </p:cNvPr>
            <p:cNvSpPr/>
            <p:nvPr/>
          </p:nvSpPr>
          <p:spPr>
            <a:xfrm>
              <a:off x="5485326" y="4629099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7D11ECAA-A07A-884E-B01F-7AC34FEA3F5E}"/>
                </a:ext>
              </a:extLst>
            </p:cNvPr>
            <p:cNvSpPr/>
            <p:nvPr/>
          </p:nvSpPr>
          <p:spPr>
            <a:xfrm>
              <a:off x="4858719" y="2510175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604F8C0F-8269-504D-9A1F-E2193B381E0C}"/>
                </a:ext>
              </a:extLst>
            </p:cNvPr>
            <p:cNvSpPr/>
            <p:nvPr/>
          </p:nvSpPr>
          <p:spPr>
            <a:xfrm>
              <a:off x="4858719" y="2812153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91518885-583F-D34B-826F-44853F62D156}"/>
                </a:ext>
              </a:extLst>
            </p:cNvPr>
            <p:cNvSpPr/>
            <p:nvPr/>
          </p:nvSpPr>
          <p:spPr>
            <a:xfrm>
              <a:off x="5772581" y="2208197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D46B5C60-6979-0841-ADC4-28E065DD0909}"/>
                </a:ext>
              </a:extLst>
            </p:cNvPr>
            <p:cNvSpPr/>
            <p:nvPr/>
          </p:nvSpPr>
          <p:spPr>
            <a:xfrm>
              <a:off x="5772581" y="2510175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1B084117-2E19-E04F-AA8D-68DF2E0870F0}"/>
                </a:ext>
              </a:extLst>
            </p:cNvPr>
            <p:cNvSpPr/>
            <p:nvPr/>
          </p:nvSpPr>
          <p:spPr>
            <a:xfrm>
              <a:off x="3962580" y="4633524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A34AC304-1613-224D-B51F-F36A167EE46D}"/>
                </a:ext>
              </a:extLst>
            </p:cNvPr>
            <p:cNvSpPr/>
            <p:nvPr/>
          </p:nvSpPr>
          <p:spPr>
            <a:xfrm>
              <a:off x="5485326" y="4022654"/>
              <a:ext cx="304978" cy="3019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2705E41F-E09A-414B-B4E7-49FADC8D69C6}"/>
                </a:ext>
              </a:extLst>
            </p:cNvPr>
            <p:cNvSpPr/>
            <p:nvPr/>
          </p:nvSpPr>
          <p:spPr>
            <a:xfrm>
              <a:off x="5764494" y="4629099"/>
              <a:ext cx="304978" cy="2731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398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5799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7" grpId="0"/>
      <p:bldP spid="33" grpId="0"/>
      <p:bldP spid="8" grpId="0"/>
      <p:bldP spid="28" grpId="0"/>
      <p:bldP spid="29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770517" y="465504"/>
            <a:ext cx="7785023" cy="6082963"/>
            <a:chOff x="1854849" y="-66505"/>
            <a:chExt cx="5406644" cy="65404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854849" y="142177"/>
              <a:ext cx="5406644" cy="6331739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235569" y="-66505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502364" y="876612"/>
            <a:ext cx="568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Så här kan det gå till: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247279" y="85333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310" y="117085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B0505FD-8AE3-5546-ABF8-8CB4689F1B50}"/>
              </a:ext>
            </a:extLst>
          </p:cNvPr>
          <p:cNvSpPr/>
          <p:nvPr/>
        </p:nvSpPr>
        <p:spPr>
          <a:xfrm>
            <a:off x="1502363" y="1176191"/>
            <a:ext cx="6681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 - Dra lott om vem som ska börja skjuta. </a:t>
            </a:r>
            <a:r>
              <a:rPr lang="sv-SE" sz="1600" dirty="0">
                <a:solidFill>
                  <a:srgbClr val="C00000"/>
                </a:solidFill>
              </a:rPr>
              <a:t>Elev A</a:t>
            </a:r>
            <a:r>
              <a:rPr lang="sv-SE" sz="1600" dirty="0"/>
              <a:t> vinner lottdragningen.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6721661-0DC8-1A4D-BE9A-2B5E0258D16C}"/>
              </a:ext>
            </a:extLst>
          </p:cNvPr>
          <p:cNvSpPr/>
          <p:nvPr/>
        </p:nvSpPr>
        <p:spPr>
          <a:xfrm>
            <a:off x="1495928" y="1510477"/>
            <a:ext cx="6132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 </a:t>
            </a:r>
            <a:r>
              <a:rPr lang="sv-SE" sz="1600" dirty="0"/>
              <a:t>-</a:t>
            </a:r>
            <a:r>
              <a:rPr lang="sv-SE" sz="1600" b="1" dirty="0"/>
              <a:t> </a:t>
            </a:r>
            <a:r>
              <a:rPr lang="sv-SE" sz="1600" dirty="0">
                <a:solidFill>
                  <a:srgbClr val="C00000"/>
                </a:solidFill>
              </a:rPr>
              <a:t>Elev A</a:t>
            </a:r>
            <a:r>
              <a:rPr lang="sv-SE" sz="1600" dirty="0"/>
              <a:t> börjar skjuta och säger till exempel ”</a:t>
            </a:r>
            <a:r>
              <a:rPr lang="sv-SE" sz="1600" b="1" dirty="0">
                <a:solidFill>
                  <a:srgbClr val="C00000"/>
                </a:solidFill>
              </a:rPr>
              <a:t>F8</a:t>
            </a:r>
            <a:r>
              <a:rPr lang="sv-SE" sz="1600" dirty="0"/>
              <a:t>”.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80B9EC8-1E18-674B-824E-8BD1BFFC5F7D}"/>
              </a:ext>
            </a:extLst>
          </p:cNvPr>
          <p:cNvSpPr/>
          <p:nvPr/>
        </p:nvSpPr>
        <p:spPr>
          <a:xfrm>
            <a:off x="1656626" y="1798292"/>
            <a:ext cx="3732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0070C0"/>
                </a:solidFill>
              </a:rPr>
              <a:t>Elev B</a:t>
            </a:r>
            <a:r>
              <a:rPr lang="sv-SE" sz="1600" dirty="0"/>
              <a:t> svarar kanske ”</a:t>
            </a:r>
            <a:r>
              <a:rPr lang="sv-SE" sz="1600" b="1" dirty="0">
                <a:solidFill>
                  <a:srgbClr val="0070C0"/>
                </a:solidFill>
              </a:rPr>
              <a:t>Träff, kryssare</a:t>
            </a:r>
            <a:r>
              <a:rPr lang="sv-SE" sz="1600" dirty="0"/>
              <a:t>”.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260C613-A36E-8D4A-A45E-880B9A91BD62}"/>
              </a:ext>
            </a:extLst>
          </p:cNvPr>
          <p:cNvSpPr/>
          <p:nvPr/>
        </p:nvSpPr>
        <p:spPr>
          <a:xfrm>
            <a:off x="1656625" y="2081839"/>
            <a:ext cx="659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C00000"/>
                </a:solidFill>
              </a:rPr>
              <a:t>Elev A </a:t>
            </a:r>
            <a:r>
              <a:rPr lang="sv-SE" sz="1600" dirty="0"/>
              <a:t>markerar då sin träff med </a:t>
            </a:r>
            <a:r>
              <a:rPr lang="sv-SE" sz="1600" b="1" dirty="0">
                <a:solidFill>
                  <a:srgbClr val="C00000"/>
                </a:solidFill>
              </a:rPr>
              <a:t>K</a:t>
            </a:r>
            <a:r>
              <a:rPr lang="sv-SE" sz="1600" dirty="0"/>
              <a:t>. </a:t>
            </a:r>
          </a:p>
          <a:p>
            <a:r>
              <a:rPr lang="sv-SE" sz="1600" dirty="0"/>
              <a:t>(Om B svarar miss markerar A med </a:t>
            </a:r>
            <a:r>
              <a:rPr lang="sv-SE" sz="1600" b="1" dirty="0"/>
              <a:t>x</a:t>
            </a:r>
            <a:r>
              <a:rPr lang="sv-SE" sz="1600" dirty="0"/>
              <a:t> istället).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A211C3D-ACA8-B54B-83AA-002A319E8C4D}"/>
              </a:ext>
            </a:extLst>
          </p:cNvPr>
          <p:cNvSpPr/>
          <p:nvPr/>
        </p:nvSpPr>
        <p:spPr>
          <a:xfrm>
            <a:off x="1577819" y="2567034"/>
            <a:ext cx="6467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-</a:t>
            </a:r>
            <a:r>
              <a:rPr lang="sv-SE" sz="1600" b="1" dirty="0"/>
              <a:t> </a:t>
            </a:r>
            <a:r>
              <a:rPr lang="sv-SE" sz="1600" dirty="0"/>
              <a:t>Därefter är det </a:t>
            </a:r>
            <a:r>
              <a:rPr lang="sv-SE" sz="1600" dirty="0">
                <a:solidFill>
                  <a:srgbClr val="0070C0"/>
                </a:solidFill>
              </a:rPr>
              <a:t>B:s</a:t>
            </a:r>
            <a:r>
              <a:rPr lang="sv-SE" sz="1600" dirty="0"/>
              <a:t> tur att skjuta.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3BBB011-3E95-564C-B4BF-7C08DA7A27D1}"/>
              </a:ext>
            </a:extLst>
          </p:cNvPr>
          <p:cNvSpPr/>
          <p:nvPr/>
        </p:nvSpPr>
        <p:spPr>
          <a:xfrm>
            <a:off x="5812006" y="3522577"/>
            <a:ext cx="2775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- </a:t>
            </a:r>
            <a:r>
              <a:rPr lang="sv-SE" sz="1600" dirty="0"/>
              <a:t>När någon träffat alla rutor hos ett skepp, är skeppet sänkt. Då säger man till exempel ”Kryssare sänkt”.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3B02B35-7D32-364A-8A92-6ED8E76D69DC}"/>
              </a:ext>
            </a:extLst>
          </p:cNvPr>
          <p:cNvGrpSpPr/>
          <p:nvPr/>
        </p:nvGrpSpPr>
        <p:grpSpPr>
          <a:xfrm>
            <a:off x="2645838" y="3078333"/>
            <a:ext cx="2952322" cy="2861537"/>
            <a:chOff x="2645838" y="3078333"/>
            <a:chExt cx="2952322" cy="2861537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DCF0E740-30C6-2A43-8D86-989EC538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838" y="3078333"/>
              <a:ext cx="2952322" cy="2861537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5344B9A2-2959-5344-89C1-9916D571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29" t="20716" r="46919" b="61621"/>
            <a:stretch/>
          </p:blipFill>
          <p:spPr>
            <a:xfrm>
              <a:off x="4191361" y="3671968"/>
              <a:ext cx="524088" cy="505447"/>
            </a:xfrm>
            <a:prstGeom prst="rect">
              <a:avLst/>
            </a:prstGeom>
          </p:spPr>
        </p:pic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41078-1AC0-2044-9A9B-B39AD182DB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838" y="3078332"/>
            <a:ext cx="2952322" cy="28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  <p:bldP spid="29" grpId="0"/>
      <p:bldP spid="37" grpId="0"/>
      <p:bldP spid="3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2241976" y="859309"/>
            <a:ext cx="496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här är en </a:t>
            </a:r>
            <a:r>
              <a:rPr lang="sv-SE" i="1" dirty="0">
                <a:solidFill>
                  <a:srgbClr val="C00000"/>
                </a:solidFill>
              </a:rPr>
              <a:t>tallinje</a:t>
            </a:r>
            <a:r>
              <a:rPr lang="sv-SE" dirty="0"/>
              <a:t>. Den är </a:t>
            </a:r>
            <a:r>
              <a:rPr lang="sv-SE" i="1" dirty="0">
                <a:solidFill>
                  <a:srgbClr val="C00000"/>
                </a:solidFill>
              </a:rPr>
              <a:t>vågrät</a:t>
            </a:r>
            <a:r>
              <a:rPr lang="sv-SE" i="1" dirty="0"/>
              <a:t>. 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3841617" y="260099"/>
            <a:ext cx="1030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Tallinjer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2F61BC-9F8D-4641-A2CE-C30228970144}"/>
              </a:ext>
            </a:extLst>
          </p:cNvPr>
          <p:cNvSpPr/>
          <p:nvPr/>
        </p:nvSpPr>
        <p:spPr>
          <a:xfrm>
            <a:off x="2241976" y="2240998"/>
            <a:ext cx="379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annat ord för vågrät är </a:t>
            </a:r>
            <a:r>
              <a:rPr lang="sv-SE" i="1" dirty="0">
                <a:solidFill>
                  <a:srgbClr val="C00000"/>
                </a:solidFill>
              </a:rPr>
              <a:t>horisontell</a:t>
            </a:r>
            <a:r>
              <a:rPr lang="sv-SE" i="1" dirty="0"/>
              <a:t>. 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4ABD0B1-1671-974E-ACAA-A76C91D4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76" y="1401344"/>
            <a:ext cx="4044875" cy="812893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252FC42A-2582-6148-B5B6-8DD307514542}"/>
              </a:ext>
            </a:extLst>
          </p:cNvPr>
          <p:cNvSpPr/>
          <p:nvPr/>
        </p:nvSpPr>
        <p:spPr>
          <a:xfrm>
            <a:off x="2241976" y="3310389"/>
            <a:ext cx="496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här är också en </a:t>
            </a:r>
            <a:r>
              <a:rPr lang="sv-SE" i="1" dirty="0">
                <a:solidFill>
                  <a:srgbClr val="C00000"/>
                </a:solidFill>
              </a:rPr>
              <a:t>tallinje</a:t>
            </a:r>
            <a:r>
              <a:rPr lang="sv-SE" dirty="0"/>
              <a:t>. Den är </a:t>
            </a:r>
            <a:r>
              <a:rPr lang="sv-SE" i="1" dirty="0">
                <a:solidFill>
                  <a:srgbClr val="C00000"/>
                </a:solidFill>
              </a:rPr>
              <a:t>lodrät</a:t>
            </a:r>
            <a:r>
              <a:rPr lang="sv-SE" i="1" dirty="0"/>
              <a:t>. 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E58F27-7C5D-324A-BF5D-DFAA734A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271" y="1043975"/>
            <a:ext cx="665772" cy="3766868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A1898B91-DB10-9F41-8BD8-AD4FD3AB1FA2}"/>
              </a:ext>
            </a:extLst>
          </p:cNvPr>
          <p:cNvSpPr/>
          <p:nvPr/>
        </p:nvSpPr>
        <p:spPr>
          <a:xfrm>
            <a:off x="2241976" y="3803899"/>
            <a:ext cx="379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annat ord för vågrät är </a:t>
            </a:r>
            <a:r>
              <a:rPr lang="sv-SE" i="1" dirty="0">
                <a:solidFill>
                  <a:srgbClr val="C00000"/>
                </a:solidFill>
              </a:rPr>
              <a:t>vertikal</a:t>
            </a:r>
            <a:r>
              <a:rPr lang="sv-SE" i="1" dirty="0"/>
              <a:t>.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2241976" y="859309"/>
            <a:ext cx="496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placerar vi de båda tallinjerna så här: </a:t>
            </a:r>
            <a:r>
              <a:rPr lang="sv-SE" i="1" dirty="0"/>
              <a:t> 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3582947" y="263029"/>
            <a:ext cx="197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Koordinatsystem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02F61BC-9F8D-4641-A2CE-C30228970144}"/>
              </a:ext>
            </a:extLst>
          </p:cNvPr>
          <p:cNvSpPr/>
          <p:nvPr/>
        </p:nvSpPr>
        <p:spPr>
          <a:xfrm>
            <a:off x="5820301" y="1507938"/>
            <a:ext cx="277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båda tallinjerna bildar ett </a:t>
            </a:r>
            <a:r>
              <a:rPr lang="sv-SE" i="1" dirty="0">
                <a:solidFill>
                  <a:srgbClr val="C00000"/>
                </a:solidFill>
              </a:rPr>
              <a:t>koordinatsystem</a:t>
            </a:r>
            <a:r>
              <a:rPr lang="sv-SE" i="1" dirty="0"/>
              <a:t>. </a:t>
            </a:r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1898B91-DB10-9F41-8BD8-AD4FD3AB1FA2}"/>
              </a:ext>
            </a:extLst>
          </p:cNvPr>
          <p:cNvSpPr/>
          <p:nvPr/>
        </p:nvSpPr>
        <p:spPr>
          <a:xfrm>
            <a:off x="6340572" y="3641686"/>
            <a:ext cx="2479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Tallinjerna, eller </a:t>
            </a:r>
            <a:r>
              <a:rPr lang="sv-SE" i="1" dirty="0">
                <a:solidFill>
                  <a:srgbClr val="C00000"/>
                </a:solidFill>
              </a:rPr>
              <a:t>koordinataxlarna</a:t>
            </a:r>
            <a:r>
              <a:rPr lang="sv-SE" dirty="0"/>
              <a:t>, kallas </a:t>
            </a:r>
            <a:r>
              <a:rPr lang="sv-SE" i="1" dirty="0">
                <a:solidFill>
                  <a:srgbClr val="C00000"/>
                </a:solidFill>
              </a:rPr>
              <a:t>x-axel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>
                <a:solidFill>
                  <a:srgbClr val="C00000"/>
                </a:solidFill>
              </a:rPr>
              <a:t>y-axel</a:t>
            </a:r>
            <a:r>
              <a:rPr lang="sv-SE" dirty="0"/>
              <a:t>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0714D993-2CC8-A344-AEF4-FA815BC8E0FE}"/>
              </a:ext>
            </a:extLst>
          </p:cNvPr>
          <p:cNvGrpSpPr/>
          <p:nvPr/>
        </p:nvGrpSpPr>
        <p:grpSpPr>
          <a:xfrm>
            <a:off x="3430226" y="1228641"/>
            <a:ext cx="2130828" cy="1773553"/>
            <a:chOff x="1396376" y="1043975"/>
            <a:chExt cx="3458199" cy="2988828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B2A647A0-B5DA-A543-A7FB-CBC8C9E62539}"/>
                </a:ext>
              </a:extLst>
            </p:cNvPr>
            <p:cNvGrpSpPr/>
            <p:nvPr/>
          </p:nvGrpSpPr>
          <p:grpSpPr>
            <a:xfrm>
              <a:off x="1396376" y="1043975"/>
              <a:ext cx="3458199" cy="2988828"/>
              <a:chOff x="1396376" y="1043975"/>
              <a:chExt cx="3458199" cy="2988828"/>
            </a:xfrm>
          </p:grpSpPr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4C59F7EC-9B11-2447-A24F-1ABCE5F0BBE1}"/>
                  </a:ext>
                </a:extLst>
              </p:cNvPr>
              <p:cNvGrpSpPr/>
              <p:nvPr/>
            </p:nvGrpSpPr>
            <p:grpSpPr>
              <a:xfrm>
                <a:off x="1576204" y="3458684"/>
                <a:ext cx="3278371" cy="574119"/>
                <a:chOff x="2116200" y="3445568"/>
                <a:chExt cx="3278371" cy="574119"/>
              </a:xfrm>
            </p:grpSpPr>
            <p:pic>
              <p:nvPicPr>
                <p:cNvPr id="2" name="Bildobjekt 1">
                  <a:extLst>
                    <a:ext uri="{FF2B5EF4-FFF2-40B4-BE49-F238E27FC236}">
                      <a16:creationId xmlns:a16="http://schemas.microsoft.com/office/drawing/2014/main" id="{54ABD0B1-1671-974E-ACAA-A76C91D4B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525" t="13793"/>
                <a:stretch/>
              </p:blipFill>
              <p:spPr>
                <a:xfrm>
                  <a:off x="2396358" y="3445568"/>
                  <a:ext cx="2998213" cy="574119"/>
                </a:xfrm>
                <a:prstGeom prst="rect">
                  <a:avLst/>
                </a:prstGeom>
              </p:spPr>
            </p:pic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3E6E8BF1-A7A9-E84E-A34D-429E598D72EC}"/>
                    </a:ext>
                  </a:extLst>
                </p:cNvPr>
                <p:cNvSpPr/>
                <p:nvPr/>
              </p:nvSpPr>
              <p:spPr>
                <a:xfrm>
                  <a:off x="2116200" y="3583922"/>
                  <a:ext cx="477122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ADD75046-E48A-614F-BEB8-7664088DB3A8}"/>
                  </a:ext>
                </a:extLst>
              </p:cNvPr>
              <p:cNvGrpSpPr/>
              <p:nvPr/>
            </p:nvGrpSpPr>
            <p:grpSpPr>
              <a:xfrm>
                <a:off x="1396376" y="1043975"/>
                <a:ext cx="504496" cy="2557962"/>
                <a:chOff x="1391871" y="1084026"/>
                <a:chExt cx="504496" cy="2557962"/>
              </a:xfrm>
            </p:grpSpPr>
            <p:pic>
              <p:nvPicPr>
                <p:cNvPr id="4" name="Bildobjekt 3">
                  <a:extLst>
                    <a:ext uri="{FF2B5EF4-FFF2-40B4-BE49-F238E27FC236}">
                      <a16:creationId xmlns:a16="http://schemas.microsoft.com/office/drawing/2014/main" id="{64E58F27-7C5D-324A-BF5D-DFAA734AE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4613" b="8403"/>
                <a:stretch/>
              </p:blipFill>
              <p:spPr>
                <a:xfrm>
                  <a:off x="1576204" y="1084026"/>
                  <a:ext cx="320163" cy="2537540"/>
                </a:xfrm>
                <a:prstGeom prst="rect">
                  <a:avLst/>
                </a:prstGeom>
              </p:spPr>
            </p:pic>
            <p:sp>
              <p:nvSpPr>
                <p:cNvPr id="5" name="Rektangel 4">
                  <a:extLst>
                    <a:ext uri="{FF2B5EF4-FFF2-40B4-BE49-F238E27FC236}">
                      <a16:creationId xmlns:a16="http://schemas.microsoft.com/office/drawing/2014/main" id="{E432FBE4-4BD3-314F-AF20-4FA22167DD04}"/>
                    </a:ext>
                  </a:extLst>
                </p:cNvPr>
                <p:cNvSpPr/>
                <p:nvPr/>
              </p:nvSpPr>
              <p:spPr>
                <a:xfrm>
                  <a:off x="1391871" y="3353704"/>
                  <a:ext cx="477122" cy="28828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B18344B-6B36-9B4B-858A-6E67F056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77733" y="1153712"/>
              <a:ext cx="210875" cy="288284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094632C-E4B3-B143-AD0D-3055A62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591" y="3587143"/>
            <a:ext cx="2953843" cy="282144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252FC42A-2582-6148-B5B6-8DD307514542}"/>
              </a:ext>
            </a:extLst>
          </p:cNvPr>
          <p:cNvSpPr/>
          <p:nvPr/>
        </p:nvSpPr>
        <p:spPr>
          <a:xfrm>
            <a:off x="2413145" y="3177723"/>
            <a:ext cx="5747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Oftast ritas ett koordinatsystem med ett rutnät: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8CBFE5D-197E-9644-8EB7-863E13921A82}"/>
              </a:ext>
            </a:extLst>
          </p:cNvPr>
          <p:cNvSpPr/>
          <p:nvPr/>
        </p:nvSpPr>
        <p:spPr>
          <a:xfrm>
            <a:off x="6340572" y="4888397"/>
            <a:ext cx="2479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punkt där de båda koordinataxlarna skär varandra kallas </a:t>
            </a:r>
            <a:r>
              <a:rPr lang="sv-SE" i="1" dirty="0">
                <a:solidFill>
                  <a:srgbClr val="C00000"/>
                </a:solidFill>
              </a:rPr>
              <a:t>origo</a:t>
            </a:r>
            <a:r>
              <a:rPr lang="sv-SE" dirty="0"/>
              <a:t>. 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080E0C18-A0C7-5C41-8CC5-285C8AC7E033}"/>
              </a:ext>
            </a:extLst>
          </p:cNvPr>
          <p:cNvGrpSpPr/>
          <p:nvPr/>
        </p:nvGrpSpPr>
        <p:grpSpPr>
          <a:xfrm>
            <a:off x="5934979" y="6115755"/>
            <a:ext cx="1323380" cy="426081"/>
            <a:chOff x="862119" y="5144327"/>
            <a:chExt cx="1323380" cy="42608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EFF68D1-77FD-FA40-8921-866CA4D0A8D7}"/>
                </a:ext>
              </a:extLst>
            </p:cNvPr>
            <p:cNvSpPr/>
            <p:nvPr/>
          </p:nvSpPr>
          <p:spPr>
            <a:xfrm>
              <a:off x="1277931" y="5170298"/>
              <a:ext cx="90756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x - axel </a:t>
              </a:r>
            </a:p>
          </p:txBody>
        </p:sp>
        <p:cxnSp>
          <p:nvCxnSpPr>
            <p:cNvPr id="26" name="Rak pil 25">
              <a:extLst>
                <a:ext uri="{FF2B5EF4-FFF2-40B4-BE49-F238E27FC236}">
                  <a16:creationId xmlns:a16="http://schemas.microsoft.com/office/drawing/2014/main" id="{A48A1951-33CA-C041-862B-A77EA01ADB9B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862119" y="5144327"/>
              <a:ext cx="415812" cy="226026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6C4AA532-739C-C643-BA25-85D866ABED57}"/>
              </a:ext>
            </a:extLst>
          </p:cNvPr>
          <p:cNvGrpSpPr/>
          <p:nvPr/>
        </p:nvGrpSpPr>
        <p:grpSpPr>
          <a:xfrm>
            <a:off x="2142790" y="3859620"/>
            <a:ext cx="1287436" cy="456771"/>
            <a:chOff x="1277931" y="5113637"/>
            <a:chExt cx="1287436" cy="45677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EF025997-FCFB-8F44-993E-DB1607431859}"/>
                </a:ext>
              </a:extLst>
            </p:cNvPr>
            <p:cNvSpPr/>
            <p:nvPr/>
          </p:nvSpPr>
          <p:spPr>
            <a:xfrm>
              <a:off x="1277931" y="5170298"/>
              <a:ext cx="90756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y - axel </a:t>
              </a:r>
            </a:p>
          </p:txBody>
        </p:sp>
        <p:cxnSp>
          <p:nvCxnSpPr>
            <p:cNvPr id="34" name="Rak pil 33">
              <a:extLst>
                <a:ext uri="{FF2B5EF4-FFF2-40B4-BE49-F238E27FC236}">
                  <a16:creationId xmlns:a16="http://schemas.microsoft.com/office/drawing/2014/main" id="{CE58D7A6-F8D6-0748-9FE4-4D7FA36E46ED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2185499" y="5113637"/>
              <a:ext cx="379868" cy="256716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BF7232CE-8131-9C47-B1A3-D96AC5DF4CA8}"/>
              </a:ext>
            </a:extLst>
          </p:cNvPr>
          <p:cNvGrpSpPr/>
          <p:nvPr/>
        </p:nvGrpSpPr>
        <p:grpSpPr>
          <a:xfrm>
            <a:off x="2265425" y="6025941"/>
            <a:ext cx="1206055" cy="515895"/>
            <a:chOff x="1277931" y="5054513"/>
            <a:chExt cx="1206055" cy="515895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11FA32CE-8F6E-4945-A0A6-79DE22A56CC9}"/>
                </a:ext>
              </a:extLst>
            </p:cNvPr>
            <p:cNvSpPr/>
            <p:nvPr/>
          </p:nvSpPr>
          <p:spPr>
            <a:xfrm>
              <a:off x="1277931" y="5170298"/>
              <a:ext cx="751873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origo</a:t>
              </a:r>
            </a:p>
          </p:txBody>
        </p:sp>
        <p:cxnSp>
          <p:nvCxnSpPr>
            <p:cNvPr id="38" name="Rak pil 37">
              <a:extLst>
                <a:ext uri="{FF2B5EF4-FFF2-40B4-BE49-F238E27FC236}">
                  <a16:creationId xmlns:a16="http://schemas.microsoft.com/office/drawing/2014/main" id="{F5768EEB-10E5-7B4A-8ACF-2DE5695F8E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9804" y="5054513"/>
              <a:ext cx="454182" cy="115786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8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8" grpId="0"/>
      <p:bldP spid="21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73772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471331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2241976" y="881686"/>
            <a:ext cx="496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ett koordinatsystem kan vi beskriva en punkts position genom att ange dess </a:t>
            </a:r>
            <a:r>
              <a:rPr lang="sv-SE" i="1" dirty="0">
                <a:solidFill>
                  <a:srgbClr val="C00000"/>
                </a:solidFill>
              </a:rPr>
              <a:t>koordinater</a:t>
            </a:r>
            <a:r>
              <a:rPr lang="sv-SE" i="1" dirty="0"/>
              <a:t>.  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3795140" y="273772"/>
            <a:ext cx="145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Koordinater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094632C-E4B3-B143-AD0D-3055A621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96" y="2018277"/>
            <a:ext cx="2953843" cy="2821445"/>
          </a:xfrm>
          <a:prstGeom prst="rect">
            <a:avLst/>
          </a:prstGeom>
        </p:spPr>
      </p:pic>
      <p:sp>
        <p:nvSpPr>
          <p:cNvPr id="29" name="Ellips 28">
            <a:extLst>
              <a:ext uri="{FF2B5EF4-FFF2-40B4-BE49-F238E27FC236}">
                <a16:creationId xmlns:a16="http://schemas.microsoft.com/office/drawing/2014/main" id="{92BB22DF-C22D-8143-A567-B1FF07916D0A}"/>
              </a:ext>
            </a:extLst>
          </p:cNvPr>
          <p:cNvSpPr/>
          <p:nvPr/>
        </p:nvSpPr>
        <p:spPr>
          <a:xfrm>
            <a:off x="5043374" y="3175423"/>
            <a:ext cx="159115" cy="158763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800000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445502F-0988-5D4B-BEC4-DD57CBFCA1FB}"/>
              </a:ext>
            </a:extLst>
          </p:cNvPr>
          <p:cNvSpPr/>
          <p:nvPr/>
        </p:nvSpPr>
        <p:spPr>
          <a:xfrm>
            <a:off x="6445624" y="2236985"/>
            <a:ext cx="2354871" cy="101511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sz="2000" dirty="0"/>
              <a:t>Titta till exempel på </a:t>
            </a:r>
            <a:r>
              <a:rPr lang="sv-SE" sz="2000" dirty="0">
                <a:solidFill>
                  <a:srgbClr val="FF0000"/>
                </a:solidFill>
              </a:rPr>
              <a:t>punkten A </a:t>
            </a:r>
            <a:r>
              <a:rPr lang="sv-SE" sz="2000" dirty="0"/>
              <a:t>i det här koordinatsystemet.</a:t>
            </a:r>
          </a:p>
        </p:txBody>
      </p:sp>
      <p:cxnSp>
        <p:nvCxnSpPr>
          <p:cNvPr id="39" name="Rak pil 38">
            <a:extLst>
              <a:ext uri="{FF2B5EF4-FFF2-40B4-BE49-F238E27FC236}">
                <a16:creationId xmlns:a16="http://schemas.microsoft.com/office/drawing/2014/main" id="{0132A02D-8E6B-3141-8D53-A3F08B579EA0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249450" y="2744544"/>
            <a:ext cx="1196174" cy="510260"/>
          </a:xfrm>
          <a:prstGeom prst="straightConnector1">
            <a:avLst/>
          </a:prstGeom>
          <a:ln w="19050">
            <a:solidFill>
              <a:srgbClr val="8E25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>
            <a:extLst>
              <a:ext uri="{FF2B5EF4-FFF2-40B4-BE49-F238E27FC236}">
                <a16:creationId xmlns:a16="http://schemas.microsoft.com/office/drawing/2014/main" id="{65EC4A9C-492E-B046-8239-A282806D48F6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5122931" y="3334186"/>
            <a:ext cx="1" cy="1137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5607C73-A981-A247-BBCB-7B429F765849}"/>
              </a:ext>
            </a:extLst>
          </p:cNvPr>
          <p:cNvCxnSpPr>
            <a:cxnSpLocks/>
          </p:cNvCxnSpPr>
          <p:nvPr/>
        </p:nvCxnSpPr>
        <p:spPr>
          <a:xfrm flipV="1">
            <a:off x="3327769" y="3254804"/>
            <a:ext cx="1715605" cy="28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D8FA41D9-1644-014B-B04A-192CE101EB6C}"/>
              </a:ext>
            </a:extLst>
          </p:cNvPr>
          <p:cNvSpPr/>
          <p:nvPr/>
        </p:nvSpPr>
        <p:spPr>
          <a:xfrm>
            <a:off x="6445624" y="3325193"/>
            <a:ext cx="235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finns rakt ovanför talet </a:t>
            </a:r>
            <a:r>
              <a:rPr lang="sv-SE" dirty="0">
                <a:solidFill>
                  <a:srgbClr val="C00000"/>
                </a:solidFill>
              </a:rPr>
              <a:t>3 på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-axeln</a:t>
            </a:r>
            <a:r>
              <a:rPr lang="sv-SE" dirty="0"/>
              <a:t>...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5F619E3-CFE6-DF4B-8674-88B13B6B7AA8}"/>
              </a:ext>
            </a:extLst>
          </p:cNvPr>
          <p:cNvSpPr/>
          <p:nvPr/>
        </p:nvSpPr>
        <p:spPr>
          <a:xfrm>
            <a:off x="6445624" y="3946012"/>
            <a:ext cx="235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…och rakt till höger om talet </a:t>
            </a:r>
            <a:r>
              <a:rPr lang="sv-SE" dirty="0">
                <a:solidFill>
                  <a:srgbClr val="C00000"/>
                </a:solidFill>
              </a:rPr>
              <a:t>2 på </a:t>
            </a:r>
            <a:r>
              <a:rPr lang="sv-SE" i="1" dirty="0">
                <a:solidFill>
                  <a:srgbClr val="C00000"/>
                </a:solidFill>
              </a:rPr>
              <a:t>y-</a:t>
            </a:r>
            <a:r>
              <a:rPr lang="sv-SE" dirty="0">
                <a:solidFill>
                  <a:srgbClr val="C00000"/>
                </a:solidFill>
              </a:rPr>
              <a:t>axeln</a:t>
            </a:r>
            <a:r>
              <a:rPr lang="sv-SE" dirty="0"/>
              <a:t>.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0537494-84FB-414B-816C-F38E1D3478BA}"/>
              </a:ext>
            </a:extLst>
          </p:cNvPr>
          <p:cNvSpPr/>
          <p:nvPr/>
        </p:nvSpPr>
        <p:spPr>
          <a:xfrm>
            <a:off x="1297478" y="5040823"/>
            <a:ext cx="461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dirty="0">
                <a:solidFill>
                  <a:srgbClr val="C00000"/>
                </a:solidFill>
              </a:rPr>
              <a:t>punktens koordinater</a:t>
            </a:r>
            <a:r>
              <a:rPr lang="sv-SE" dirty="0"/>
              <a:t> är </a:t>
            </a:r>
            <a:r>
              <a:rPr lang="sv-SE" sz="2400" b="1" dirty="0"/>
              <a:t>(3, 2)</a:t>
            </a:r>
            <a:r>
              <a:rPr lang="sv-SE" dirty="0"/>
              <a:t>.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C9C138F-21C0-4042-9283-476E68627F3E}"/>
              </a:ext>
            </a:extLst>
          </p:cNvPr>
          <p:cNvSpPr/>
          <p:nvPr/>
        </p:nvSpPr>
        <p:spPr>
          <a:xfrm>
            <a:off x="5915739" y="5128429"/>
            <a:ext cx="2167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läser det ”tre två”. 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E2D643B0-AA4D-7C44-8599-03A4EECA8391}"/>
              </a:ext>
            </a:extLst>
          </p:cNvPr>
          <p:cNvGrpSpPr/>
          <p:nvPr/>
        </p:nvGrpSpPr>
        <p:grpSpPr>
          <a:xfrm>
            <a:off x="4207133" y="5464673"/>
            <a:ext cx="2084632" cy="1041645"/>
            <a:chOff x="1086804" y="4821885"/>
            <a:chExt cx="2084632" cy="1041645"/>
          </a:xfrm>
        </p:grpSpPr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4F846C17-4942-204F-9573-002C6E11CC36}"/>
                </a:ext>
              </a:extLst>
            </p:cNvPr>
            <p:cNvSpPr/>
            <p:nvPr/>
          </p:nvSpPr>
          <p:spPr>
            <a:xfrm>
              <a:off x="1086804" y="5155644"/>
              <a:ext cx="2084632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x</a:t>
              </a:r>
              <a:r>
                <a:rPr lang="sv-SE" sz="2000" dirty="0"/>
                <a:t>-koordinaten ska alltid anges först. </a:t>
              </a:r>
            </a:p>
          </p:txBody>
        </p:sp>
        <p:cxnSp>
          <p:nvCxnSpPr>
            <p:cNvPr id="53" name="Rak pil 52">
              <a:extLst>
                <a:ext uri="{FF2B5EF4-FFF2-40B4-BE49-F238E27FC236}">
                  <a16:creationId xmlns:a16="http://schemas.microsoft.com/office/drawing/2014/main" id="{BA8757A1-F1AE-C744-9D8F-116A1F68E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0950" y="4821885"/>
              <a:ext cx="0" cy="333759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4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29" grpId="0" animBg="1"/>
      <p:bldP spid="35" grpId="0"/>
      <p:bldP spid="44" grpId="0"/>
      <p:bldP spid="45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FF6681C-2767-4942-8C2A-DC9C13F65E7B}"/>
              </a:ext>
            </a:extLst>
          </p:cNvPr>
          <p:cNvSpPr/>
          <p:nvPr/>
        </p:nvSpPr>
        <p:spPr>
          <a:xfrm>
            <a:off x="3676130" y="15681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4BF85F-ECD2-DC46-A806-9481397F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D6C8AA1-B096-C848-907E-5B2A13B3C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72" y="1215862"/>
            <a:ext cx="4455043" cy="433071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C2E5FDA-A40B-C549-88B9-83A99B264F58}"/>
              </a:ext>
            </a:extLst>
          </p:cNvPr>
          <p:cNvSpPr txBox="1"/>
          <p:nvPr/>
        </p:nvSpPr>
        <p:spPr>
          <a:xfrm>
            <a:off x="5512078" y="2881198"/>
            <a:ext cx="803662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(3, 2)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8262E4A-3EE1-3C48-855C-B3B70F0BF906}"/>
              </a:ext>
            </a:extLst>
          </p:cNvPr>
          <p:cNvSpPr txBox="1"/>
          <p:nvPr/>
        </p:nvSpPr>
        <p:spPr>
          <a:xfrm>
            <a:off x="4572183" y="4656610"/>
            <a:ext cx="806805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(2, 0)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518EC53-59E9-174B-B647-3B270C11F972}"/>
              </a:ext>
            </a:extLst>
          </p:cNvPr>
          <p:cNvSpPr txBox="1"/>
          <p:nvPr/>
        </p:nvSpPr>
        <p:spPr>
          <a:xfrm>
            <a:off x="3765012" y="2079027"/>
            <a:ext cx="80698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(1, 3)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12C69F-F618-9040-A95D-09A3A6686EF9}"/>
              </a:ext>
            </a:extLst>
          </p:cNvPr>
          <p:cNvSpPr/>
          <p:nvPr/>
        </p:nvSpPr>
        <p:spPr>
          <a:xfrm>
            <a:off x="2912574" y="789262"/>
            <a:ext cx="331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Vilka koordinater har punkterna? 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C3CD605-98D5-A64C-BE49-BFDDB8FC4656}"/>
              </a:ext>
            </a:extLst>
          </p:cNvPr>
          <p:cNvSpPr txBox="1"/>
          <p:nvPr/>
        </p:nvSpPr>
        <p:spPr>
          <a:xfrm>
            <a:off x="3045665" y="4656610"/>
            <a:ext cx="806805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(0, 0)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EFADFF8-4BA6-334E-8CE1-40217ECD016E}"/>
              </a:ext>
            </a:extLst>
          </p:cNvPr>
          <p:cNvSpPr txBox="1"/>
          <p:nvPr/>
        </p:nvSpPr>
        <p:spPr>
          <a:xfrm>
            <a:off x="1716798" y="5911477"/>
            <a:ext cx="1068932" cy="369332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DD8EA93-BCA4-7C4B-8E45-643C849BCE07}"/>
              </a:ext>
            </a:extLst>
          </p:cNvPr>
          <p:cNvSpPr txBox="1"/>
          <p:nvPr/>
        </p:nvSpPr>
        <p:spPr>
          <a:xfrm>
            <a:off x="2552899" y="5911477"/>
            <a:ext cx="5474681" cy="369332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A: (3, 2)		B: (2, 0)		C: (1, 3)		D: (0, 0)	</a:t>
            </a:r>
          </a:p>
        </p:txBody>
      </p:sp>
    </p:spTree>
    <p:extLst>
      <p:ext uri="{BB962C8B-B14F-4D97-AF65-F5344CB8AC3E}">
        <p14:creationId xmlns:p14="http://schemas.microsoft.com/office/powerpoint/2010/main" val="5924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4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44007</TotalTime>
  <Words>468</Words>
  <Application>Microsoft Macintosh PowerPoint</Application>
  <PresentationFormat>Bildspel på skärmen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303</cp:revision>
  <dcterms:created xsi:type="dcterms:W3CDTF">2017-04-10T07:17:33Z</dcterms:created>
  <dcterms:modified xsi:type="dcterms:W3CDTF">2020-08-04T13:51:28Z</dcterms:modified>
</cp:coreProperties>
</file>