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9" r:id="rId4"/>
    <p:sldId id="270" r:id="rId5"/>
    <p:sldId id="271" r:id="rId6"/>
    <p:sldId id="272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98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292" r:id="rId36"/>
    <p:sldId id="293" r:id="rId37"/>
    <p:sldId id="294" r:id="rId38"/>
    <p:sldId id="295" r:id="rId39"/>
    <p:sldId id="310" r:id="rId40"/>
    <p:sldId id="311" r:id="rId41"/>
    <p:sldId id="312" r:id="rId42"/>
    <p:sldId id="313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2021-07-15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2021-07-15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50169" y="2767280"/>
            <a:ext cx="7491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RESONEMANGSUPPGIFTER MED * KAPITEL 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02026" y="1874728"/>
            <a:ext cx="53879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56</a:t>
            </a:r>
          </a:p>
          <a:p>
            <a:endParaRPr lang="sv-SE" sz="2800" b="1" dirty="0"/>
          </a:p>
          <a:p>
            <a:r>
              <a:rPr lang="sv-SE" sz="2800" dirty="0"/>
              <a:t>Maya adderar talen 13,25 och 4,88 </a:t>
            </a:r>
          </a:p>
          <a:p>
            <a:r>
              <a:rPr lang="sv-SE" sz="2800" dirty="0"/>
              <a:t>och får svaret 62,05. </a:t>
            </a:r>
          </a:p>
          <a:p>
            <a:r>
              <a:rPr lang="sv-SE" sz="2800" dirty="0"/>
              <a:t>Det är fel. </a:t>
            </a:r>
          </a:p>
          <a:p>
            <a:endParaRPr lang="sv-SE" sz="2800" dirty="0"/>
          </a:p>
          <a:p>
            <a:r>
              <a:rPr lang="sv-SE" sz="2800" dirty="0"/>
              <a:t>Vilket fel tror du Maya har gjort?</a:t>
            </a:r>
          </a:p>
        </p:txBody>
      </p:sp>
    </p:spTree>
    <p:extLst>
      <p:ext uri="{BB962C8B-B14F-4D97-AF65-F5344CB8AC3E}">
        <p14:creationId xmlns:p14="http://schemas.microsoft.com/office/powerpoint/2010/main" val="84626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05796" y="2459504"/>
            <a:ext cx="71804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1.3</a:t>
            </a:r>
          </a:p>
          <a:p>
            <a:pPr algn="ctr"/>
            <a:r>
              <a:rPr lang="sv-SE" sz="4000" b="1" dirty="0"/>
              <a:t>MULTIPLIKATION OCH DIVISION MED TAL I DECIMALFORM</a:t>
            </a:r>
          </a:p>
        </p:txBody>
      </p:sp>
    </p:spTree>
    <p:extLst>
      <p:ext uri="{BB962C8B-B14F-4D97-AF65-F5344CB8AC3E}">
        <p14:creationId xmlns:p14="http://schemas.microsoft.com/office/powerpoint/2010/main" val="3936102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00935" y="348517"/>
            <a:ext cx="21901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63</a:t>
            </a:r>
          </a:p>
          <a:p>
            <a:endParaRPr lang="sv-SE" sz="2800" b="1" dirty="0"/>
          </a:p>
          <a:p>
            <a:r>
              <a:rPr lang="sv-SE" sz="2800" dirty="0"/>
              <a:t>Vem har rätt?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DE5D32B-4385-4F1E-B96C-559C5FCF0E59}"/>
              </a:ext>
            </a:extLst>
          </p:cNvPr>
          <p:cNvSpPr txBox="1"/>
          <p:nvPr/>
        </p:nvSpPr>
        <p:spPr>
          <a:xfrm>
            <a:off x="4366674" y="5359202"/>
            <a:ext cx="345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Förklara hur du tänker.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8CA2B9B-6A49-4542-9233-8A08D872C6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8913" y="1829320"/>
            <a:ext cx="4874169" cy="343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44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36513" y="2090172"/>
            <a:ext cx="75189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69</a:t>
            </a:r>
          </a:p>
          <a:p>
            <a:endParaRPr lang="sv-SE" sz="2800" b="1" dirty="0"/>
          </a:p>
          <a:p>
            <a:r>
              <a:rPr lang="sv-SE" sz="2800" dirty="0"/>
              <a:t>När man räknar 0,5 ∙ 0,4 så är svaret 0,2.</a:t>
            </a:r>
          </a:p>
          <a:p>
            <a:endParaRPr lang="sv-SE" sz="2800" dirty="0"/>
          </a:p>
          <a:p>
            <a:r>
              <a:rPr lang="sv-SE" sz="2800" dirty="0"/>
              <a:t>Men det är ju bara en decimal i 0,2 och inte två.</a:t>
            </a:r>
          </a:p>
          <a:p>
            <a:r>
              <a:rPr lang="sv-SE" sz="2800" dirty="0"/>
              <a:t>Hur kan det komma sig?</a:t>
            </a:r>
          </a:p>
        </p:txBody>
      </p:sp>
    </p:spTree>
    <p:extLst>
      <p:ext uri="{BB962C8B-B14F-4D97-AF65-F5344CB8AC3E}">
        <p14:creationId xmlns:p14="http://schemas.microsoft.com/office/powerpoint/2010/main" val="217236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98106" y="1659285"/>
            <a:ext cx="57957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76</a:t>
            </a:r>
          </a:p>
          <a:p>
            <a:endParaRPr lang="sv-SE" sz="2800" b="1" dirty="0"/>
          </a:p>
          <a:p>
            <a:r>
              <a:rPr lang="sv-SE" sz="2800" dirty="0"/>
              <a:t>Johannes multiplicerar 25 med ett tal.</a:t>
            </a:r>
          </a:p>
          <a:p>
            <a:r>
              <a:rPr lang="sv-SE" sz="2800" dirty="0"/>
              <a:t>Det svar han får är mindre än 25 </a:t>
            </a:r>
          </a:p>
          <a:p>
            <a:r>
              <a:rPr lang="sv-SE" sz="2800" dirty="0"/>
              <a:t>vilket Johannes tycker är konstigt.</a:t>
            </a:r>
          </a:p>
          <a:p>
            <a:endParaRPr lang="sv-SE" sz="2800" dirty="0"/>
          </a:p>
          <a:p>
            <a:r>
              <a:rPr lang="sv-SE" sz="2800" dirty="0"/>
              <a:t>Kan Johannes ha räknat rätt? 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293658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08286" y="1012954"/>
            <a:ext cx="757542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81</a:t>
            </a:r>
          </a:p>
          <a:p>
            <a:endParaRPr lang="sv-SE" sz="2800" b="1" dirty="0"/>
          </a:p>
          <a:p>
            <a:r>
              <a:rPr lang="sv-SE" sz="2800" dirty="0"/>
              <a:t>Om du räknar 855 ∙ 73 på en miniräknare så får du svaret 62 415.</a:t>
            </a:r>
          </a:p>
          <a:p>
            <a:endParaRPr lang="sv-SE" sz="2800" dirty="0"/>
          </a:p>
          <a:p>
            <a:r>
              <a:rPr lang="sv-SE" sz="2800" dirty="0"/>
              <a:t>Genom att räkna antalet decimaler så vet du då att 0,855 ∙ 7,3 = 6,2415.</a:t>
            </a:r>
          </a:p>
          <a:p>
            <a:endParaRPr lang="sv-SE" sz="2800" dirty="0"/>
          </a:p>
          <a:p>
            <a:r>
              <a:rPr lang="sv-SE" sz="2800" dirty="0"/>
              <a:t>Men kan du veta var decimaltecknet ska placeras utan att räkna decimaler?</a:t>
            </a:r>
          </a:p>
          <a:p>
            <a:r>
              <a:rPr lang="sv-SE" sz="2800" dirty="0"/>
              <a:t>Motivera ditt svar.</a:t>
            </a:r>
          </a:p>
        </p:txBody>
      </p:sp>
    </p:spTree>
    <p:extLst>
      <p:ext uri="{BB962C8B-B14F-4D97-AF65-F5344CB8AC3E}">
        <p14:creationId xmlns:p14="http://schemas.microsoft.com/office/powerpoint/2010/main" val="13602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93135" y="2459504"/>
            <a:ext cx="52057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1.4</a:t>
            </a:r>
          </a:p>
          <a:p>
            <a:pPr algn="ctr"/>
            <a:r>
              <a:rPr lang="sv-SE" sz="4000" b="1" dirty="0"/>
              <a:t>MER OM MULTIPLIKATION</a:t>
            </a:r>
          </a:p>
        </p:txBody>
      </p:sp>
    </p:spTree>
    <p:extLst>
      <p:ext uri="{BB962C8B-B14F-4D97-AF65-F5344CB8AC3E}">
        <p14:creationId xmlns:p14="http://schemas.microsoft.com/office/powerpoint/2010/main" val="315572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822858" y="847288"/>
            <a:ext cx="45462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89</a:t>
            </a:r>
          </a:p>
          <a:p>
            <a:endParaRPr lang="sv-SE" sz="2800" b="1" dirty="0"/>
          </a:p>
          <a:p>
            <a:r>
              <a:rPr lang="sv-SE" sz="2800" dirty="0"/>
              <a:t>Lea räknar ut 500 ∙ 1,8 så här: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D8099AF-0C1B-40E0-A1E9-557E1F28A59D}"/>
              </a:ext>
            </a:extLst>
          </p:cNvPr>
          <p:cNvSpPr txBox="1"/>
          <p:nvPr/>
        </p:nvSpPr>
        <p:spPr>
          <a:xfrm>
            <a:off x="3701435" y="5115120"/>
            <a:ext cx="4789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Förklara hur du tror Lea tänker.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68B4DA80-AF68-400A-9749-86B1DDCE7C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2899" y="2583089"/>
            <a:ext cx="38862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4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grpSp>
        <p:nvGrpSpPr>
          <p:cNvPr id="8" name="Grupp 7">
            <a:extLst>
              <a:ext uri="{FF2B5EF4-FFF2-40B4-BE49-F238E27FC236}">
                <a16:creationId xmlns:a16="http://schemas.microsoft.com/office/drawing/2014/main" id="{16A90F45-FF03-4158-B2C5-E61C225D846E}"/>
              </a:ext>
            </a:extLst>
          </p:cNvPr>
          <p:cNvGrpSpPr/>
          <p:nvPr/>
        </p:nvGrpSpPr>
        <p:grpSpPr>
          <a:xfrm>
            <a:off x="2093393" y="2736502"/>
            <a:ext cx="8005213" cy="1483072"/>
            <a:chOff x="2093393" y="2736502"/>
            <a:chExt cx="8005213" cy="1483072"/>
          </a:xfrm>
        </p:grpSpPr>
        <p:sp>
          <p:nvSpPr>
            <p:cNvPr id="4" name="textruta 3">
              <a:extLst>
                <a:ext uri="{FF2B5EF4-FFF2-40B4-BE49-F238E27FC236}">
                  <a16:creationId xmlns:a16="http://schemas.microsoft.com/office/drawing/2014/main" id="{50035BAB-88BC-468D-A169-F958A7C3C8B4}"/>
                </a:ext>
              </a:extLst>
            </p:cNvPr>
            <p:cNvSpPr txBox="1"/>
            <p:nvPr/>
          </p:nvSpPr>
          <p:spPr>
            <a:xfrm>
              <a:off x="2093393" y="2736502"/>
              <a:ext cx="800521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800" b="1" dirty="0"/>
                <a:t>UPPGIFT 95</a:t>
              </a:r>
            </a:p>
            <a:p>
              <a:endParaRPr lang="sv-SE" sz="2800" b="1" dirty="0"/>
            </a:p>
            <a:p>
              <a:r>
                <a:rPr lang="sv-SE" sz="2800" dirty="0"/>
                <a:t>Förklara hur du kan avgöra om         eller        är störst.</a:t>
              </a:r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C9679E82-670B-4F66-9383-AC56FE3884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36673" y="3428999"/>
              <a:ext cx="647700" cy="790575"/>
            </a:xfrm>
            <a:prstGeom prst="rect">
              <a:avLst/>
            </a:prstGeom>
          </p:spPr>
        </p:pic>
        <p:pic>
          <p:nvPicPr>
            <p:cNvPr id="7" name="Bildobjekt 6">
              <a:extLst>
                <a:ext uri="{FF2B5EF4-FFF2-40B4-BE49-F238E27FC236}">
                  <a16:creationId xmlns:a16="http://schemas.microsoft.com/office/drawing/2014/main" id="{B8018853-DCD4-478F-A9FB-E3892D1F9A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062839" y="3476624"/>
              <a:ext cx="419100" cy="7429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323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68916" y="567106"/>
            <a:ext cx="905416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1" dirty="0"/>
              <a:t>UPPGIFT 104</a:t>
            </a:r>
          </a:p>
          <a:p>
            <a:endParaRPr lang="sv-SE" sz="2600" b="1" dirty="0"/>
          </a:p>
          <a:p>
            <a:r>
              <a:rPr lang="sv-SE" sz="2600" dirty="0"/>
              <a:t>Multiplicera ett tal ur ena rutan med ett tal ur andra rutan så att produkten blir 7,3. </a:t>
            </a:r>
          </a:p>
          <a:p>
            <a:r>
              <a:rPr lang="sv-SE" sz="2600" dirty="0"/>
              <a:t>Vilka olika kombinationer kan du hitta?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50B756F-FC58-4B08-90DF-49025F593BE8}"/>
              </a:ext>
            </a:extLst>
          </p:cNvPr>
          <p:cNvSpPr txBox="1"/>
          <p:nvPr/>
        </p:nvSpPr>
        <p:spPr>
          <a:xfrm>
            <a:off x="1568916" y="4690539"/>
            <a:ext cx="905416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/>
              <a:t>Skriv med andra tal en multiplikation där produkten är 7,3. </a:t>
            </a:r>
          </a:p>
          <a:p>
            <a:r>
              <a:rPr lang="sv-SE" sz="2600" dirty="0"/>
              <a:t>Jämför din multiplikation med en klasskamrat. </a:t>
            </a:r>
          </a:p>
          <a:p>
            <a:r>
              <a:rPr lang="sv-SE" sz="2600" dirty="0"/>
              <a:t>Vems multiplikation innehåller den största faktorn?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7962DC9A-F74B-4E81-96FD-6DA3ED8B09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884" y="2775150"/>
            <a:ext cx="5181600" cy="1800225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6912B6FA-FF92-4FBE-91B6-66C8FA59A2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3516" y="2784675"/>
            <a:ext cx="48006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85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709451" y="2767280"/>
            <a:ext cx="47730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1.1 </a:t>
            </a:r>
          </a:p>
          <a:p>
            <a:pPr algn="ctr"/>
            <a:r>
              <a:rPr lang="sv-SE" sz="4000" b="1" dirty="0"/>
              <a:t>OLIKA SORTERS TAL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12984" y="2767280"/>
            <a:ext cx="49660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1.5</a:t>
            </a:r>
          </a:p>
          <a:p>
            <a:pPr algn="ctr"/>
            <a:r>
              <a:rPr lang="sv-SE" sz="4000" b="1" dirty="0"/>
              <a:t>MER OM DIVISION</a:t>
            </a:r>
          </a:p>
        </p:txBody>
      </p:sp>
    </p:spTree>
    <p:extLst>
      <p:ext uri="{BB962C8B-B14F-4D97-AF65-F5344CB8AC3E}">
        <p14:creationId xmlns:p14="http://schemas.microsoft.com/office/powerpoint/2010/main" val="1136810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76577" y="1053518"/>
            <a:ext cx="80388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112</a:t>
            </a:r>
          </a:p>
          <a:p>
            <a:endParaRPr lang="sv-SE" sz="2800" b="1" dirty="0"/>
          </a:p>
          <a:p>
            <a:r>
              <a:rPr lang="sv-SE" sz="2800" dirty="0"/>
              <a:t>Vilka av divisionerna ger ett svar som är mindre än 1?</a:t>
            </a:r>
          </a:p>
          <a:p>
            <a:endParaRPr lang="sv-SE" sz="2800" dirty="0"/>
          </a:p>
          <a:p>
            <a:r>
              <a:rPr lang="sv-SE" sz="2800" dirty="0"/>
              <a:t>Förklara hur du kan se det utan att räkna.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3E5C38B-0AA5-4906-83F9-8996049E71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059" y="3739273"/>
            <a:ext cx="8901882" cy="120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53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45086" y="1010204"/>
            <a:ext cx="31018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120</a:t>
            </a:r>
          </a:p>
          <a:p>
            <a:endParaRPr lang="sv-SE" sz="2800" b="1" dirty="0"/>
          </a:p>
          <a:p>
            <a:r>
              <a:rPr lang="sv-SE" sz="2800" dirty="0"/>
              <a:t>Oliver räknar så här: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696C038-1C0D-4592-A92D-F4580BEC3D41}"/>
              </a:ext>
            </a:extLst>
          </p:cNvPr>
          <p:cNvSpPr txBox="1"/>
          <p:nvPr/>
        </p:nvSpPr>
        <p:spPr>
          <a:xfrm>
            <a:off x="4088873" y="5011442"/>
            <a:ext cx="4014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Hur tror du Oliver tänker?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43903EA-FF24-4695-A2A9-7691AF7FE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0197" y="2904372"/>
            <a:ext cx="3251605" cy="155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53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78911" y="2090172"/>
            <a:ext cx="82341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123</a:t>
            </a:r>
          </a:p>
          <a:p>
            <a:endParaRPr lang="sv-SE" sz="2800" b="1" dirty="0"/>
          </a:p>
          <a:p>
            <a:r>
              <a:rPr lang="sv-SE" sz="2800" dirty="0"/>
              <a:t>Om man dividerar ett tal med 100 får man samma svar som när man multiplicerar med 0,01.</a:t>
            </a:r>
          </a:p>
          <a:p>
            <a:endParaRPr lang="sv-SE" sz="2800" dirty="0"/>
          </a:p>
          <a:p>
            <a:r>
              <a:rPr lang="sv-SE" sz="2800" dirty="0"/>
              <a:t>Förklara varför.</a:t>
            </a:r>
          </a:p>
        </p:txBody>
      </p:sp>
    </p:spTree>
    <p:extLst>
      <p:ext uri="{BB962C8B-B14F-4D97-AF65-F5344CB8AC3E}">
        <p14:creationId xmlns:p14="http://schemas.microsoft.com/office/powerpoint/2010/main" val="30377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14728" y="2090172"/>
            <a:ext cx="71625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130</a:t>
            </a:r>
          </a:p>
          <a:p>
            <a:endParaRPr lang="sv-SE" sz="2800" b="1" dirty="0"/>
          </a:p>
          <a:p>
            <a:r>
              <a:rPr lang="sv-SE" sz="2800" dirty="0"/>
              <a:t>När du räknar 542 / 8 så får du siffrorna 6 7 7 5.</a:t>
            </a:r>
          </a:p>
          <a:p>
            <a:endParaRPr lang="sv-SE" sz="2800" dirty="0"/>
          </a:p>
          <a:p>
            <a:r>
              <a:rPr lang="sv-SE" sz="2800" dirty="0"/>
              <a:t>Hur vet du var decimaltecknet ska vara </a:t>
            </a:r>
          </a:p>
          <a:p>
            <a:r>
              <a:rPr lang="sv-SE" sz="2800" dirty="0"/>
              <a:t>utan att göra en uträkning?</a:t>
            </a:r>
          </a:p>
        </p:txBody>
      </p:sp>
    </p:spTree>
    <p:extLst>
      <p:ext uri="{BB962C8B-B14F-4D97-AF65-F5344CB8AC3E}">
        <p14:creationId xmlns:p14="http://schemas.microsoft.com/office/powerpoint/2010/main" val="371245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720702" y="2090172"/>
            <a:ext cx="47505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132</a:t>
            </a:r>
          </a:p>
          <a:p>
            <a:endParaRPr lang="sv-SE" sz="2800" b="1" dirty="0"/>
          </a:p>
          <a:p>
            <a:r>
              <a:rPr lang="sv-SE" sz="2800" dirty="0"/>
              <a:t>Du får veta att 124 / 50 = 2,48.</a:t>
            </a:r>
          </a:p>
          <a:p>
            <a:r>
              <a:rPr lang="sv-SE" sz="2800" dirty="0"/>
              <a:t>Hur mycket är då 124 / 0,5?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368471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65721" y="2459504"/>
            <a:ext cx="70605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1.6</a:t>
            </a:r>
          </a:p>
          <a:p>
            <a:pPr algn="ctr"/>
            <a:r>
              <a:rPr lang="sv-SE" sz="4000" b="1" dirty="0"/>
              <a:t>MULTIPLIKATION OCH DIVISION MED STORA TAL</a:t>
            </a:r>
          </a:p>
        </p:txBody>
      </p:sp>
    </p:spTree>
    <p:extLst>
      <p:ext uri="{BB962C8B-B14F-4D97-AF65-F5344CB8AC3E}">
        <p14:creationId xmlns:p14="http://schemas.microsoft.com/office/powerpoint/2010/main" val="3694420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37103" y="1386027"/>
            <a:ext cx="69177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139</a:t>
            </a:r>
          </a:p>
          <a:p>
            <a:endParaRPr lang="sv-SE" sz="2800" b="1" dirty="0"/>
          </a:p>
          <a:p>
            <a:r>
              <a:rPr lang="sv-SE" sz="2800" dirty="0"/>
              <a:t>Hur tror du Liam tänker när han räknar så här?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E181165-E0B5-4FE6-8F79-96CE78829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8129" y="3429000"/>
            <a:ext cx="6395742" cy="1053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31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37103" y="2090172"/>
            <a:ext cx="69177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153</a:t>
            </a:r>
          </a:p>
          <a:p>
            <a:endParaRPr lang="sv-SE" sz="2800" b="1" dirty="0"/>
          </a:p>
          <a:p>
            <a:r>
              <a:rPr lang="sv-SE" sz="2800" dirty="0"/>
              <a:t>                                 ∙ 2 200 = 1 350</a:t>
            </a:r>
          </a:p>
          <a:p>
            <a:endParaRPr lang="sv-SE" sz="2800" dirty="0"/>
          </a:p>
          <a:p>
            <a:r>
              <a:rPr lang="sv-SE" sz="2800" dirty="0"/>
              <a:t>Hur kan du, utan att räkna ut svaret, veta om det okända talet är större eller mindre än 0,5?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551B020-7C57-4AE6-90F3-B27826C13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4321" y="2962275"/>
            <a:ext cx="495300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3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37103" y="992892"/>
            <a:ext cx="69177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162</a:t>
            </a:r>
          </a:p>
          <a:p>
            <a:endParaRPr lang="sv-SE" sz="2800" b="1" dirty="0"/>
          </a:p>
          <a:p>
            <a:r>
              <a:rPr lang="sv-SE" sz="2800" dirty="0"/>
              <a:t>Vilket av följande påståenden är rätt?</a:t>
            </a:r>
          </a:p>
          <a:p>
            <a:endParaRPr lang="sv-SE" sz="2800" dirty="0"/>
          </a:p>
          <a:p>
            <a:r>
              <a:rPr lang="sv-SE" sz="2800" dirty="0"/>
              <a:t>Förklara hur du kan avgöra det utan att räkna.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AB64995-FF8B-45BD-9D08-E0F7CCD95D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0" y="3618340"/>
            <a:ext cx="571500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87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20643" y="2305615"/>
            <a:ext cx="81507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Hur mycket högre värde har 5:an än 2:an i talet 5283?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44035" y="1443841"/>
            <a:ext cx="770393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164</a:t>
            </a:r>
          </a:p>
          <a:p>
            <a:endParaRPr lang="sv-SE" sz="2800" b="1" dirty="0"/>
          </a:p>
          <a:p>
            <a:r>
              <a:rPr lang="sv-SE" sz="2800" dirty="0"/>
              <a:t>En art av mygga kan göra 62 760 vingslag per minut.</a:t>
            </a:r>
          </a:p>
          <a:p>
            <a:endParaRPr lang="sv-SE" sz="2800" dirty="0"/>
          </a:p>
          <a:p>
            <a:r>
              <a:rPr lang="sv-SE" sz="2800" dirty="0"/>
              <a:t>Amina tänker att myggan då gör ungefär </a:t>
            </a:r>
          </a:p>
          <a:p>
            <a:r>
              <a:rPr lang="sv-SE" sz="2800" dirty="0"/>
              <a:t>1 000 vingslag per sekund.</a:t>
            </a:r>
          </a:p>
          <a:p>
            <a:endParaRPr lang="sv-SE" sz="2800" dirty="0"/>
          </a:p>
          <a:p>
            <a:r>
              <a:rPr lang="sv-SE" sz="2800" dirty="0"/>
              <a:t>Tänker Amina rätt?</a:t>
            </a:r>
          </a:p>
          <a:p>
            <a:r>
              <a:rPr lang="sv-SE" sz="2800" dirty="0"/>
              <a:t>Motivera ditt svar.</a:t>
            </a:r>
          </a:p>
        </p:txBody>
      </p:sp>
    </p:spTree>
    <p:extLst>
      <p:ext uri="{BB962C8B-B14F-4D97-AF65-F5344CB8AC3E}">
        <p14:creationId xmlns:p14="http://schemas.microsoft.com/office/powerpoint/2010/main" val="117957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72372" y="2767280"/>
            <a:ext cx="56472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1.7</a:t>
            </a:r>
          </a:p>
          <a:p>
            <a:pPr algn="ctr"/>
            <a:r>
              <a:rPr lang="sv-SE" sz="4000" b="1" dirty="0"/>
              <a:t>BINÄRA TALSYSTEMET</a:t>
            </a:r>
          </a:p>
        </p:txBody>
      </p:sp>
    </p:spTree>
    <p:extLst>
      <p:ext uri="{BB962C8B-B14F-4D97-AF65-F5344CB8AC3E}">
        <p14:creationId xmlns:p14="http://schemas.microsoft.com/office/powerpoint/2010/main" val="35803939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70955" y="2044005"/>
            <a:ext cx="68500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173</a:t>
            </a:r>
          </a:p>
          <a:p>
            <a:endParaRPr lang="sv-SE" sz="2800" b="1" dirty="0"/>
          </a:p>
          <a:p>
            <a:r>
              <a:rPr lang="sv-SE" sz="2800" dirty="0"/>
              <a:t>Förklara skillnaden mellan talen 100 och 100</a:t>
            </a:r>
            <a:r>
              <a:rPr lang="sv-SE" sz="2800" baseline="-25000" dirty="0"/>
              <a:t>2</a:t>
            </a:r>
            <a:r>
              <a:rPr lang="sv-SE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163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78575" y="2044005"/>
            <a:ext cx="84348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181</a:t>
            </a:r>
          </a:p>
          <a:p>
            <a:endParaRPr lang="sv-SE" sz="2800" b="1" dirty="0"/>
          </a:p>
          <a:p>
            <a:r>
              <a:rPr lang="sv-SE" sz="2800" dirty="0"/>
              <a:t>Förklara varför det vanliga talsystemet kallas tiosystemet.</a:t>
            </a:r>
          </a:p>
        </p:txBody>
      </p:sp>
    </p:spTree>
    <p:extLst>
      <p:ext uri="{BB962C8B-B14F-4D97-AF65-F5344CB8AC3E}">
        <p14:creationId xmlns:p14="http://schemas.microsoft.com/office/powerpoint/2010/main" val="364625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95397" y="2090172"/>
            <a:ext cx="82012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191</a:t>
            </a:r>
          </a:p>
          <a:p>
            <a:endParaRPr lang="sv-SE" sz="2800" b="1" dirty="0"/>
          </a:p>
          <a:p>
            <a:r>
              <a:rPr lang="sv-SE" sz="2800" dirty="0"/>
              <a:t>Addera talen 1101</a:t>
            </a:r>
            <a:r>
              <a:rPr lang="sv-SE" sz="2800" baseline="-25000" dirty="0"/>
              <a:t>2</a:t>
            </a:r>
            <a:r>
              <a:rPr lang="sv-SE" sz="2800" dirty="0"/>
              <a:t> och 1001</a:t>
            </a:r>
            <a:r>
              <a:rPr lang="sv-SE" sz="2800" baseline="-25000" dirty="0"/>
              <a:t>2</a:t>
            </a:r>
            <a:r>
              <a:rPr lang="sv-SE" sz="2800" dirty="0"/>
              <a:t> i en uppställning.</a:t>
            </a:r>
          </a:p>
          <a:p>
            <a:endParaRPr lang="sv-SE" sz="2800" dirty="0"/>
          </a:p>
          <a:p>
            <a:r>
              <a:rPr lang="sv-SE" sz="2800" dirty="0"/>
              <a:t>Jämför din uträkning med en klasskamrats och förklara för varandra hur ni tänkte.</a:t>
            </a:r>
          </a:p>
        </p:txBody>
      </p:sp>
    </p:spTree>
    <p:extLst>
      <p:ext uri="{BB962C8B-B14F-4D97-AF65-F5344CB8AC3E}">
        <p14:creationId xmlns:p14="http://schemas.microsoft.com/office/powerpoint/2010/main" val="23673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68336" y="2721114"/>
            <a:ext cx="5455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BLANDADE UPPGIFTER</a:t>
            </a:r>
          </a:p>
        </p:txBody>
      </p:sp>
    </p:spTree>
    <p:extLst>
      <p:ext uri="{BB962C8B-B14F-4D97-AF65-F5344CB8AC3E}">
        <p14:creationId xmlns:p14="http://schemas.microsoft.com/office/powerpoint/2010/main" val="841117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45008" y="2044005"/>
            <a:ext cx="71019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202</a:t>
            </a:r>
          </a:p>
          <a:p>
            <a:endParaRPr lang="sv-SE" sz="2800" b="1" dirty="0"/>
          </a:p>
          <a:p>
            <a:r>
              <a:rPr lang="sv-SE" sz="2800" dirty="0"/>
              <a:t>Förklara hur du tänker när du räknar ut 20 ∙ 40.</a:t>
            </a:r>
          </a:p>
        </p:txBody>
      </p:sp>
    </p:spTree>
    <p:extLst>
      <p:ext uri="{BB962C8B-B14F-4D97-AF65-F5344CB8AC3E}">
        <p14:creationId xmlns:p14="http://schemas.microsoft.com/office/powerpoint/2010/main" val="397318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55970" y="1125895"/>
            <a:ext cx="52800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216</a:t>
            </a:r>
          </a:p>
          <a:p>
            <a:endParaRPr lang="sv-SE" sz="2800" b="1" dirty="0"/>
          </a:p>
          <a:p>
            <a:r>
              <a:rPr lang="sv-SE" sz="2800" dirty="0"/>
              <a:t>Jämför de båda lösningarna nedan.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6FD0151-6CDF-47EA-880D-239D3519CB90}"/>
              </a:ext>
            </a:extLst>
          </p:cNvPr>
          <p:cNvSpPr txBox="1"/>
          <p:nvPr/>
        </p:nvSpPr>
        <p:spPr>
          <a:xfrm>
            <a:off x="4041692" y="4895751"/>
            <a:ext cx="41086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Vilken lösning föredrar du?</a:t>
            </a:r>
          </a:p>
          <a:p>
            <a:r>
              <a:rPr lang="sv-SE" sz="2800" dirty="0"/>
              <a:t>Varför?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236D6D1-DA6C-4E90-A95C-C5F743B833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198" y="2860358"/>
            <a:ext cx="74676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88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80341" y="1874728"/>
            <a:ext cx="78313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227</a:t>
            </a:r>
          </a:p>
          <a:p>
            <a:endParaRPr lang="sv-SE" sz="2800" b="1" dirty="0"/>
          </a:p>
          <a:p>
            <a:r>
              <a:rPr lang="sv-SE" sz="2800" dirty="0"/>
              <a:t>0,06 ∙ 0,05 = 0,003</a:t>
            </a:r>
          </a:p>
          <a:p>
            <a:endParaRPr lang="sv-SE" sz="2800" dirty="0"/>
          </a:p>
          <a:p>
            <a:r>
              <a:rPr lang="sv-SE" sz="2800" dirty="0"/>
              <a:t>”Men det ska ju vara fyra decimaler”, tänker Erik.</a:t>
            </a:r>
          </a:p>
          <a:p>
            <a:endParaRPr lang="sv-SE" sz="2800" dirty="0"/>
          </a:p>
          <a:p>
            <a:r>
              <a:rPr lang="sv-SE" sz="2800" dirty="0"/>
              <a:t>Förklara för honom varför det bara är tre decimaler.</a:t>
            </a:r>
          </a:p>
        </p:txBody>
      </p:sp>
    </p:spTree>
    <p:extLst>
      <p:ext uri="{BB962C8B-B14F-4D97-AF65-F5344CB8AC3E}">
        <p14:creationId xmlns:p14="http://schemas.microsoft.com/office/powerpoint/2010/main" val="325824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12277" y="3075057"/>
            <a:ext cx="2367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TRÄNA</a:t>
            </a:r>
          </a:p>
        </p:txBody>
      </p:sp>
    </p:spTree>
    <p:extLst>
      <p:ext uri="{BB962C8B-B14F-4D97-AF65-F5344CB8AC3E}">
        <p14:creationId xmlns:p14="http://schemas.microsoft.com/office/powerpoint/2010/main" val="3061788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41981" y="1659285"/>
            <a:ext cx="61080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</a:t>
            </a:r>
          </a:p>
          <a:p>
            <a:endParaRPr lang="sv-SE" sz="2800" b="1" dirty="0"/>
          </a:p>
          <a:p>
            <a:r>
              <a:rPr lang="sv-SE" sz="2800" dirty="0"/>
              <a:t>Ge exempel på ett tal som är större än 1 men mindre än 1,1.</a:t>
            </a:r>
          </a:p>
          <a:p>
            <a:endParaRPr lang="sv-SE" sz="2800" dirty="0"/>
          </a:p>
          <a:p>
            <a:r>
              <a:rPr lang="sv-SE" sz="2800" dirty="0"/>
              <a:t>Hur många sådana tal finns det?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26723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62511" y="1874728"/>
            <a:ext cx="60669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233</a:t>
            </a:r>
          </a:p>
          <a:p>
            <a:endParaRPr lang="sv-SE" sz="2800" b="1" dirty="0"/>
          </a:p>
          <a:p>
            <a:r>
              <a:rPr lang="sv-SE" sz="2800" dirty="0"/>
              <a:t>Vilket tal saknas? Förklara hur du tänker.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12   7   2   -3  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-8   -5        1   4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3395264-04D7-48AD-8C6C-2DABE1D9AF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0699" y="3634999"/>
            <a:ext cx="495300" cy="48577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FF66E7E0-002B-4D50-A2DB-21307AD2D3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5943" y="4468400"/>
            <a:ext cx="4953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7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661782" y="3075057"/>
            <a:ext cx="2868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UTVECKLA</a:t>
            </a:r>
          </a:p>
        </p:txBody>
      </p:sp>
    </p:spTree>
    <p:extLst>
      <p:ext uri="{BB962C8B-B14F-4D97-AF65-F5344CB8AC3E}">
        <p14:creationId xmlns:p14="http://schemas.microsoft.com/office/powerpoint/2010/main" val="5934152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82403" y="847288"/>
            <a:ext cx="82271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268</a:t>
            </a:r>
          </a:p>
          <a:p>
            <a:endParaRPr lang="sv-SE" sz="2800" b="1" dirty="0"/>
          </a:p>
          <a:p>
            <a:r>
              <a:rPr lang="sv-SE" sz="2800" dirty="0"/>
              <a:t>Mart gör så här för att omvandla det binära talet 1100</a:t>
            </a:r>
            <a:r>
              <a:rPr lang="sv-SE" sz="2800" baseline="-25000" dirty="0"/>
              <a:t>2</a:t>
            </a:r>
            <a:r>
              <a:rPr lang="sv-SE" sz="2800" dirty="0"/>
              <a:t> till ett tal i tiosystemet: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F84271D9-4A08-4855-AD0E-FA99C987994B}"/>
              </a:ext>
            </a:extLst>
          </p:cNvPr>
          <p:cNvSpPr txBox="1"/>
          <p:nvPr/>
        </p:nvSpPr>
        <p:spPr>
          <a:xfrm>
            <a:off x="1982403" y="4956545"/>
            <a:ext cx="5571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Gör han rätt? Förklara hur du tänker.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242540A-29AE-48A4-B116-40947AB6ED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100" y="2871645"/>
            <a:ext cx="37338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15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03853" y="2044005"/>
            <a:ext cx="57842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19</a:t>
            </a:r>
          </a:p>
          <a:p>
            <a:endParaRPr lang="sv-SE" sz="2800" b="1" dirty="0"/>
          </a:p>
          <a:p>
            <a:r>
              <a:rPr lang="sv-SE" sz="2800" dirty="0"/>
              <a:t>Förklara varför 1 är ett större tal än -5.</a:t>
            </a:r>
          </a:p>
        </p:txBody>
      </p:sp>
    </p:spTree>
    <p:extLst>
      <p:ext uri="{BB962C8B-B14F-4D97-AF65-F5344CB8AC3E}">
        <p14:creationId xmlns:p14="http://schemas.microsoft.com/office/powerpoint/2010/main" val="36543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34422" y="2090172"/>
            <a:ext cx="57231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24</a:t>
            </a:r>
          </a:p>
          <a:p>
            <a:endParaRPr lang="sv-SE" sz="2800" b="1" dirty="0"/>
          </a:p>
          <a:p>
            <a:r>
              <a:rPr lang="sv-SE" sz="2800" dirty="0"/>
              <a:t>Alma säger att -5 är ett naturligt tal.</a:t>
            </a:r>
          </a:p>
          <a:p>
            <a:r>
              <a:rPr lang="sv-SE" sz="2800" dirty="0"/>
              <a:t>Stämmer det? 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889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83238" y="2459504"/>
            <a:ext cx="66255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1.2</a:t>
            </a:r>
          </a:p>
          <a:p>
            <a:pPr algn="ctr"/>
            <a:r>
              <a:rPr lang="sv-SE" sz="4000" b="1" dirty="0"/>
              <a:t>ADDITION OCH SUBTRAKTION MED TAL I DECIMALFORM</a:t>
            </a:r>
          </a:p>
        </p:txBody>
      </p:sp>
    </p:spTree>
    <p:extLst>
      <p:ext uri="{BB962C8B-B14F-4D97-AF65-F5344CB8AC3E}">
        <p14:creationId xmlns:p14="http://schemas.microsoft.com/office/powerpoint/2010/main" val="3185164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31843" y="1091269"/>
            <a:ext cx="63283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38</a:t>
            </a:r>
          </a:p>
          <a:p>
            <a:endParaRPr lang="sv-SE" sz="2800" b="1" dirty="0"/>
          </a:p>
          <a:p>
            <a:r>
              <a:rPr lang="sv-SE" sz="2800" dirty="0"/>
              <a:t>Vilket fel gör </a:t>
            </a:r>
            <a:r>
              <a:rPr lang="sv-SE" sz="2800" dirty="0" err="1"/>
              <a:t>Hibak</a:t>
            </a:r>
            <a:r>
              <a:rPr lang="sv-SE" sz="2800" dirty="0"/>
              <a:t> när hon räknar så här?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B8BECC5-04FB-4D86-8528-B45BCAC77F36}"/>
              </a:ext>
            </a:extLst>
          </p:cNvPr>
          <p:cNvSpPr txBox="1"/>
          <p:nvPr/>
        </p:nvSpPr>
        <p:spPr>
          <a:xfrm>
            <a:off x="4180027" y="5243511"/>
            <a:ext cx="3831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Vilket är det rätta svaret?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CA83257-0DAE-4C1D-B945-386F91FFF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0650" y="2840712"/>
            <a:ext cx="179070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6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78348" y="847288"/>
            <a:ext cx="76353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48</a:t>
            </a:r>
          </a:p>
          <a:p>
            <a:endParaRPr lang="sv-SE" sz="2800" b="1" dirty="0"/>
          </a:p>
          <a:p>
            <a:r>
              <a:rPr lang="sv-SE" sz="2800" dirty="0"/>
              <a:t>När Hugo ska räkna ut 1,2 – 0,85 räknar han så här: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CE4B5FAC-4DE0-4CB3-82B5-657A5E597ECF}"/>
              </a:ext>
            </a:extLst>
          </p:cNvPr>
          <p:cNvSpPr txBox="1"/>
          <p:nvPr/>
        </p:nvSpPr>
        <p:spPr>
          <a:xfrm>
            <a:off x="4123773" y="4625718"/>
            <a:ext cx="3944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Hur tror du Hugo tänker?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E2F9A2E-4D40-44D7-8918-CD18D9082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8864" y="2972189"/>
            <a:ext cx="7624788" cy="91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44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1933</TotalTime>
  <Words>779</Words>
  <Application>Microsoft Office PowerPoint</Application>
  <PresentationFormat>Bredbild</PresentationFormat>
  <Paragraphs>179</Paragraphs>
  <Slides>42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42</vt:i4>
      </vt:variant>
    </vt:vector>
  </HeadingPairs>
  <TitlesOfParts>
    <vt:vector size="4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56</cp:revision>
  <dcterms:created xsi:type="dcterms:W3CDTF">2019-08-04T10:07:00Z</dcterms:created>
  <dcterms:modified xsi:type="dcterms:W3CDTF">2021-07-15T16:15:37Z</dcterms:modified>
</cp:coreProperties>
</file>