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6" r:id="rId2"/>
    <p:sldId id="337" r:id="rId3"/>
    <p:sldId id="338" r:id="rId4"/>
    <p:sldId id="339" r:id="rId5"/>
    <p:sldId id="340" r:id="rId6"/>
    <p:sldId id="261" r:id="rId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8"/>
    <p:restoredTop sz="94720"/>
  </p:normalViewPr>
  <p:slideViewPr>
    <p:cSldViewPr snapToGrid="0" snapToObjects="1">
      <p:cViewPr>
        <p:scale>
          <a:sx n="60" d="100"/>
          <a:sy n="60" d="100"/>
        </p:scale>
        <p:origin x="2808" y="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47">
            <a:extLst>
              <a:ext uri="{FF2B5EF4-FFF2-40B4-BE49-F238E27FC236}">
                <a16:creationId xmlns:a16="http://schemas.microsoft.com/office/drawing/2014/main" id="{A69FCD93-E939-8F41-9007-C7D5492EC0E4}"/>
              </a:ext>
            </a:extLst>
          </p:cNvPr>
          <p:cNvSpPr/>
          <p:nvPr/>
        </p:nvSpPr>
        <p:spPr>
          <a:xfrm>
            <a:off x="374073" y="841621"/>
            <a:ext cx="8395854" cy="5670390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04CC8127-4804-8244-8779-5FC79798C1AF}"/>
              </a:ext>
            </a:extLst>
          </p:cNvPr>
          <p:cNvSpPr txBox="1"/>
          <p:nvPr/>
        </p:nvSpPr>
        <p:spPr>
          <a:xfrm>
            <a:off x="4246198" y="684191"/>
            <a:ext cx="924075" cy="3148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7030A0"/>
                </a:solidFill>
              </a:rPr>
              <a:t>AKTIVITET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EF3851C1-B280-3545-BFF1-5407AE804D0A}"/>
              </a:ext>
            </a:extLst>
          </p:cNvPr>
          <p:cNvGrpSpPr/>
          <p:nvPr/>
        </p:nvGrpSpPr>
        <p:grpSpPr>
          <a:xfrm>
            <a:off x="5957647" y="1400434"/>
            <a:ext cx="2287405" cy="1642708"/>
            <a:chOff x="5972473" y="2631177"/>
            <a:chExt cx="1947514" cy="1353620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2FA8C8F9-92DB-674B-AD67-97E3097EA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2473" y="2687361"/>
              <a:ext cx="1947514" cy="1297436"/>
            </a:xfrm>
            <a:prstGeom prst="rect">
              <a:avLst/>
            </a:prstGeom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C464A6B3-0755-3A42-B2B2-208240B1BFF1}"/>
                </a:ext>
              </a:extLst>
            </p:cNvPr>
            <p:cNvSpPr/>
            <p:nvPr/>
          </p:nvSpPr>
          <p:spPr>
            <a:xfrm>
              <a:off x="5972473" y="2631177"/>
              <a:ext cx="353512" cy="1662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96" name="Rektangel 195">
            <a:extLst>
              <a:ext uri="{FF2B5EF4-FFF2-40B4-BE49-F238E27FC236}">
                <a16:creationId xmlns:a16="http://schemas.microsoft.com/office/drawing/2014/main" id="{87EE022D-06D0-8A47-921E-5120334FFB32}"/>
              </a:ext>
            </a:extLst>
          </p:cNvPr>
          <p:cNvSpPr/>
          <p:nvPr/>
        </p:nvSpPr>
        <p:spPr>
          <a:xfrm>
            <a:off x="1355342" y="3415895"/>
            <a:ext cx="5520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Slå varsin tärning, den som slår högst får börja. Den som börjar flyttar sin pjäs till första rutan och slår båda tärningarna. </a:t>
            </a:r>
          </a:p>
        </p:txBody>
      </p:sp>
      <p:sp>
        <p:nvSpPr>
          <p:cNvPr id="159" name="Rektangel 158">
            <a:extLst>
              <a:ext uri="{FF2B5EF4-FFF2-40B4-BE49-F238E27FC236}">
                <a16:creationId xmlns:a16="http://schemas.microsoft.com/office/drawing/2014/main" id="{515FBD3C-FB21-7F49-81C3-D7893A4BB65E}"/>
              </a:ext>
            </a:extLst>
          </p:cNvPr>
          <p:cNvSpPr/>
          <p:nvPr/>
        </p:nvSpPr>
        <p:spPr>
          <a:xfrm>
            <a:off x="4059068" y="984736"/>
            <a:ext cx="1396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Algebraracet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60" name="Rektangel 159">
            <a:extLst>
              <a:ext uri="{FF2B5EF4-FFF2-40B4-BE49-F238E27FC236}">
                <a16:creationId xmlns:a16="http://schemas.microsoft.com/office/drawing/2014/main" id="{DB88512B-2178-834C-B945-672DFEA48F94}"/>
              </a:ext>
            </a:extLst>
          </p:cNvPr>
          <p:cNvSpPr/>
          <p:nvPr/>
        </p:nvSpPr>
        <p:spPr>
          <a:xfrm>
            <a:off x="1354809" y="1338072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Materiel: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61" name="Rektangel 160">
            <a:extLst>
              <a:ext uri="{FF2B5EF4-FFF2-40B4-BE49-F238E27FC236}">
                <a16:creationId xmlns:a16="http://schemas.microsoft.com/office/drawing/2014/main" id="{CB397A12-7670-9E47-8753-5AC321C79C86}"/>
              </a:ext>
            </a:extLst>
          </p:cNvPr>
          <p:cNvSpPr/>
          <p:nvPr/>
        </p:nvSpPr>
        <p:spPr>
          <a:xfrm>
            <a:off x="874234" y="1883122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Antal deltagare: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62" name="Rektangel 161">
            <a:extLst>
              <a:ext uri="{FF2B5EF4-FFF2-40B4-BE49-F238E27FC236}">
                <a16:creationId xmlns:a16="http://schemas.microsoft.com/office/drawing/2014/main" id="{5445C22E-D6AE-6041-AC5C-CD6898C6FA6C}"/>
              </a:ext>
            </a:extLst>
          </p:cNvPr>
          <p:cNvSpPr/>
          <p:nvPr/>
        </p:nvSpPr>
        <p:spPr>
          <a:xfrm>
            <a:off x="2300428" y="1876785"/>
            <a:ext cx="781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j-lt"/>
              </a:rPr>
              <a:t>2 – 3 </a:t>
            </a:r>
            <a:r>
              <a:rPr lang="sv-SE" sz="1600" dirty="0" err="1">
                <a:latin typeface="+mj-lt"/>
              </a:rPr>
              <a:t>st</a:t>
            </a:r>
            <a:endParaRPr lang="sv-SE" sz="1600" dirty="0">
              <a:effectLst/>
              <a:latin typeface="+mj-lt"/>
            </a:endParaRPr>
          </a:p>
        </p:txBody>
      </p:sp>
      <p:sp>
        <p:nvSpPr>
          <p:cNvPr id="163" name="Rektangel 162">
            <a:extLst>
              <a:ext uri="{FF2B5EF4-FFF2-40B4-BE49-F238E27FC236}">
                <a16:creationId xmlns:a16="http://schemas.microsoft.com/office/drawing/2014/main" id="{A2A0344D-D74E-E34E-9EEA-7AB137DEA013}"/>
              </a:ext>
            </a:extLst>
          </p:cNvPr>
          <p:cNvSpPr/>
          <p:nvPr/>
        </p:nvSpPr>
        <p:spPr>
          <a:xfrm>
            <a:off x="2285733" y="1342397"/>
            <a:ext cx="40632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Två olikfärgade tärningar, till exempel en röd och en blå, varsin spelpjäs och aktivitetsblad </a:t>
            </a:r>
          </a:p>
        </p:txBody>
      </p:sp>
      <p:sp>
        <p:nvSpPr>
          <p:cNvPr id="166" name="Rektangel 165">
            <a:extLst>
              <a:ext uri="{FF2B5EF4-FFF2-40B4-BE49-F238E27FC236}">
                <a16:creationId xmlns:a16="http://schemas.microsoft.com/office/drawing/2014/main" id="{93B03E86-93BB-2C40-9524-40D2BCDF6229}"/>
              </a:ext>
            </a:extLst>
          </p:cNvPr>
          <p:cNvSpPr/>
          <p:nvPr/>
        </p:nvSpPr>
        <p:spPr>
          <a:xfrm>
            <a:off x="1015472" y="2372498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A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7" name="Rektangel 166">
            <a:extLst>
              <a:ext uri="{FF2B5EF4-FFF2-40B4-BE49-F238E27FC236}">
                <a16:creationId xmlns:a16="http://schemas.microsoft.com/office/drawing/2014/main" id="{37C45AF0-A923-FE44-93FF-6342417BAC5F}"/>
              </a:ext>
            </a:extLst>
          </p:cNvPr>
          <p:cNvSpPr/>
          <p:nvPr/>
        </p:nvSpPr>
        <p:spPr>
          <a:xfrm>
            <a:off x="1345428" y="2372498"/>
            <a:ext cx="500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Ställ upp era spelpjäser på start/mål-rutan. </a:t>
            </a:r>
          </a:p>
        </p:txBody>
      </p:sp>
      <p:sp>
        <p:nvSpPr>
          <p:cNvPr id="195" name="Rektangel 194">
            <a:extLst>
              <a:ext uri="{FF2B5EF4-FFF2-40B4-BE49-F238E27FC236}">
                <a16:creationId xmlns:a16="http://schemas.microsoft.com/office/drawing/2014/main" id="{C347ADCF-0C86-EB4D-8E7D-8A03B300323B}"/>
              </a:ext>
            </a:extLst>
          </p:cNvPr>
          <p:cNvSpPr/>
          <p:nvPr/>
        </p:nvSpPr>
        <p:spPr>
          <a:xfrm>
            <a:off x="1015472" y="3415895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B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1E06B01-5001-054F-AFBE-AF6B81408604}"/>
              </a:ext>
            </a:extLst>
          </p:cNvPr>
          <p:cNvSpPr/>
          <p:nvPr/>
        </p:nvSpPr>
        <p:spPr>
          <a:xfrm>
            <a:off x="320900" y="125844"/>
            <a:ext cx="8823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3.5				           Mer om algebraiska uttryck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0D90CAA6-ADDC-8D4A-A6D7-0F75802E7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911" y="164228"/>
            <a:ext cx="1161498" cy="384895"/>
          </a:xfrm>
          <a:prstGeom prst="rect">
            <a:avLst/>
          </a:prstGeom>
        </p:spPr>
      </p:pic>
      <p:sp>
        <p:nvSpPr>
          <p:cNvPr id="35" name="Rektangel 34">
            <a:extLst>
              <a:ext uri="{FF2B5EF4-FFF2-40B4-BE49-F238E27FC236}">
                <a16:creationId xmlns:a16="http://schemas.microsoft.com/office/drawing/2014/main" id="{12494886-4CBB-5041-8B66-1B2CE6EFB0B7}"/>
              </a:ext>
            </a:extLst>
          </p:cNvPr>
          <p:cNvSpPr/>
          <p:nvPr/>
        </p:nvSpPr>
        <p:spPr>
          <a:xfrm>
            <a:off x="1354810" y="2645277"/>
            <a:ext cx="3649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Spelet går ut på att ta sig runt banan. Först tillbaka till start/mål-rutan vinner. 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523D4984-4FC7-6B4C-A1A8-1EF0BCB70995}"/>
              </a:ext>
            </a:extLst>
          </p:cNvPr>
          <p:cNvSpPr/>
          <p:nvPr/>
        </p:nvSpPr>
        <p:spPr>
          <a:xfrm>
            <a:off x="1345428" y="3978331"/>
            <a:ext cx="7005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Sedan beräknas värdet med hjälp av uttrycket i rutan, till exempel </a:t>
            </a:r>
            <a:r>
              <a:rPr lang="sv-SE" sz="1600" b="1" dirty="0">
                <a:solidFill>
                  <a:srgbClr val="FF0000"/>
                </a:solidFill>
              </a:rPr>
              <a:t>r</a:t>
            </a:r>
            <a:r>
              <a:rPr lang="sv-SE" sz="1600" b="1" dirty="0"/>
              <a:t> </a:t>
            </a:r>
            <a:r>
              <a:rPr lang="sv-SE" sz="1600" dirty="0"/>
              <a:t>+ </a:t>
            </a:r>
            <a:r>
              <a:rPr lang="sv-SE" sz="1600" b="1" dirty="0">
                <a:solidFill>
                  <a:srgbClr val="0070C0"/>
                </a:solidFill>
              </a:rPr>
              <a:t>b</a:t>
            </a:r>
            <a:r>
              <a:rPr lang="sv-SE" sz="1600" b="1" dirty="0"/>
              <a:t> </a:t>
            </a:r>
            <a:r>
              <a:rPr lang="sv-SE" sz="1600" dirty="0"/>
              <a:t>(röd + blå). Värdet visar hur många steg man får gå. 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5BE23E29-A2B0-674F-A146-4699470E419C}"/>
              </a:ext>
            </a:extLst>
          </p:cNvPr>
          <p:cNvSpPr/>
          <p:nvPr/>
        </p:nvSpPr>
        <p:spPr>
          <a:xfrm>
            <a:off x="1345428" y="4560224"/>
            <a:ext cx="6359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Om den </a:t>
            </a:r>
            <a:r>
              <a:rPr lang="sv-SE" sz="1600" dirty="0">
                <a:solidFill>
                  <a:srgbClr val="FF0000"/>
                </a:solidFill>
              </a:rPr>
              <a:t>röda </a:t>
            </a:r>
            <a:r>
              <a:rPr lang="sv-SE" sz="1600" dirty="0"/>
              <a:t>tärningen visar </a:t>
            </a:r>
            <a:r>
              <a:rPr lang="sv-SE" sz="1600" dirty="0">
                <a:solidFill>
                  <a:srgbClr val="FF0000"/>
                </a:solidFill>
              </a:rPr>
              <a:t>3</a:t>
            </a:r>
            <a:r>
              <a:rPr lang="sv-SE" sz="1600" dirty="0"/>
              <a:t> och den </a:t>
            </a:r>
            <a:r>
              <a:rPr lang="sv-SE" sz="1600" dirty="0">
                <a:solidFill>
                  <a:srgbClr val="0070C0"/>
                </a:solidFill>
              </a:rPr>
              <a:t>blåa</a:t>
            </a:r>
            <a:r>
              <a:rPr lang="sv-SE" sz="1600" dirty="0"/>
              <a:t> visar </a:t>
            </a:r>
            <a:r>
              <a:rPr lang="sv-SE" sz="1600" dirty="0">
                <a:solidFill>
                  <a:srgbClr val="0070C0"/>
                </a:solidFill>
              </a:rPr>
              <a:t>1</a:t>
            </a:r>
            <a:r>
              <a:rPr lang="sv-SE" sz="1600" dirty="0"/>
              <a:t>, så blir värdet </a:t>
            </a:r>
            <a:r>
              <a:rPr lang="sv-SE" sz="1600" dirty="0">
                <a:solidFill>
                  <a:srgbClr val="FF0000"/>
                </a:solidFill>
              </a:rPr>
              <a:t>3</a:t>
            </a:r>
            <a:r>
              <a:rPr lang="sv-SE" sz="1600" dirty="0"/>
              <a:t> + </a:t>
            </a:r>
            <a:r>
              <a:rPr lang="sv-SE" sz="1600" b="1" dirty="0">
                <a:solidFill>
                  <a:srgbClr val="0070C0"/>
                </a:solidFill>
              </a:rPr>
              <a:t>1</a:t>
            </a:r>
            <a:r>
              <a:rPr lang="sv-SE" sz="1600" dirty="0"/>
              <a:t> = </a:t>
            </a:r>
            <a:r>
              <a:rPr lang="sv-SE" sz="1600" b="1" dirty="0"/>
              <a:t>4</a:t>
            </a:r>
            <a:r>
              <a:rPr lang="sv-SE" sz="1600" dirty="0"/>
              <a:t> och deltagaren ska </a:t>
            </a:r>
            <a:r>
              <a:rPr lang="sv-SE" sz="1600" b="1" dirty="0"/>
              <a:t>flytta fyra </a:t>
            </a:r>
            <a:r>
              <a:rPr lang="sv-SE" sz="1600" dirty="0"/>
              <a:t>steg. 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45B6E977-5F62-6F44-A46F-8B540F0DE007}"/>
              </a:ext>
            </a:extLst>
          </p:cNvPr>
          <p:cNvSpPr/>
          <p:nvPr/>
        </p:nvSpPr>
        <p:spPr>
          <a:xfrm>
            <a:off x="1015472" y="5421341"/>
            <a:ext cx="3434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</a:rPr>
              <a:t>C</a:t>
            </a:r>
            <a:endParaRPr lang="sv-SE" sz="1600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5F98AB9-E8EC-194D-BB84-F3A031C7229C}"/>
              </a:ext>
            </a:extLst>
          </p:cNvPr>
          <p:cNvSpPr/>
          <p:nvPr/>
        </p:nvSpPr>
        <p:spPr>
          <a:xfrm>
            <a:off x="1355342" y="5405856"/>
            <a:ext cx="71045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Nu är det nästa deltagares tur att flytta sin pjäs till första rutan och slå tärningarna.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CB4990C3-25F9-3D44-9C29-0D14C8B3F652}"/>
              </a:ext>
            </a:extLst>
          </p:cNvPr>
          <p:cNvSpPr/>
          <p:nvPr/>
        </p:nvSpPr>
        <p:spPr>
          <a:xfrm>
            <a:off x="1014939" y="5983272"/>
            <a:ext cx="329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</a:rPr>
              <a:t>D</a:t>
            </a:r>
            <a:endParaRPr lang="sv-SE" sz="1600" dirty="0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568501F-C543-C248-90F9-1FA50C1C8B9E}"/>
              </a:ext>
            </a:extLst>
          </p:cNvPr>
          <p:cNvSpPr/>
          <p:nvPr/>
        </p:nvSpPr>
        <p:spPr>
          <a:xfrm>
            <a:off x="1354809" y="5987749"/>
            <a:ext cx="5433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Glöm inte att kontrollräkna varandras värden.</a:t>
            </a:r>
          </a:p>
        </p:txBody>
      </p:sp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59" grpId="0"/>
      <p:bldP spid="160" grpId="0"/>
      <p:bldP spid="161" grpId="0"/>
      <p:bldP spid="162" grpId="0"/>
      <p:bldP spid="163" grpId="0"/>
      <p:bldP spid="166" grpId="0"/>
      <p:bldP spid="167" grpId="0"/>
      <p:bldP spid="195" grpId="0"/>
      <p:bldP spid="35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5AC2DAF0-D860-2F4E-AA3C-9234CCCD205B}"/>
              </a:ext>
            </a:extLst>
          </p:cNvPr>
          <p:cNvSpPr/>
          <p:nvPr/>
        </p:nvSpPr>
        <p:spPr>
          <a:xfrm>
            <a:off x="3374052" y="270004"/>
            <a:ext cx="2579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 Värdet av ett uttryck§	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DE98A16-C5EA-0445-BF93-E1838293C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837" y="256451"/>
            <a:ext cx="1161498" cy="384895"/>
          </a:xfrm>
          <a:prstGeom prst="rect">
            <a:avLst/>
          </a:prstGeom>
        </p:spPr>
      </p:pic>
      <p:grpSp>
        <p:nvGrpSpPr>
          <p:cNvPr id="13" name="Grupp 12">
            <a:extLst>
              <a:ext uri="{FF2B5EF4-FFF2-40B4-BE49-F238E27FC236}">
                <a16:creationId xmlns:a16="http://schemas.microsoft.com/office/drawing/2014/main" id="{945D04B3-610E-B241-ABF3-4889C4279016}"/>
              </a:ext>
            </a:extLst>
          </p:cNvPr>
          <p:cNvGrpSpPr/>
          <p:nvPr/>
        </p:nvGrpSpPr>
        <p:grpSpPr>
          <a:xfrm>
            <a:off x="1281206" y="736437"/>
            <a:ext cx="7280929" cy="1416213"/>
            <a:chOff x="1281206" y="736437"/>
            <a:chExt cx="7280929" cy="1416213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286DC83F-BCFC-884D-91C0-5847D57DC007}"/>
                </a:ext>
              </a:extLst>
            </p:cNvPr>
            <p:cNvSpPr/>
            <p:nvPr/>
          </p:nvSpPr>
          <p:spPr>
            <a:xfrm>
              <a:off x="1281206" y="1003901"/>
              <a:ext cx="58498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I inledningen till förra avsnittet kom vi fram till att man kan räkna ut hur mycket </a:t>
              </a:r>
              <a:r>
                <a:rPr lang="sv-SE" i="1" dirty="0">
                  <a:solidFill>
                    <a:srgbClr val="C00000"/>
                  </a:solidFill>
                </a:rPr>
                <a:t>x</a:t>
              </a:r>
              <a:r>
                <a:rPr lang="sv-SE" i="1" dirty="0"/>
                <a:t> </a:t>
              </a:r>
              <a:r>
                <a:rPr lang="sv-SE" dirty="0"/>
                <a:t>ägg väger med uttrycket </a:t>
              </a:r>
              <a:r>
                <a:rPr lang="sv-SE" dirty="0">
                  <a:solidFill>
                    <a:srgbClr val="C00000"/>
                  </a:solidFill>
                </a:rPr>
                <a:t>60 ∙ </a:t>
              </a:r>
              <a:r>
                <a:rPr lang="sv-SE" i="1" dirty="0">
                  <a:solidFill>
                    <a:srgbClr val="C00000"/>
                  </a:solidFill>
                </a:rPr>
                <a:t>x </a:t>
              </a:r>
              <a:r>
                <a:rPr lang="sv-SE" dirty="0"/>
                <a:t>g. </a:t>
              </a:r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070D9C6C-B90C-5C44-B4AB-21B4D9ADB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7988" y="736437"/>
              <a:ext cx="1604147" cy="1416213"/>
            </a:xfrm>
            <a:prstGeom prst="rect">
              <a:avLst/>
            </a:prstGeom>
          </p:spPr>
        </p:pic>
      </p:grp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F87169E-9384-0649-A302-935509E4F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674" y="1917696"/>
            <a:ext cx="2656651" cy="611531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1BC14B80-AC42-3844-B3FC-235CD7325EE4}"/>
              </a:ext>
            </a:extLst>
          </p:cNvPr>
          <p:cNvSpPr/>
          <p:nvPr/>
        </p:nvSpPr>
        <p:spPr>
          <a:xfrm>
            <a:off x="2330396" y="2774691"/>
            <a:ext cx="4800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 till exempel vill räkna ut hur mycket 12 ägg väger, så sätter vi in </a:t>
            </a:r>
            <a:r>
              <a:rPr lang="sv-SE" dirty="0">
                <a:solidFill>
                  <a:srgbClr val="C00000"/>
                </a:solidFill>
              </a:rPr>
              <a:t>12</a:t>
            </a:r>
            <a:r>
              <a:rPr lang="sv-SE" dirty="0"/>
              <a:t> istället för </a:t>
            </a:r>
            <a:r>
              <a:rPr lang="sv-SE" i="1" dirty="0">
                <a:solidFill>
                  <a:srgbClr val="C00000"/>
                </a:solidFill>
              </a:rPr>
              <a:t>x</a:t>
            </a:r>
            <a:r>
              <a:rPr lang="sv-SE" i="1" dirty="0"/>
              <a:t> </a:t>
            </a:r>
            <a:r>
              <a:rPr lang="sv-SE" dirty="0"/>
              <a:t>i uttrycket.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7596414-43A6-0149-A2F4-4DBDB8DDCA90}"/>
              </a:ext>
            </a:extLst>
          </p:cNvPr>
          <p:cNvSpPr/>
          <p:nvPr/>
        </p:nvSpPr>
        <p:spPr>
          <a:xfrm>
            <a:off x="3165451" y="3560160"/>
            <a:ext cx="3152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12 ägg väger 60 · 12 g = 720 g.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F791DC61-6BCF-9846-9D7A-7C9766F42173}"/>
              </a:ext>
            </a:extLst>
          </p:cNvPr>
          <p:cNvSpPr/>
          <p:nvPr/>
        </p:nvSpPr>
        <p:spPr>
          <a:xfrm>
            <a:off x="1907270" y="4360815"/>
            <a:ext cx="6008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säger då att vi har beräknat </a:t>
            </a:r>
            <a:r>
              <a:rPr lang="sv-SE" i="1" dirty="0">
                <a:solidFill>
                  <a:srgbClr val="C00000"/>
                </a:solidFill>
              </a:rPr>
              <a:t>uttryckets värde </a:t>
            </a:r>
            <a:r>
              <a:rPr lang="sv-SE" dirty="0"/>
              <a:t>för </a:t>
            </a:r>
            <a:r>
              <a:rPr lang="sv-SE" i="1" dirty="0"/>
              <a:t>x </a:t>
            </a:r>
            <a:r>
              <a:rPr lang="sv-SE" dirty="0"/>
              <a:t>= 12. </a:t>
            </a:r>
          </a:p>
        </p:txBody>
      </p:sp>
    </p:spTree>
    <p:extLst>
      <p:ext uri="{BB962C8B-B14F-4D97-AF65-F5344CB8AC3E}">
        <p14:creationId xmlns:p14="http://schemas.microsoft.com/office/powerpoint/2010/main" val="308170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265FF33-BB69-8742-8EFF-26DA1972FA4C}"/>
              </a:ext>
            </a:extLst>
          </p:cNvPr>
          <p:cNvSpPr/>
          <p:nvPr/>
        </p:nvSpPr>
        <p:spPr>
          <a:xfrm>
            <a:off x="3374052" y="270004"/>
            <a:ext cx="2579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 Förenkling av uttryck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0320E69-BD30-654C-9A49-256A1DEE3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837" y="256451"/>
            <a:ext cx="1161498" cy="38489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6015F44-9D24-224A-B54A-3F79D8E85993}"/>
              </a:ext>
            </a:extLst>
          </p:cNvPr>
          <p:cNvSpPr/>
          <p:nvPr/>
        </p:nvSpPr>
        <p:spPr>
          <a:xfrm>
            <a:off x="2343027" y="979042"/>
            <a:ext cx="3288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Sidan i kvadraten har längden </a:t>
            </a:r>
            <a:r>
              <a:rPr lang="sv-SE" i="1" dirty="0">
                <a:solidFill>
                  <a:srgbClr val="C00000"/>
                </a:solidFill>
              </a:rPr>
              <a:t>a</a:t>
            </a:r>
            <a:r>
              <a:rPr lang="sv-SE" dirty="0"/>
              <a:t>. Omkretsen är då </a:t>
            </a:r>
            <a:r>
              <a:rPr lang="sv-SE" i="1" dirty="0">
                <a:solidFill>
                  <a:srgbClr val="C00000"/>
                </a:solidFill>
              </a:rPr>
              <a:t>a</a:t>
            </a:r>
            <a:r>
              <a:rPr lang="sv-SE" i="1" dirty="0"/>
              <a:t> </a:t>
            </a:r>
            <a:r>
              <a:rPr lang="sv-SE" dirty="0"/>
              <a:t>+ </a:t>
            </a:r>
            <a:r>
              <a:rPr lang="sv-SE" i="1" dirty="0">
                <a:solidFill>
                  <a:srgbClr val="C00000"/>
                </a:solidFill>
              </a:rPr>
              <a:t>a</a:t>
            </a:r>
            <a:r>
              <a:rPr lang="sv-SE" i="1" dirty="0"/>
              <a:t> </a:t>
            </a:r>
            <a:r>
              <a:rPr lang="sv-SE" dirty="0"/>
              <a:t>+ </a:t>
            </a:r>
            <a:r>
              <a:rPr lang="sv-SE" i="1" dirty="0">
                <a:solidFill>
                  <a:srgbClr val="C00000"/>
                </a:solidFill>
              </a:rPr>
              <a:t>a</a:t>
            </a:r>
            <a:r>
              <a:rPr lang="sv-SE" i="1" dirty="0"/>
              <a:t> </a:t>
            </a:r>
            <a:r>
              <a:rPr lang="sv-SE" dirty="0"/>
              <a:t>+</a:t>
            </a:r>
            <a:r>
              <a:rPr lang="sv-SE" i="1" dirty="0">
                <a:solidFill>
                  <a:srgbClr val="C00000"/>
                </a:solidFill>
              </a:rPr>
              <a:t> a</a:t>
            </a:r>
            <a:r>
              <a:rPr lang="sv-SE" dirty="0"/>
              <a:t>. 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E41E602-2316-8B42-823D-F5FA3FE8D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261" y="916911"/>
            <a:ext cx="1668772" cy="161736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BE98106-1EEB-2C43-9ECC-C7C78C8C2EB5}"/>
              </a:ext>
            </a:extLst>
          </p:cNvPr>
          <p:cNvSpPr/>
          <p:nvPr/>
        </p:nvSpPr>
        <p:spPr>
          <a:xfrm>
            <a:off x="1983242" y="1625373"/>
            <a:ext cx="4008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också skriva omkretsen som 4 · </a:t>
            </a:r>
            <a:r>
              <a:rPr lang="sv-SE" i="1" dirty="0">
                <a:solidFill>
                  <a:srgbClr val="C00000"/>
                </a:solidFill>
              </a:rPr>
              <a:t>a</a:t>
            </a:r>
            <a:r>
              <a:rPr lang="sv-SE" dirty="0"/>
              <a:t>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438608C-41A6-5540-B421-8063C00CFF12}"/>
              </a:ext>
            </a:extLst>
          </p:cNvPr>
          <p:cNvSpPr/>
          <p:nvPr/>
        </p:nvSpPr>
        <p:spPr>
          <a:xfrm>
            <a:off x="1983242" y="2126575"/>
            <a:ext cx="4008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säger då att vi har </a:t>
            </a:r>
            <a:r>
              <a:rPr lang="sv-SE" i="1" dirty="0">
                <a:solidFill>
                  <a:srgbClr val="C00000"/>
                </a:solidFill>
              </a:rPr>
              <a:t>förenklat uttrycket</a:t>
            </a:r>
            <a:r>
              <a:rPr lang="sv-SE" dirty="0"/>
              <a:t>.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372582F-3B0B-F84C-890E-3D086433964F}"/>
              </a:ext>
            </a:extLst>
          </p:cNvPr>
          <p:cNvSpPr/>
          <p:nvPr/>
        </p:nvSpPr>
        <p:spPr>
          <a:xfrm>
            <a:off x="1983242" y="2624634"/>
            <a:ext cx="6601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Istället för </a:t>
            </a:r>
            <a:r>
              <a:rPr lang="sv-SE" b="1" dirty="0"/>
              <a:t>4 · </a:t>
            </a:r>
            <a:r>
              <a:rPr lang="sv-SE" b="1" i="1" dirty="0"/>
              <a:t>a </a:t>
            </a:r>
            <a:r>
              <a:rPr lang="sv-SE" dirty="0"/>
              <a:t>skriver vi ofta </a:t>
            </a:r>
            <a:r>
              <a:rPr lang="sv-SE" b="1" dirty="0"/>
              <a:t>4</a:t>
            </a:r>
            <a:r>
              <a:rPr lang="sv-SE" b="1" i="1" dirty="0"/>
              <a:t>a</a:t>
            </a:r>
            <a:r>
              <a:rPr lang="sv-SE" dirty="0"/>
              <a:t>. Vi utelämnar alltså gångertecknet.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9E115CB-C41A-AB48-ADB2-06C9467B5B74}"/>
              </a:ext>
            </a:extLst>
          </p:cNvPr>
          <p:cNvSpPr/>
          <p:nvPr/>
        </p:nvSpPr>
        <p:spPr>
          <a:xfrm>
            <a:off x="663784" y="3545370"/>
            <a:ext cx="3712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kan vi förenkla uttrycket 5</a:t>
            </a:r>
            <a:r>
              <a:rPr lang="sv-SE" i="1" dirty="0"/>
              <a:t>x </a:t>
            </a:r>
            <a:r>
              <a:rPr lang="sv-SE" dirty="0"/>
              <a:t>+ 2</a:t>
            </a:r>
            <a:r>
              <a:rPr lang="sv-SE" i="1" dirty="0"/>
              <a:t>x</a:t>
            </a:r>
            <a:r>
              <a:rPr lang="sv-SE" dirty="0"/>
              <a:t>?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5BB9A38-95DA-B648-A10C-3B97336CD180}"/>
              </a:ext>
            </a:extLst>
          </p:cNvPr>
          <p:cNvSpPr/>
          <p:nvPr/>
        </p:nvSpPr>
        <p:spPr>
          <a:xfrm>
            <a:off x="4376049" y="3426860"/>
            <a:ext cx="3712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</a:t>
            </a:r>
            <a:r>
              <a:rPr lang="sv-SE" i="1" dirty="0"/>
              <a:t>x </a:t>
            </a:r>
            <a:r>
              <a:rPr lang="sv-SE" dirty="0"/>
              <a:t>= 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 </a:t>
            </a:r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F8EAFF8-670F-8042-81B1-1E9223BDCFE1}"/>
              </a:ext>
            </a:extLst>
          </p:cNvPr>
          <p:cNvSpPr/>
          <p:nvPr/>
        </p:nvSpPr>
        <p:spPr>
          <a:xfrm>
            <a:off x="4376049" y="3695396"/>
            <a:ext cx="1430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</a:t>
            </a:r>
            <a:r>
              <a:rPr lang="sv-SE" i="1" dirty="0"/>
              <a:t>x </a:t>
            </a:r>
            <a:r>
              <a:rPr lang="sv-SE" dirty="0"/>
              <a:t>= 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</a:t>
            </a:r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43F3BE6-2BC6-BB4F-BABC-45F6C4F66AAA}"/>
              </a:ext>
            </a:extLst>
          </p:cNvPr>
          <p:cNvSpPr/>
          <p:nvPr/>
        </p:nvSpPr>
        <p:spPr>
          <a:xfrm>
            <a:off x="2334429" y="4269288"/>
            <a:ext cx="1123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</a:t>
            </a:r>
            <a:r>
              <a:rPr lang="sv-SE" i="1" dirty="0"/>
              <a:t>x </a:t>
            </a:r>
            <a:r>
              <a:rPr lang="sv-SE" dirty="0"/>
              <a:t>+ 2</a:t>
            </a:r>
            <a:r>
              <a:rPr lang="sv-SE" i="1" dirty="0"/>
              <a:t>x</a:t>
            </a:r>
            <a:r>
              <a:rPr lang="sv-SE" dirty="0"/>
              <a:t> =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641686A-FB65-5A47-B020-B6033F29529D}"/>
              </a:ext>
            </a:extLst>
          </p:cNvPr>
          <p:cNvSpPr/>
          <p:nvPr/>
        </p:nvSpPr>
        <p:spPr>
          <a:xfrm>
            <a:off x="3245287" y="4256464"/>
            <a:ext cx="1674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 </a:t>
            </a:r>
            <a:endParaRPr lang="sv-SE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D55B827-2520-1442-9869-06711A5B3C16}"/>
              </a:ext>
            </a:extLst>
          </p:cNvPr>
          <p:cNvSpPr/>
          <p:nvPr/>
        </p:nvSpPr>
        <p:spPr>
          <a:xfrm>
            <a:off x="4685621" y="4243076"/>
            <a:ext cx="370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C28999F-8587-7441-AD49-938680336A7C}"/>
              </a:ext>
            </a:extLst>
          </p:cNvPr>
          <p:cNvSpPr/>
          <p:nvPr/>
        </p:nvSpPr>
        <p:spPr>
          <a:xfrm>
            <a:off x="4852105" y="4256464"/>
            <a:ext cx="828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</a:t>
            </a:r>
            <a:r>
              <a:rPr lang="sv-SE" dirty="0"/>
              <a:t>=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6B1B0C9-6EA2-A745-AEE3-1108990C162C}"/>
              </a:ext>
            </a:extLst>
          </p:cNvPr>
          <p:cNvSpPr/>
          <p:nvPr/>
        </p:nvSpPr>
        <p:spPr>
          <a:xfrm>
            <a:off x="4938964" y="4584720"/>
            <a:ext cx="493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</a:t>
            </a:r>
            <a:r>
              <a:rPr lang="sv-SE" i="1" dirty="0"/>
              <a:t>x</a:t>
            </a:r>
          </a:p>
        </p:txBody>
      </p:sp>
      <p:sp>
        <p:nvSpPr>
          <p:cNvPr id="18" name="Vänster klammerparentes 17">
            <a:extLst>
              <a:ext uri="{FF2B5EF4-FFF2-40B4-BE49-F238E27FC236}">
                <a16:creationId xmlns:a16="http://schemas.microsoft.com/office/drawing/2014/main" id="{913C1F85-C83F-F342-B09A-6F82F7D129ED}"/>
              </a:ext>
            </a:extLst>
          </p:cNvPr>
          <p:cNvSpPr/>
          <p:nvPr/>
        </p:nvSpPr>
        <p:spPr>
          <a:xfrm rot="16200000">
            <a:off x="5084172" y="4367489"/>
            <a:ext cx="121870" cy="476183"/>
          </a:xfrm>
          <a:prstGeom prst="lef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Vänster klammerparentes 18">
            <a:extLst>
              <a:ext uri="{FF2B5EF4-FFF2-40B4-BE49-F238E27FC236}">
                <a16:creationId xmlns:a16="http://schemas.microsoft.com/office/drawing/2014/main" id="{2A23B72B-C700-4C4D-B428-173B5829F4AB}"/>
              </a:ext>
            </a:extLst>
          </p:cNvPr>
          <p:cNvSpPr/>
          <p:nvPr/>
        </p:nvSpPr>
        <p:spPr>
          <a:xfrm rot="16200000">
            <a:off x="3969102" y="3933134"/>
            <a:ext cx="134628" cy="1362278"/>
          </a:xfrm>
          <a:prstGeom prst="lef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21CCBA7-3DD4-894C-A514-49B2229B2E6C}"/>
              </a:ext>
            </a:extLst>
          </p:cNvPr>
          <p:cNvSpPr/>
          <p:nvPr/>
        </p:nvSpPr>
        <p:spPr>
          <a:xfrm>
            <a:off x="3823363" y="4584720"/>
            <a:ext cx="545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</a:t>
            </a:r>
            <a:r>
              <a:rPr lang="sv-SE" i="1" dirty="0"/>
              <a:t>x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86B5BDF-7886-D649-958D-21A5275BDB82}"/>
              </a:ext>
            </a:extLst>
          </p:cNvPr>
          <p:cNvSpPr/>
          <p:nvPr/>
        </p:nvSpPr>
        <p:spPr>
          <a:xfrm>
            <a:off x="5498906" y="4245419"/>
            <a:ext cx="454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7</a:t>
            </a:r>
            <a:r>
              <a:rPr lang="sv-SE" i="1" dirty="0">
                <a:solidFill>
                  <a:srgbClr val="C00000"/>
                </a:solidFill>
              </a:rPr>
              <a:t>x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727B4C0-4BAF-374B-81F5-FA74EB467B54}"/>
              </a:ext>
            </a:extLst>
          </p:cNvPr>
          <p:cNvSpPr/>
          <p:nvPr/>
        </p:nvSpPr>
        <p:spPr>
          <a:xfrm>
            <a:off x="2199241" y="5280701"/>
            <a:ext cx="5036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subtraktion kan vi utföra på samma sätt: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8E92B93-0A19-8040-84FB-7DA8D73F3F4A}"/>
              </a:ext>
            </a:extLst>
          </p:cNvPr>
          <p:cNvSpPr/>
          <p:nvPr/>
        </p:nvSpPr>
        <p:spPr>
          <a:xfrm>
            <a:off x="2581330" y="5960225"/>
            <a:ext cx="1123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</a:t>
            </a:r>
            <a:r>
              <a:rPr lang="sv-SE" i="1" dirty="0"/>
              <a:t>x </a:t>
            </a:r>
            <a:r>
              <a:rPr lang="sv-SE" dirty="0"/>
              <a:t>– 2</a:t>
            </a:r>
            <a:r>
              <a:rPr lang="sv-SE" i="1" dirty="0"/>
              <a:t>x</a:t>
            </a:r>
            <a:r>
              <a:rPr lang="sv-SE" dirty="0"/>
              <a:t> =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5E468B5-9A94-B244-A131-7B3B327E82D5}"/>
              </a:ext>
            </a:extLst>
          </p:cNvPr>
          <p:cNvSpPr/>
          <p:nvPr/>
        </p:nvSpPr>
        <p:spPr>
          <a:xfrm>
            <a:off x="3492188" y="5947401"/>
            <a:ext cx="1674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 </a:t>
            </a:r>
            <a:endParaRPr lang="sv-SE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505DA8F-4CCB-5749-84F8-700681AA7FC3}"/>
              </a:ext>
            </a:extLst>
          </p:cNvPr>
          <p:cNvSpPr/>
          <p:nvPr/>
        </p:nvSpPr>
        <p:spPr>
          <a:xfrm>
            <a:off x="4932522" y="5934013"/>
            <a:ext cx="370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–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6B608A5-A3F7-C74B-BA08-48E813D7C74E}"/>
              </a:ext>
            </a:extLst>
          </p:cNvPr>
          <p:cNvSpPr/>
          <p:nvPr/>
        </p:nvSpPr>
        <p:spPr>
          <a:xfrm>
            <a:off x="5099006" y="5947401"/>
            <a:ext cx="828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x </a:t>
            </a:r>
            <a:r>
              <a:rPr lang="sv-SE" dirty="0">
                <a:solidFill>
                  <a:srgbClr val="C00000"/>
                </a:solidFill>
              </a:rPr>
              <a:t>–</a:t>
            </a:r>
            <a:r>
              <a:rPr lang="sv-SE" dirty="0"/>
              <a:t> </a:t>
            </a:r>
            <a:r>
              <a:rPr lang="sv-SE" i="1" dirty="0"/>
              <a:t>x </a:t>
            </a:r>
            <a:r>
              <a:rPr lang="sv-SE" dirty="0"/>
              <a:t>=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C33C8C78-3E06-9045-9B3A-BC953EBA65A7}"/>
              </a:ext>
            </a:extLst>
          </p:cNvPr>
          <p:cNvSpPr/>
          <p:nvPr/>
        </p:nvSpPr>
        <p:spPr>
          <a:xfrm>
            <a:off x="5185865" y="6275657"/>
            <a:ext cx="493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</a:t>
            </a:r>
            <a:r>
              <a:rPr lang="sv-SE" i="1" dirty="0"/>
              <a:t>x</a:t>
            </a:r>
          </a:p>
        </p:txBody>
      </p:sp>
      <p:sp>
        <p:nvSpPr>
          <p:cNvPr id="28" name="Vänster klammerparentes 27">
            <a:extLst>
              <a:ext uri="{FF2B5EF4-FFF2-40B4-BE49-F238E27FC236}">
                <a16:creationId xmlns:a16="http://schemas.microsoft.com/office/drawing/2014/main" id="{14E2FD2D-2031-FE47-B9AE-6C6FB4482F8C}"/>
              </a:ext>
            </a:extLst>
          </p:cNvPr>
          <p:cNvSpPr/>
          <p:nvPr/>
        </p:nvSpPr>
        <p:spPr>
          <a:xfrm rot="16200000">
            <a:off x="5331073" y="6058426"/>
            <a:ext cx="121870" cy="476183"/>
          </a:xfrm>
          <a:prstGeom prst="lef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Vänster klammerparentes 28">
            <a:extLst>
              <a:ext uri="{FF2B5EF4-FFF2-40B4-BE49-F238E27FC236}">
                <a16:creationId xmlns:a16="http://schemas.microsoft.com/office/drawing/2014/main" id="{224493F4-80B4-BB43-BF96-A188AB052E12}"/>
              </a:ext>
            </a:extLst>
          </p:cNvPr>
          <p:cNvSpPr/>
          <p:nvPr/>
        </p:nvSpPr>
        <p:spPr>
          <a:xfrm rot="16200000">
            <a:off x="4216003" y="5624071"/>
            <a:ext cx="134628" cy="1362278"/>
          </a:xfrm>
          <a:prstGeom prst="lef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30ABC2A-C8EA-DE4C-979F-AEAD56E76731}"/>
              </a:ext>
            </a:extLst>
          </p:cNvPr>
          <p:cNvSpPr/>
          <p:nvPr/>
        </p:nvSpPr>
        <p:spPr>
          <a:xfrm>
            <a:off x="4070264" y="6275657"/>
            <a:ext cx="545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</a:t>
            </a:r>
            <a:r>
              <a:rPr lang="sv-SE" i="1" dirty="0"/>
              <a:t>x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E5FA2C3A-A278-C74E-933B-F49BA89A9038}"/>
              </a:ext>
            </a:extLst>
          </p:cNvPr>
          <p:cNvSpPr/>
          <p:nvPr/>
        </p:nvSpPr>
        <p:spPr>
          <a:xfrm>
            <a:off x="5745807" y="5936356"/>
            <a:ext cx="454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3</a:t>
            </a:r>
            <a:r>
              <a:rPr lang="sv-SE" i="1" dirty="0">
                <a:solidFill>
                  <a:srgbClr val="C00000"/>
                </a:solidFill>
              </a:rPr>
              <a:t>x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AC08134D-CA86-A145-91FA-7EECEB1AF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0996" y="4184611"/>
            <a:ext cx="173991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Eftersom 5 + 2 = 7 så är 5</a:t>
            </a:r>
            <a:r>
              <a:rPr lang="sv-SE" sz="1600" i="1" dirty="0"/>
              <a:t>x </a:t>
            </a:r>
            <a:r>
              <a:rPr lang="sv-SE" sz="1600" dirty="0"/>
              <a:t>+ 2</a:t>
            </a:r>
            <a:r>
              <a:rPr lang="sv-SE" sz="1600" i="1" dirty="0"/>
              <a:t>x </a:t>
            </a:r>
            <a:r>
              <a:rPr lang="sv-SE" sz="1600" dirty="0"/>
              <a:t>= 7</a:t>
            </a:r>
            <a:r>
              <a:rPr lang="sv-SE" sz="1600" i="1" dirty="0"/>
              <a:t>x</a:t>
            </a:r>
            <a:r>
              <a:rPr lang="sv-SE" sz="1600" dirty="0"/>
              <a:t>.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F319BDCD-4A22-914C-8AF5-F864DA171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0996" y="5734151"/>
            <a:ext cx="173991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Eftersom 5 – 2 = 3 så är 5</a:t>
            </a:r>
            <a:r>
              <a:rPr lang="sv-SE" sz="1600" i="1" dirty="0"/>
              <a:t>x</a:t>
            </a:r>
            <a:r>
              <a:rPr lang="sv-SE" sz="1600" dirty="0"/>
              <a:t> – 2</a:t>
            </a:r>
            <a:r>
              <a:rPr lang="sv-SE" sz="1600" i="1" dirty="0"/>
              <a:t>x </a:t>
            </a:r>
            <a:r>
              <a:rPr lang="sv-SE" sz="1600" dirty="0"/>
              <a:t>= 7</a:t>
            </a:r>
            <a:r>
              <a:rPr lang="sv-SE" sz="1600" i="1" dirty="0"/>
              <a:t>x</a:t>
            </a:r>
            <a:r>
              <a:rPr lang="sv-SE" sz="16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09028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DF0129C-A61B-EB49-A912-66F2AED08E87}"/>
              </a:ext>
            </a:extLst>
          </p:cNvPr>
          <p:cNvSpPr/>
          <p:nvPr/>
        </p:nvSpPr>
        <p:spPr>
          <a:xfrm>
            <a:off x="367698" y="47380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92ABEEC-1E99-6A40-B3E7-B3C9FFF76C76}"/>
              </a:ext>
            </a:extLst>
          </p:cNvPr>
          <p:cNvSpPr txBox="1"/>
          <p:nvPr/>
        </p:nvSpPr>
        <p:spPr>
          <a:xfrm>
            <a:off x="2036452" y="922944"/>
            <a:ext cx="411902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a) 3</a:t>
            </a:r>
            <a:r>
              <a:rPr lang="sv-SE" i="1" dirty="0">
                <a:latin typeface="+mn-lt"/>
              </a:rPr>
              <a:t>x</a:t>
            </a:r>
            <a:r>
              <a:rPr lang="sv-SE" dirty="0"/>
              <a:t> –</a:t>
            </a:r>
            <a:r>
              <a:rPr lang="sv-SE" dirty="0">
                <a:latin typeface="+mn-lt"/>
              </a:rPr>
              <a:t> 7  för </a:t>
            </a:r>
            <a:r>
              <a:rPr lang="sv-SE" i="1" dirty="0">
                <a:latin typeface="+mn-lt"/>
              </a:rPr>
              <a:t>x</a:t>
            </a:r>
            <a:r>
              <a:rPr lang="sv-SE" dirty="0">
                <a:latin typeface="+mn-lt"/>
              </a:rPr>
              <a:t> = 5</a:t>
            </a:r>
          </a:p>
          <a:p>
            <a:endParaRPr lang="sv-SE" sz="1000" dirty="0">
              <a:latin typeface="+mn-lt"/>
            </a:endParaRPr>
          </a:p>
          <a:p>
            <a:r>
              <a:rPr lang="sv-SE" dirty="0">
                <a:latin typeface="+mn-lt"/>
              </a:rPr>
              <a:t>b) 4</a:t>
            </a:r>
            <a:r>
              <a:rPr lang="sv-SE" i="1" dirty="0">
                <a:latin typeface="+mn-lt"/>
              </a:rPr>
              <a:t>y</a:t>
            </a:r>
            <a:r>
              <a:rPr lang="sv-SE" dirty="0">
                <a:latin typeface="+mn-lt"/>
              </a:rPr>
              <a:t> + 2</a:t>
            </a:r>
            <a:r>
              <a:rPr lang="sv-SE" i="1" dirty="0">
                <a:latin typeface="+mn-lt"/>
              </a:rPr>
              <a:t>z</a:t>
            </a:r>
            <a:r>
              <a:rPr lang="sv-SE" dirty="0">
                <a:latin typeface="+mn-lt"/>
              </a:rPr>
              <a:t> för </a:t>
            </a:r>
            <a:r>
              <a:rPr lang="sv-SE" i="1" dirty="0">
                <a:latin typeface="+mn-lt"/>
              </a:rPr>
              <a:t>y </a:t>
            </a:r>
            <a:r>
              <a:rPr lang="sv-SE" dirty="0">
                <a:latin typeface="+mn-lt"/>
              </a:rPr>
              <a:t>= 3 och </a:t>
            </a:r>
            <a:r>
              <a:rPr lang="sv-SE" i="1" dirty="0">
                <a:latin typeface="+mn-lt"/>
              </a:rPr>
              <a:t>z </a:t>
            </a:r>
            <a:r>
              <a:rPr lang="sv-SE" dirty="0">
                <a:latin typeface="+mn-lt"/>
              </a:rPr>
              <a:t>=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D84EE54-CD45-1A48-9227-9C8B5AA7B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102" y="319741"/>
            <a:ext cx="1161498" cy="38489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4C85179D-145B-A841-B640-3B446C4A83BC}"/>
              </a:ext>
            </a:extLst>
          </p:cNvPr>
          <p:cNvSpPr/>
          <p:nvPr/>
        </p:nvSpPr>
        <p:spPr>
          <a:xfrm>
            <a:off x="1211416" y="2396476"/>
            <a:ext cx="493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82E1996-1990-ED46-9B1D-ACE807A44116}"/>
              </a:ext>
            </a:extLst>
          </p:cNvPr>
          <p:cNvSpPr/>
          <p:nvPr/>
        </p:nvSpPr>
        <p:spPr>
          <a:xfrm>
            <a:off x="1705218" y="2378890"/>
            <a:ext cx="1090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3x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7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0A26683-BF38-3E40-A206-CCAFCCBDD927}"/>
              </a:ext>
            </a:extLst>
          </p:cNvPr>
          <p:cNvSpPr/>
          <p:nvPr/>
        </p:nvSpPr>
        <p:spPr>
          <a:xfrm>
            <a:off x="6155472" y="2425056"/>
            <a:ext cx="231055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Tänk på att 3</a:t>
            </a:r>
            <a:r>
              <a:rPr lang="sv-SE" sz="1400" i="1" dirty="0"/>
              <a:t>x </a:t>
            </a:r>
            <a:r>
              <a:rPr lang="sv-SE" sz="1400" dirty="0"/>
              <a:t>betyder 3 ·</a:t>
            </a:r>
            <a:r>
              <a:rPr lang="sv-SE" sz="1400" i="1" dirty="0"/>
              <a:t>x</a:t>
            </a:r>
            <a:r>
              <a:rPr lang="sv-SE" sz="1400" dirty="0"/>
              <a:t>. 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8B896A0-309B-BF4E-B63A-6B919169CFDA}"/>
              </a:ext>
            </a:extLst>
          </p:cNvPr>
          <p:cNvSpPr txBox="1"/>
          <p:nvPr/>
        </p:nvSpPr>
        <p:spPr>
          <a:xfrm>
            <a:off x="2036451" y="519970"/>
            <a:ext cx="411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Beräkna värdet av uttrycken.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B405C5D-DC23-AA40-8DD2-10C10FE422D7}"/>
              </a:ext>
            </a:extLst>
          </p:cNvPr>
          <p:cNvSpPr/>
          <p:nvPr/>
        </p:nvSpPr>
        <p:spPr>
          <a:xfrm>
            <a:off x="2682841" y="2377315"/>
            <a:ext cx="1396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 · x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7</a:t>
            </a:r>
            <a:endParaRPr lang="sv-SE" sz="2000" dirty="0">
              <a:latin typeface="+mn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F1CB29B-91C0-DA4F-BBA3-C753D401454D}"/>
              </a:ext>
            </a:extLst>
          </p:cNvPr>
          <p:cNvSpPr/>
          <p:nvPr/>
        </p:nvSpPr>
        <p:spPr>
          <a:xfrm>
            <a:off x="1705218" y="2861950"/>
            <a:ext cx="1090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Värdet:</a:t>
            </a:r>
            <a:endParaRPr lang="sv-SE" sz="2000" dirty="0">
              <a:latin typeface="+mn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739C13D-23E2-384A-9818-465F7CC4EAE8}"/>
              </a:ext>
            </a:extLst>
          </p:cNvPr>
          <p:cNvSpPr/>
          <p:nvPr/>
        </p:nvSpPr>
        <p:spPr>
          <a:xfrm>
            <a:off x="2601652" y="2861950"/>
            <a:ext cx="1396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 · 5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7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F1731F0-AF66-1E4D-A903-CB6994DE1ACD}"/>
              </a:ext>
            </a:extLst>
          </p:cNvPr>
          <p:cNvSpPr/>
          <p:nvPr/>
        </p:nvSpPr>
        <p:spPr>
          <a:xfrm>
            <a:off x="6155472" y="2905780"/>
            <a:ext cx="24082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Enligt prioriteringsreglerna ska multiplikationen räknas först.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28A5270-BE64-334B-BE8F-81728D74635F}"/>
              </a:ext>
            </a:extLst>
          </p:cNvPr>
          <p:cNvSpPr/>
          <p:nvPr/>
        </p:nvSpPr>
        <p:spPr>
          <a:xfrm>
            <a:off x="3777318" y="2860375"/>
            <a:ext cx="1396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15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7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2AA53B7-4E24-7C47-AAC1-48F02896FD70}"/>
              </a:ext>
            </a:extLst>
          </p:cNvPr>
          <p:cNvSpPr/>
          <p:nvPr/>
        </p:nvSpPr>
        <p:spPr>
          <a:xfrm>
            <a:off x="4782572" y="2860375"/>
            <a:ext cx="362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8</a:t>
            </a:r>
            <a:endParaRPr lang="sv-SE" sz="2000" dirty="0">
              <a:latin typeface="+mn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ECA8E74-F841-D34C-B18B-8E60A38E6EEC}"/>
              </a:ext>
            </a:extLst>
          </p:cNvPr>
          <p:cNvSpPr/>
          <p:nvPr/>
        </p:nvSpPr>
        <p:spPr>
          <a:xfrm>
            <a:off x="1097132" y="3597516"/>
            <a:ext cx="493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FF40F16-E64F-CB44-8B12-FD81BB48D716}"/>
              </a:ext>
            </a:extLst>
          </p:cNvPr>
          <p:cNvSpPr/>
          <p:nvPr/>
        </p:nvSpPr>
        <p:spPr>
          <a:xfrm>
            <a:off x="1590934" y="3579930"/>
            <a:ext cx="1287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4y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2z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80F9A6A-A4C1-CF4A-BF4A-BEBA444C89FA}"/>
              </a:ext>
            </a:extLst>
          </p:cNvPr>
          <p:cNvSpPr/>
          <p:nvPr/>
        </p:nvSpPr>
        <p:spPr>
          <a:xfrm>
            <a:off x="2795954" y="3576780"/>
            <a:ext cx="1538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 · y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2 · z</a:t>
            </a:r>
            <a:endParaRPr lang="sv-SE" sz="2000" dirty="0"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5ABE0A6-3467-A842-A577-88C1634E49AA}"/>
              </a:ext>
            </a:extLst>
          </p:cNvPr>
          <p:cNvSpPr/>
          <p:nvPr/>
        </p:nvSpPr>
        <p:spPr>
          <a:xfrm>
            <a:off x="1590934" y="4062990"/>
            <a:ext cx="1090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Värdet:</a:t>
            </a:r>
            <a:endParaRPr lang="sv-SE" sz="2000" dirty="0">
              <a:latin typeface="+mn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7C9FC1F-64DB-3E4F-A80C-D0C8890C15FB}"/>
              </a:ext>
            </a:extLst>
          </p:cNvPr>
          <p:cNvSpPr/>
          <p:nvPr/>
        </p:nvSpPr>
        <p:spPr>
          <a:xfrm>
            <a:off x="2487367" y="4062990"/>
            <a:ext cx="1732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 · 3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2 · 6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9CDBB9B-1F6C-B348-9C15-CD95669317CF}"/>
              </a:ext>
            </a:extLst>
          </p:cNvPr>
          <p:cNvSpPr/>
          <p:nvPr/>
        </p:nvSpPr>
        <p:spPr>
          <a:xfrm>
            <a:off x="6155472" y="4059840"/>
            <a:ext cx="231055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Räkna multiplikationen först.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E0D6F99-656A-AB42-971A-84F7AF142D3B}"/>
              </a:ext>
            </a:extLst>
          </p:cNvPr>
          <p:cNvSpPr/>
          <p:nvPr/>
        </p:nvSpPr>
        <p:spPr>
          <a:xfrm>
            <a:off x="4042764" y="4059840"/>
            <a:ext cx="1396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12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12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F574040-806D-0545-8273-FE47587BB954}"/>
              </a:ext>
            </a:extLst>
          </p:cNvPr>
          <p:cNvSpPr/>
          <p:nvPr/>
        </p:nvSpPr>
        <p:spPr>
          <a:xfrm>
            <a:off x="5180731" y="4048888"/>
            <a:ext cx="517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24</a:t>
            </a:r>
            <a:endParaRPr lang="sv-SE" sz="2000" dirty="0">
              <a:latin typeface="+mn-lt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E6F55A1-33FC-3344-9B61-897E2C49225E}"/>
              </a:ext>
            </a:extLst>
          </p:cNvPr>
          <p:cNvSpPr txBox="1"/>
          <p:nvPr/>
        </p:nvSpPr>
        <p:spPr>
          <a:xfrm>
            <a:off x="1213866" y="5098713"/>
            <a:ext cx="335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Bradley Hand Bold"/>
                <a:cs typeface="Bradley Hand Bold"/>
              </a:rPr>
              <a:t>Svar</a:t>
            </a:r>
            <a:r>
              <a:rPr lang="sv-SE" sz="2000" dirty="0">
                <a:latin typeface="Bradley Hand Bold"/>
                <a:cs typeface="Bradley Hand Bold"/>
              </a:rPr>
              <a:t>: 	a)</a:t>
            </a:r>
            <a:r>
              <a:rPr lang="sv-SE" sz="2000" dirty="0">
                <a:latin typeface="Bradley Hand" pitchFamily="2" charset="77"/>
              </a:rPr>
              <a:t> 8		b) 24</a:t>
            </a:r>
          </a:p>
        </p:txBody>
      </p:sp>
    </p:spTree>
    <p:extLst>
      <p:ext uri="{BB962C8B-B14F-4D97-AF65-F5344CB8AC3E}">
        <p14:creationId xmlns:p14="http://schemas.microsoft.com/office/powerpoint/2010/main" val="341473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DF0129C-A61B-EB49-A912-66F2AED08E87}"/>
              </a:ext>
            </a:extLst>
          </p:cNvPr>
          <p:cNvSpPr/>
          <p:nvPr/>
        </p:nvSpPr>
        <p:spPr>
          <a:xfrm>
            <a:off x="395409" y="41795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92ABEEC-1E99-6A40-B3E7-B3C9FFF76C76}"/>
              </a:ext>
            </a:extLst>
          </p:cNvPr>
          <p:cNvSpPr txBox="1"/>
          <p:nvPr/>
        </p:nvSpPr>
        <p:spPr>
          <a:xfrm>
            <a:off x="2064162" y="908832"/>
            <a:ext cx="464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a) 2</a:t>
            </a:r>
            <a:r>
              <a:rPr lang="sv-SE" i="1" dirty="0">
                <a:latin typeface="+mn-lt"/>
              </a:rPr>
              <a:t>a</a:t>
            </a:r>
            <a:r>
              <a:rPr lang="sv-SE" dirty="0"/>
              <a:t> </a:t>
            </a:r>
            <a:r>
              <a:rPr lang="sv-SE" dirty="0">
                <a:latin typeface="+mn-lt"/>
              </a:rPr>
              <a:t>+ </a:t>
            </a:r>
            <a:r>
              <a:rPr lang="sv-SE" i="1" dirty="0">
                <a:latin typeface="+mn-lt"/>
              </a:rPr>
              <a:t>a</a:t>
            </a:r>
            <a:r>
              <a:rPr lang="sv-SE" dirty="0">
                <a:latin typeface="+mn-lt"/>
              </a:rPr>
              <a:t> 		b) 4</a:t>
            </a:r>
            <a:r>
              <a:rPr lang="sv-SE" i="1" dirty="0">
                <a:latin typeface="+mn-lt"/>
              </a:rPr>
              <a:t>b </a:t>
            </a:r>
            <a:r>
              <a:rPr lang="sv-SE" dirty="0"/>
              <a:t>– </a:t>
            </a:r>
            <a:r>
              <a:rPr lang="sv-SE" i="1" dirty="0"/>
              <a:t>b 		</a:t>
            </a:r>
            <a:r>
              <a:rPr lang="sv-SE" dirty="0"/>
              <a:t>c) 4</a:t>
            </a:r>
            <a:r>
              <a:rPr lang="sv-SE" i="1" dirty="0"/>
              <a:t>x </a:t>
            </a:r>
            <a:r>
              <a:rPr lang="sv-SE" dirty="0"/>
              <a:t>+ 3</a:t>
            </a:r>
            <a:r>
              <a:rPr lang="sv-SE" i="1" dirty="0"/>
              <a:t>y </a:t>
            </a:r>
            <a:r>
              <a:rPr lang="sv-SE" dirty="0"/>
              <a:t>+ 2</a:t>
            </a:r>
            <a:r>
              <a:rPr lang="sv-SE" i="1" dirty="0"/>
              <a:t>x </a:t>
            </a:r>
            <a:r>
              <a:rPr lang="sv-SE" dirty="0"/>
              <a:t>– </a:t>
            </a:r>
            <a:r>
              <a:rPr lang="sv-SE" i="1" dirty="0"/>
              <a:t>y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D84EE54-CD45-1A48-9227-9C8B5AA7B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813" y="263891"/>
            <a:ext cx="1161498" cy="38489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82E1996-1990-ED46-9B1D-ACE807A44116}"/>
              </a:ext>
            </a:extLst>
          </p:cNvPr>
          <p:cNvSpPr/>
          <p:nvPr/>
        </p:nvSpPr>
        <p:spPr>
          <a:xfrm>
            <a:off x="2003849" y="2214815"/>
            <a:ext cx="1527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  2a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a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0A26683-BF38-3E40-A206-CCAFCCBDD927}"/>
              </a:ext>
            </a:extLst>
          </p:cNvPr>
          <p:cNvSpPr/>
          <p:nvPr/>
        </p:nvSpPr>
        <p:spPr>
          <a:xfrm>
            <a:off x="5049338" y="1945995"/>
            <a:ext cx="338716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 2</a:t>
            </a:r>
            <a:r>
              <a:rPr lang="sv-SE" sz="1400" i="1" dirty="0"/>
              <a:t>a </a:t>
            </a:r>
            <a:r>
              <a:rPr lang="sv-SE" sz="1400" dirty="0"/>
              <a:t>+ </a:t>
            </a:r>
            <a:r>
              <a:rPr lang="sv-SE" sz="1400" i="1" dirty="0"/>
              <a:t>a </a:t>
            </a:r>
            <a:r>
              <a:rPr lang="sv-SE" sz="1400" dirty="0"/>
              <a:t>= </a:t>
            </a:r>
            <a:r>
              <a:rPr lang="sv-SE" sz="1400" i="1" dirty="0"/>
              <a:t>a </a:t>
            </a:r>
            <a:r>
              <a:rPr lang="sv-SE" sz="1400" dirty="0"/>
              <a:t>+ </a:t>
            </a:r>
            <a:r>
              <a:rPr lang="sv-SE" sz="1400" i="1" dirty="0"/>
              <a:t>a </a:t>
            </a:r>
            <a:r>
              <a:rPr lang="sv-SE" sz="1400" dirty="0"/>
              <a:t>+ </a:t>
            </a:r>
            <a:r>
              <a:rPr lang="sv-SE" sz="1400" i="1" dirty="0"/>
              <a:t>a </a:t>
            </a:r>
            <a:r>
              <a:rPr lang="sv-SE" sz="1400" dirty="0"/>
              <a:t>= 3</a:t>
            </a:r>
            <a:r>
              <a:rPr lang="sv-SE" sz="1400" i="1" dirty="0"/>
              <a:t>a </a:t>
            </a:r>
            <a:endParaRPr lang="sv-SE" sz="14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8B896A0-309B-BF4E-B63A-6B919169CFDA}"/>
              </a:ext>
            </a:extLst>
          </p:cNvPr>
          <p:cNvSpPr txBox="1"/>
          <p:nvPr/>
        </p:nvSpPr>
        <p:spPr>
          <a:xfrm>
            <a:off x="2064162" y="464120"/>
            <a:ext cx="411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Förenkla uttrycken.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B405C5D-DC23-AA40-8DD2-10C10FE422D7}"/>
              </a:ext>
            </a:extLst>
          </p:cNvPr>
          <p:cNvSpPr/>
          <p:nvPr/>
        </p:nvSpPr>
        <p:spPr>
          <a:xfrm>
            <a:off x="3294607" y="2214382"/>
            <a:ext cx="1396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3a</a:t>
            </a:r>
            <a:endParaRPr lang="sv-SE" sz="2000" dirty="0">
              <a:latin typeface="+mn-lt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F1731F0-AF66-1E4D-A903-CB6994DE1ACD}"/>
              </a:ext>
            </a:extLst>
          </p:cNvPr>
          <p:cNvSpPr/>
          <p:nvPr/>
        </p:nvSpPr>
        <p:spPr>
          <a:xfrm>
            <a:off x="5049338" y="2309715"/>
            <a:ext cx="37491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också tänka så här:  2</a:t>
            </a:r>
            <a:r>
              <a:rPr lang="sv-SE" sz="1400" i="1" dirty="0"/>
              <a:t>a </a:t>
            </a:r>
            <a:r>
              <a:rPr lang="sv-SE" sz="1400" dirty="0"/>
              <a:t>+ </a:t>
            </a:r>
            <a:r>
              <a:rPr lang="sv-SE" sz="1400" i="1" dirty="0"/>
              <a:t>a </a:t>
            </a:r>
            <a:r>
              <a:rPr lang="sv-SE" sz="1400" dirty="0"/>
              <a:t>= 2</a:t>
            </a:r>
            <a:r>
              <a:rPr lang="sv-SE" sz="1400" i="1" dirty="0"/>
              <a:t>a </a:t>
            </a:r>
            <a:r>
              <a:rPr lang="sv-SE" sz="1400" dirty="0"/>
              <a:t>+ 1</a:t>
            </a:r>
            <a:r>
              <a:rPr lang="sv-SE" sz="1400" i="1" dirty="0"/>
              <a:t>a </a:t>
            </a:r>
            <a:r>
              <a:rPr lang="sv-SE" sz="1400" dirty="0"/>
              <a:t>= 3</a:t>
            </a:r>
            <a:r>
              <a:rPr lang="sv-SE" sz="1400" i="1" dirty="0"/>
              <a:t>a </a:t>
            </a:r>
            <a:r>
              <a:rPr lang="sv-SE" sz="1400" dirty="0"/>
              <a:t>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FF40F16-E64F-CB44-8B12-FD81BB48D716}"/>
              </a:ext>
            </a:extLst>
          </p:cNvPr>
          <p:cNvSpPr/>
          <p:nvPr/>
        </p:nvSpPr>
        <p:spPr>
          <a:xfrm>
            <a:off x="2051202" y="2975333"/>
            <a:ext cx="1424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  4b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b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80F9A6A-A4C1-CF4A-BF4A-BEBA444C89FA}"/>
              </a:ext>
            </a:extLst>
          </p:cNvPr>
          <p:cNvSpPr/>
          <p:nvPr/>
        </p:nvSpPr>
        <p:spPr>
          <a:xfrm>
            <a:off x="3345100" y="2973654"/>
            <a:ext cx="733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3b</a:t>
            </a:r>
            <a:endParaRPr lang="sv-SE" sz="2000" dirty="0"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5ABE0A6-3467-A842-A577-88C1634E49AA}"/>
              </a:ext>
            </a:extLst>
          </p:cNvPr>
          <p:cNvSpPr/>
          <p:nvPr/>
        </p:nvSpPr>
        <p:spPr>
          <a:xfrm>
            <a:off x="2064162" y="3676837"/>
            <a:ext cx="2508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c)  4x</a:t>
            </a:r>
            <a:r>
              <a:rPr lang="sv-SE" sz="2000" dirty="0"/>
              <a:t> + </a:t>
            </a:r>
            <a:r>
              <a:rPr lang="sv-SE" sz="2000" dirty="0">
                <a:latin typeface="Bradley Hand" pitchFamily="2" charset="77"/>
              </a:rPr>
              <a:t>3y</a:t>
            </a:r>
            <a:r>
              <a:rPr lang="sv-SE" sz="2000" dirty="0"/>
              <a:t> + </a:t>
            </a:r>
            <a:r>
              <a:rPr lang="sv-SE" sz="2000" dirty="0">
                <a:latin typeface="Bradley Hand" pitchFamily="2" charset="77"/>
              </a:rPr>
              <a:t>2x</a:t>
            </a:r>
            <a:r>
              <a:rPr lang="sv-SE" sz="2000" dirty="0"/>
              <a:t> – </a:t>
            </a:r>
            <a:r>
              <a:rPr lang="sv-SE" sz="2000" dirty="0">
                <a:latin typeface="Bradley Hand" pitchFamily="2" charset="77"/>
              </a:rPr>
              <a:t>y </a:t>
            </a:r>
            <a:r>
              <a:rPr lang="sv-SE" sz="2000" dirty="0"/>
              <a:t>=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E6F55A1-33FC-3344-9B61-897E2C49225E}"/>
              </a:ext>
            </a:extLst>
          </p:cNvPr>
          <p:cNvSpPr txBox="1"/>
          <p:nvPr/>
        </p:nvSpPr>
        <p:spPr>
          <a:xfrm>
            <a:off x="2257368" y="5886116"/>
            <a:ext cx="582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Bradley Hand Bold"/>
                <a:cs typeface="Bradley Hand Bold"/>
              </a:rPr>
              <a:t>Svar</a:t>
            </a:r>
            <a:r>
              <a:rPr lang="sv-SE" sz="2000" dirty="0">
                <a:latin typeface="Bradley Hand Bold"/>
                <a:cs typeface="Bradley Hand Bold"/>
              </a:rPr>
              <a:t>: 	a)</a:t>
            </a:r>
            <a:r>
              <a:rPr lang="sv-SE" sz="2000" dirty="0">
                <a:latin typeface="Bradley Hand" pitchFamily="2" charset="77"/>
              </a:rPr>
              <a:t> 3a		b) 3b		c) 6x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3y 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2F8F7FC3-A683-EA49-A06E-F01814D0811E}"/>
              </a:ext>
            </a:extLst>
          </p:cNvPr>
          <p:cNvSpPr/>
          <p:nvPr/>
        </p:nvSpPr>
        <p:spPr>
          <a:xfrm>
            <a:off x="5049338" y="2966352"/>
            <a:ext cx="328267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4</a:t>
            </a:r>
            <a:r>
              <a:rPr lang="sv-SE" sz="1400" i="1" dirty="0"/>
              <a:t>b </a:t>
            </a:r>
            <a:r>
              <a:rPr lang="sv-SE" sz="1400" dirty="0"/>
              <a:t>– </a:t>
            </a:r>
            <a:r>
              <a:rPr lang="sv-SE" sz="1400" i="1" dirty="0"/>
              <a:t>b </a:t>
            </a:r>
            <a:r>
              <a:rPr lang="sv-SE" sz="1400" dirty="0"/>
              <a:t>= 4</a:t>
            </a:r>
            <a:r>
              <a:rPr lang="sv-SE" sz="1400" i="1" dirty="0"/>
              <a:t>b </a:t>
            </a:r>
            <a:r>
              <a:rPr lang="sv-SE" sz="1400" dirty="0"/>
              <a:t>– 1</a:t>
            </a:r>
            <a:r>
              <a:rPr lang="sv-SE" sz="1400" i="1" dirty="0"/>
              <a:t>b </a:t>
            </a:r>
            <a:r>
              <a:rPr lang="sv-SE" sz="1400" dirty="0"/>
              <a:t>= 3</a:t>
            </a:r>
            <a:r>
              <a:rPr lang="sv-SE" sz="1400" i="1" dirty="0"/>
              <a:t>b </a:t>
            </a:r>
            <a:endParaRPr lang="sv-SE" sz="1400" dirty="0"/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DCCC80E2-E572-CF49-9735-DCC2489105DC}"/>
              </a:ext>
            </a:extLst>
          </p:cNvPr>
          <p:cNvGrpSpPr/>
          <p:nvPr/>
        </p:nvGrpSpPr>
        <p:grpSpPr>
          <a:xfrm>
            <a:off x="2503653" y="3959532"/>
            <a:ext cx="2913065" cy="45719"/>
            <a:chOff x="1061370" y="2551770"/>
            <a:chExt cx="2913065" cy="369332"/>
          </a:xfrm>
        </p:grpSpPr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952F72B8-C03D-8D49-928D-5D6042335E26}"/>
                </a:ext>
              </a:extLst>
            </p:cNvPr>
            <p:cNvSpPr txBox="1"/>
            <p:nvPr/>
          </p:nvSpPr>
          <p:spPr>
            <a:xfrm>
              <a:off x="1151530" y="2551770"/>
              <a:ext cx="2822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  <a:latin typeface="Bradley Hand" pitchFamily="2" charset="77"/>
                </a:rPr>
                <a:t>a + b – 4a – 2b + 3b =</a:t>
              </a:r>
              <a:endParaRPr lang="sv-SE" dirty="0">
                <a:solidFill>
                  <a:schemeClr val="bg1"/>
                </a:solidFill>
                <a:latin typeface="Bradley Hand" pitchFamily="2" charset="77"/>
                <a:cs typeface="Bradley Hand Bold"/>
              </a:endParaRPr>
            </a:p>
          </p:txBody>
        </p:sp>
        <p:cxnSp>
          <p:nvCxnSpPr>
            <p:cNvPr id="34" name="Rak 33">
              <a:extLst>
                <a:ext uri="{FF2B5EF4-FFF2-40B4-BE49-F238E27FC236}">
                  <a16:creationId xmlns:a16="http://schemas.microsoft.com/office/drawing/2014/main" id="{4A2FE0E2-DBB4-E44C-82E6-47B2125C790B}"/>
                </a:ext>
              </a:extLst>
            </p:cNvPr>
            <p:cNvCxnSpPr>
              <a:cxnSpLocks/>
            </p:cNvCxnSpPr>
            <p:nvPr/>
          </p:nvCxnSpPr>
          <p:spPr>
            <a:xfrm>
              <a:off x="1061370" y="2878117"/>
              <a:ext cx="26405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Rak 34">
              <a:extLst>
                <a:ext uri="{FF2B5EF4-FFF2-40B4-BE49-F238E27FC236}">
                  <a16:creationId xmlns:a16="http://schemas.microsoft.com/office/drawing/2014/main" id="{AB6A1951-1578-1A4C-B689-B573C031A6C7}"/>
                </a:ext>
              </a:extLst>
            </p:cNvPr>
            <p:cNvCxnSpPr>
              <a:cxnSpLocks/>
            </p:cNvCxnSpPr>
            <p:nvPr/>
          </p:nvCxnSpPr>
          <p:spPr>
            <a:xfrm>
              <a:off x="1933876" y="2835916"/>
              <a:ext cx="45832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Rak 35">
              <a:extLst>
                <a:ext uri="{FF2B5EF4-FFF2-40B4-BE49-F238E27FC236}">
                  <a16:creationId xmlns:a16="http://schemas.microsoft.com/office/drawing/2014/main" id="{EC2BB76D-6128-C248-B389-84E78EDEC7A9}"/>
                </a:ext>
              </a:extLst>
            </p:cNvPr>
            <p:cNvCxnSpPr>
              <a:cxnSpLocks/>
            </p:cNvCxnSpPr>
            <p:nvPr/>
          </p:nvCxnSpPr>
          <p:spPr>
            <a:xfrm>
              <a:off x="1418506" y="2878117"/>
              <a:ext cx="377496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Rak 36">
              <a:extLst>
                <a:ext uri="{FF2B5EF4-FFF2-40B4-BE49-F238E27FC236}">
                  <a16:creationId xmlns:a16="http://schemas.microsoft.com/office/drawing/2014/main" id="{CE1D2D51-1E1A-9A4C-BC3A-5312712D0522}"/>
                </a:ext>
              </a:extLst>
            </p:cNvPr>
            <p:cNvCxnSpPr>
              <a:cxnSpLocks/>
            </p:cNvCxnSpPr>
            <p:nvPr/>
          </p:nvCxnSpPr>
          <p:spPr>
            <a:xfrm>
              <a:off x="2435265" y="2835916"/>
              <a:ext cx="404046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0333345B-2768-CD42-B663-E41B31CEFBAC}"/>
              </a:ext>
            </a:extLst>
          </p:cNvPr>
          <p:cNvGrpSpPr/>
          <p:nvPr/>
        </p:nvGrpSpPr>
        <p:grpSpPr>
          <a:xfrm>
            <a:off x="2378549" y="4246398"/>
            <a:ext cx="2193451" cy="369332"/>
            <a:chOff x="3302986" y="2226867"/>
            <a:chExt cx="2193451" cy="369332"/>
          </a:xfrm>
        </p:grpSpPr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A86CC105-14BE-A641-92AE-D146B5FEF10E}"/>
                </a:ext>
              </a:extLst>
            </p:cNvPr>
            <p:cNvSpPr txBox="1"/>
            <p:nvPr/>
          </p:nvSpPr>
          <p:spPr>
            <a:xfrm>
              <a:off x="3302986" y="2226867"/>
              <a:ext cx="2193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  <a:r>
                <a:rPr lang="sv-SE" dirty="0">
                  <a:latin typeface="Bradley Hand" pitchFamily="2" charset="77"/>
                </a:rPr>
                <a:t> 4x </a:t>
              </a:r>
              <a:r>
                <a:rPr lang="sv-SE" dirty="0"/>
                <a:t>+</a:t>
              </a:r>
              <a:r>
                <a:rPr lang="sv-SE" dirty="0">
                  <a:latin typeface="Bradley Hand" pitchFamily="2" charset="77"/>
                </a:rPr>
                <a:t> 2x </a:t>
              </a:r>
              <a:r>
                <a:rPr lang="sv-SE" dirty="0"/>
                <a:t>+</a:t>
              </a:r>
              <a:r>
                <a:rPr lang="sv-SE" dirty="0">
                  <a:latin typeface="Bradley Hand" pitchFamily="2" charset="77"/>
                </a:rPr>
                <a:t> 3y </a:t>
              </a:r>
              <a:r>
                <a:rPr lang="sv-SE" dirty="0"/>
                <a:t>–</a:t>
              </a:r>
              <a:r>
                <a:rPr lang="sv-SE" dirty="0">
                  <a:latin typeface="Bradley Hand" pitchFamily="2" charset="77"/>
                </a:rPr>
                <a:t> y </a:t>
              </a:r>
              <a:r>
                <a:rPr lang="sv-SE" dirty="0"/>
                <a:t>=</a:t>
              </a:r>
              <a:endParaRPr lang="sv-SE" dirty="0">
                <a:latin typeface="Bradley Hand" pitchFamily="2" charset="77"/>
                <a:cs typeface="Bradley Hand Bold"/>
              </a:endParaRPr>
            </a:p>
          </p:txBody>
        </p:sp>
        <p:cxnSp>
          <p:nvCxnSpPr>
            <p:cNvPr id="42" name="Rak 41">
              <a:extLst>
                <a:ext uri="{FF2B5EF4-FFF2-40B4-BE49-F238E27FC236}">
                  <a16:creationId xmlns:a16="http://schemas.microsoft.com/office/drawing/2014/main" id="{02B18A0E-9F7A-9F45-B57D-879CD10F8324}"/>
                </a:ext>
              </a:extLst>
            </p:cNvPr>
            <p:cNvCxnSpPr>
              <a:cxnSpLocks/>
            </p:cNvCxnSpPr>
            <p:nvPr/>
          </p:nvCxnSpPr>
          <p:spPr>
            <a:xfrm>
              <a:off x="3565905" y="2528023"/>
              <a:ext cx="74855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Rak 42">
              <a:extLst>
                <a:ext uri="{FF2B5EF4-FFF2-40B4-BE49-F238E27FC236}">
                  <a16:creationId xmlns:a16="http://schemas.microsoft.com/office/drawing/2014/main" id="{5434256D-62D9-554C-A984-0B5C55E7FE86}"/>
                </a:ext>
              </a:extLst>
            </p:cNvPr>
            <p:cNvCxnSpPr>
              <a:cxnSpLocks/>
            </p:cNvCxnSpPr>
            <p:nvPr/>
          </p:nvCxnSpPr>
          <p:spPr>
            <a:xfrm>
              <a:off x="4404476" y="2528023"/>
              <a:ext cx="8154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0" name="Grupp 69">
            <a:extLst>
              <a:ext uri="{FF2B5EF4-FFF2-40B4-BE49-F238E27FC236}">
                <a16:creationId xmlns:a16="http://schemas.microsoft.com/office/drawing/2014/main" id="{BD24B3D5-DD7A-A246-88A9-1B65B3DA6BC7}"/>
              </a:ext>
            </a:extLst>
          </p:cNvPr>
          <p:cNvGrpSpPr/>
          <p:nvPr/>
        </p:nvGrpSpPr>
        <p:grpSpPr>
          <a:xfrm>
            <a:off x="5416718" y="3676837"/>
            <a:ext cx="2822905" cy="620198"/>
            <a:chOff x="6150012" y="3825660"/>
            <a:chExt cx="2822905" cy="620198"/>
          </a:xfrm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A9CDBB9B-1F6C-B348-9C15-CD95669317CF}"/>
                </a:ext>
              </a:extLst>
            </p:cNvPr>
            <p:cNvSpPr/>
            <p:nvPr/>
          </p:nvSpPr>
          <p:spPr>
            <a:xfrm>
              <a:off x="6150012" y="3825660"/>
              <a:ext cx="2822905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Uttrycket innehåller två slags termer, </a:t>
              </a:r>
              <a:r>
                <a:rPr lang="sv-SE" sz="1400" i="1" dirty="0"/>
                <a:t>x</a:t>
              </a:r>
              <a:r>
                <a:rPr lang="sv-SE" sz="1400" dirty="0"/>
                <a:t>-termer och </a:t>
              </a:r>
              <a:r>
                <a:rPr lang="sv-SE" sz="1400" i="1" dirty="0"/>
                <a:t>y</a:t>
              </a:r>
              <a:r>
                <a:rPr lang="sv-SE" sz="1400" dirty="0"/>
                <a:t>-termer. </a:t>
              </a:r>
            </a:p>
          </p:txBody>
        </p:sp>
        <p:grpSp>
          <p:nvGrpSpPr>
            <p:cNvPr id="48" name="Grupp 47">
              <a:extLst>
                <a:ext uri="{FF2B5EF4-FFF2-40B4-BE49-F238E27FC236}">
                  <a16:creationId xmlns:a16="http://schemas.microsoft.com/office/drawing/2014/main" id="{4D094B45-3832-7B4A-961A-37720D573A97}"/>
                </a:ext>
              </a:extLst>
            </p:cNvPr>
            <p:cNvGrpSpPr/>
            <p:nvPr/>
          </p:nvGrpSpPr>
          <p:grpSpPr>
            <a:xfrm>
              <a:off x="6394283" y="4284337"/>
              <a:ext cx="994486" cy="94172"/>
              <a:chOff x="1117679" y="1958158"/>
              <a:chExt cx="1687549" cy="1188238"/>
            </a:xfrm>
          </p:grpSpPr>
          <p:sp>
            <p:nvSpPr>
              <p:cNvPr id="49" name="textruta 48">
                <a:extLst>
                  <a:ext uri="{FF2B5EF4-FFF2-40B4-BE49-F238E27FC236}">
                    <a16:creationId xmlns:a16="http://schemas.microsoft.com/office/drawing/2014/main" id="{BAD5177F-428B-3C4D-8C7E-D4BA9A60E479}"/>
                  </a:ext>
                </a:extLst>
              </p:cNvPr>
              <p:cNvSpPr txBox="1"/>
              <p:nvPr/>
            </p:nvSpPr>
            <p:spPr>
              <a:xfrm>
                <a:off x="1117679" y="1958158"/>
                <a:ext cx="1687549" cy="1188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chemeClr val="bg1"/>
                    </a:solidFill>
                    <a:latin typeface="Bradley Hand" pitchFamily="2" charset="77"/>
                  </a:rPr>
                  <a:t> =</a:t>
                </a:r>
                <a:endParaRPr lang="sv-SE" dirty="0">
                  <a:solidFill>
                    <a:schemeClr val="bg1"/>
                  </a:solidFill>
                  <a:latin typeface="Bradley Hand" pitchFamily="2" charset="77"/>
                  <a:cs typeface="Bradley Hand Bold"/>
                </a:endParaRPr>
              </a:p>
            </p:txBody>
          </p:sp>
          <p:cxnSp>
            <p:nvCxnSpPr>
              <p:cNvPr id="51" name="Rak 50">
                <a:extLst>
                  <a:ext uri="{FF2B5EF4-FFF2-40B4-BE49-F238E27FC236}">
                    <a16:creationId xmlns:a16="http://schemas.microsoft.com/office/drawing/2014/main" id="{A7FF2FC4-B92F-A74E-BF05-BED13BBF68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6024" y="2021966"/>
                <a:ext cx="100920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79D46CA2-BD5A-5947-B7B3-9D56ACA029F6}"/>
                </a:ext>
              </a:extLst>
            </p:cNvPr>
            <p:cNvGrpSpPr/>
            <p:nvPr/>
          </p:nvGrpSpPr>
          <p:grpSpPr>
            <a:xfrm>
              <a:off x="7388769" y="4281532"/>
              <a:ext cx="1063855" cy="164326"/>
              <a:chOff x="1117679" y="1958158"/>
              <a:chExt cx="1805262" cy="4660136"/>
            </a:xfrm>
          </p:grpSpPr>
          <p:sp>
            <p:nvSpPr>
              <p:cNvPr id="66" name="textruta 65">
                <a:extLst>
                  <a:ext uri="{FF2B5EF4-FFF2-40B4-BE49-F238E27FC236}">
                    <a16:creationId xmlns:a16="http://schemas.microsoft.com/office/drawing/2014/main" id="{4EE5B015-5A3A-AC48-830D-BE6EFE086B41}"/>
                  </a:ext>
                </a:extLst>
              </p:cNvPr>
              <p:cNvSpPr txBox="1"/>
              <p:nvPr/>
            </p:nvSpPr>
            <p:spPr>
              <a:xfrm>
                <a:off x="1117679" y="1958158"/>
                <a:ext cx="1687549" cy="466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sv-SE" dirty="0">
                  <a:solidFill>
                    <a:schemeClr val="bg1"/>
                  </a:solidFill>
                  <a:latin typeface="Bradley Hand" pitchFamily="2" charset="77"/>
                  <a:cs typeface="Bradley Hand Bold"/>
                </a:endParaRPr>
              </a:p>
            </p:txBody>
          </p:sp>
          <p:cxnSp>
            <p:nvCxnSpPr>
              <p:cNvPr id="67" name="Rak 66">
                <a:extLst>
                  <a:ext uri="{FF2B5EF4-FFF2-40B4-BE49-F238E27FC236}">
                    <a16:creationId xmlns:a16="http://schemas.microsoft.com/office/drawing/2014/main" id="{F16EBDEB-0F75-CD42-B792-4485045619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96024" y="1958158"/>
                <a:ext cx="1126917" cy="6380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ektangel 67">
            <a:extLst>
              <a:ext uri="{FF2B5EF4-FFF2-40B4-BE49-F238E27FC236}">
                <a16:creationId xmlns:a16="http://schemas.microsoft.com/office/drawing/2014/main" id="{3F12AA88-49A7-5648-B72A-D49621FE41C7}"/>
              </a:ext>
            </a:extLst>
          </p:cNvPr>
          <p:cNvSpPr/>
          <p:nvPr/>
        </p:nvSpPr>
        <p:spPr>
          <a:xfrm>
            <a:off x="5049337" y="4347597"/>
            <a:ext cx="37491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Samla </a:t>
            </a:r>
            <a:r>
              <a:rPr lang="sv-SE" sz="1400" i="1" dirty="0"/>
              <a:t>x</a:t>
            </a:r>
            <a:r>
              <a:rPr lang="sv-SE" sz="1400" dirty="0"/>
              <a:t>-termerna för sig och </a:t>
            </a:r>
            <a:r>
              <a:rPr lang="sv-SE" sz="1400" i="1" dirty="0"/>
              <a:t>y</a:t>
            </a:r>
            <a:r>
              <a:rPr lang="sv-SE" sz="1400" dirty="0"/>
              <a:t>-termerna för sig. 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30B92AC6-7974-7D43-B96E-2608802761D5}"/>
              </a:ext>
            </a:extLst>
          </p:cNvPr>
          <p:cNvSpPr/>
          <p:nvPr/>
        </p:nvSpPr>
        <p:spPr>
          <a:xfrm>
            <a:off x="2384182" y="4780130"/>
            <a:ext cx="1422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= </a:t>
            </a:r>
            <a:r>
              <a:rPr lang="sv-SE" sz="2000" dirty="0">
                <a:latin typeface="Bradley Hand" pitchFamily="2" charset="77"/>
              </a:rPr>
              <a:t>6x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3y</a:t>
            </a:r>
            <a:r>
              <a:rPr lang="sv-SE" sz="2000" dirty="0"/>
              <a:t>  </a:t>
            </a:r>
            <a:r>
              <a:rPr lang="sv-SE" sz="2000" dirty="0">
                <a:latin typeface="Bradley Hand" pitchFamily="2" charset="77"/>
              </a:rPr>
              <a:t> </a:t>
            </a:r>
            <a:endParaRPr lang="sv-SE" sz="2000" dirty="0">
              <a:latin typeface="+mn-lt"/>
            </a:endParaRP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0600FB38-3092-FE41-AF4D-01E926DB9571}"/>
              </a:ext>
            </a:extLst>
          </p:cNvPr>
          <p:cNvSpPr/>
          <p:nvPr/>
        </p:nvSpPr>
        <p:spPr>
          <a:xfrm>
            <a:off x="5644396" y="4826296"/>
            <a:ext cx="219990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4</a:t>
            </a:r>
            <a:r>
              <a:rPr lang="sv-SE" sz="1400" i="1" dirty="0"/>
              <a:t>x </a:t>
            </a:r>
            <a:r>
              <a:rPr lang="sv-SE" sz="1400" dirty="0"/>
              <a:t>+ 2</a:t>
            </a:r>
            <a:r>
              <a:rPr lang="sv-SE" sz="1400" i="1" dirty="0"/>
              <a:t>x </a:t>
            </a:r>
            <a:r>
              <a:rPr lang="sv-SE" sz="1400" dirty="0"/>
              <a:t>= 6</a:t>
            </a:r>
            <a:r>
              <a:rPr lang="sv-SE" sz="1400" i="1" dirty="0"/>
              <a:t>x </a:t>
            </a:r>
            <a:r>
              <a:rPr lang="sv-SE" sz="1400" dirty="0"/>
              <a:t>och 3</a:t>
            </a:r>
            <a:r>
              <a:rPr lang="sv-SE" sz="1400" i="1" dirty="0"/>
              <a:t>y </a:t>
            </a:r>
            <a:r>
              <a:rPr lang="sv-SE" sz="1400" dirty="0"/>
              <a:t>– </a:t>
            </a:r>
            <a:r>
              <a:rPr lang="sv-SE" sz="1400" i="1" dirty="0"/>
              <a:t>y </a:t>
            </a:r>
            <a:r>
              <a:rPr lang="sv-SE" sz="1400" dirty="0"/>
              <a:t>= 2</a:t>
            </a:r>
            <a:r>
              <a:rPr lang="sv-SE" sz="1400" i="1" dirty="0"/>
              <a:t>y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27603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 animBg="1"/>
      <p:bldP spid="8" grpId="0"/>
      <p:bldP spid="9" grpId="0"/>
      <p:bldP spid="13" grpId="0" animBg="1"/>
      <p:bldP spid="17" grpId="0"/>
      <p:bldP spid="18" grpId="0"/>
      <p:bldP spid="19" grpId="0"/>
      <p:bldP spid="24" grpId="0"/>
      <p:bldP spid="26" grpId="0" animBg="1"/>
      <p:bldP spid="68" grpId="0" animBg="1"/>
      <p:bldP spid="74" grpId="0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70893" y="969934"/>
            <a:ext cx="101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Förenkla</a:t>
            </a:r>
          </a:p>
        </p:txBody>
      </p:sp>
      <p:sp>
        <p:nvSpPr>
          <p:cNvPr id="6" name="Rektangel 5"/>
          <p:cNvSpPr/>
          <p:nvPr/>
        </p:nvSpPr>
        <p:spPr>
          <a:xfrm>
            <a:off x="1066817" y="1548105"/>
            <a:ext cx="983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x </a:t>
            </a:r>
            <a:r>
              <a:rPr lang="en-US" dirty="0"/>
              <a:t>+</a:t>
            </a:r>
            <a:r>
              <a:rPr lang="en-US" i="1" dirty="0"/>
              <a:t> y </a:t>
            </a:r>
            <a:r>
              <a:rPr lang="en-US" dirty="0"/>
              <a:t>+</a:t>
            </a:r>
            <a:r>
              <a:rPr lang="en-US" i="1" dirty="0"/>
              <a:t> x</a:t>
            </a:r>
            <a:endParaRPr lang="sv-SE" i="1" dirty="0"/>
          </a:p>
        </p:txBody>
      </p:sp>
      <p:sp>
        <p:nvSpPr>
          <p:cNvPr id="9" name="Rektangel 8"/>
          <p:cNvSpPr/>
          <p:nvPr/>
        </p:nvSpPr>
        <p:spPr>
          <a:xfrm>
            <a:off x="1070893" y="3478887"/>
            <a:ext cx="74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8</a:t>
            </a:r>
            <a:r>
              <a:rPr lang="hu-HU" i="1" dirty="0"/>
              <a:t>z</a:t>
            </a:r>
            <a:r>
              <a:rPr lang="hu-HU" dirty="0"/>
              <a:t> – </a:t>
            </a:r>
            <a:r>
              <a:rPr lang="hu-HU" i="1" dirty="0"/>
              <a:t>z</a:t>
            </a:r>
            <a:endParaRPr lang="sv-SE" i="1" dirty="0"/>
          </a:p>
        </p:txBody>
      </p:sp>
      <p:sp>
        <p:nvSpPr>
          <p:cNvPr id="10" name="Rektangel 9"/>
          <p:cNvSpPr/>
          <p:nvPr/>
        </p:nvSpPr>
        <p:spPr>
          <a:xfrm>
            <a:off x="1042594" y="5615909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b </a:t>
            </a:r>
            <a:r>
              <a:rPr lang="en-US" dirty="0"/>
              <a:t>+ 2 + 4</a:t>
            </a:r>
            <a:r>
              <a:rPr lang="en-US" i="1" dirty="0"/>
              <a:t>b </a:t>
            </a:r>
            <a:r>
              <a:rPr lang="en-US" dirty="0"/>
              <a:t>– 2 </a:t>
            </a:r>
            <a:endParaRPr lang="sv-SE" i="1" dirty="0"/>
          </a:p>
        </p:txBody>
      </p:sp>
      <p:sp>
        <p:nvSpPr>
          <p:cNvPr id="12" name="Rektangel 11"/>
          <p:cNvSpPr/>
          <p:nvPr/>
        </p:nvSpPr>
        <p:spPr>
          <a:xfrm>
            <a:off x="1070893" y="4549865"/>
            <a:ext cx="1539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  </a:t>
            </a:r>
            <a:r>
              <a:rPr lang="en-US" dirty="0"/>
              <a:t>+ 5 +</a:t>
            </a:r>
            <a:r>
              <a:rPr lang="en-US" i="1" dirty="0"/>
              <a:t> </a:t>
            </a:r>
            <a:r>
              <a:rPr lang="en-US" dirty="0"/>
              <a:t>3</a:t>
            </a:r>
            <a:r>
              <a:rPr lang="en-US" i="1" dirty="0"/>
              <a:t>a – </a:t>
            </a:r>
            <a:r>
              <a:rPr lang="en-US" dirty="0"/>
              <a:t>4</a:t>
            </a:r>
            <a:endParaRPr lang="sv-SE" i="1" dirty="0"/>
          </a:p>
        </p:txBody>
      </p:sp>
      <p:sp>
        <p:nvSpPr>
          <p:cNvPr id="8" name="Rektangel 7"/>
          <p:cNvSpPr/>
          <p:nvPr/>
        </p:nvSpPr>
        <p:spPr>
          <a:xfrm>
            <a:off x="1066817" y="2531339"/>
            <a:ext cx="130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p </a:t>
            </a:r>
            <a:r>
              <a:rPr lang="en-US" dirty="0"/>
              <a:t>+</a:t>
            </a:r>
            <a:r>
              <a:rPr lang="en-US" i="1" dirty="0"/>
              <a:t> q 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dirty="0"/>
              <a:t>2</a:t>
            </a:r>
            <a:r>
              <a:rPr lang="en-US" i="1" dirty="0"/>
              <a:t>p</a:t>
            </a:r>
            <a:endParaRPr lang="sv-SE" i="1" dirty="0"/>
          </a:p>
        </p:txBody>
      </p:sp>
      <p:sp>
        <p:nvSpPr>
          <p:cNvPr id="11" name="Rektangel 10"/>
          <p:cNvSpPr/>
          <p:nvPr/>
        </p:nvSpPr>
        <p:spPr>
          <a:xfrm>
            <a:off x="3818919" y="975728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Efter omskrivning</a:t>
            </a:r>
          </a:p>
        </p:txBody>
      </p:sp>
      <p:sp>
        <p:nvSpPr>
          <p:cNvPr id="13" name="Rektangel 12"/>
          <p:cNvSpPr/>
          <p:nvPr/>
        </p:nvSpPr>
        <p:spPr>
          <a:xfrm>
            <a:off x="7098339" y="975728"/>
            <a:ext cx="598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Svar</a:t>
            </a:r>
          </a:p>
        </p:txBody>
      </p:sp>
      <p:sp>
        <p:nvSpPr>
          <p:cNvPr id="14" name="Rektangel 13"/>
          <p:cNvSpPr/>
          <p:nvPr/>
        </p:nvSpPr>
        <p:spPr>
          <a:xfrm>
            <a:off x="4206863" y="1515839"/>
            <a:ext cx="1151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x </a:t>
            </a:r>
            <a:r>
              <a:rPr lang="en-US" dirty="0"/>
              <a:t>+ </a:t>
            </a:r>
            <a:r>
              <a:rPr lang="en-US" i="1" dirty="0"/>
              <a:t>x </a:t>
            </a:r>
            <a:r>
              <a:rPr lang="en-US" dirty="0"/>
              <a:t>+</a:t>
            </a:r>
            <a:r>
              <a:rPr lang="en-US" i="1" dirty="0"/>
              <a:t> y </a:t>
            </a:r>
            <a:endParaRPr lang="sv-SE" i="1" dirty="0"/>
          </a:p>
        </p:txBody>
      </p:sp>
      <p:sp>
        <p:nvSpPr>
          <p:cNvPr id="15" name="Rektangel 14"/>
          <p:cNvSpPr/>
          <p:nvPr/>
        </p:nvSpPr>
        <p:spPr>
          <a:xfrm>
            <a:off x="7045912" y="1538386"/>
            <a:ext cx="820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2</a:t>
            </a:r>
            <a:r>
              <a:rPr lang="en-US" i="1" dirty="0"/>
              <a:t>x </a:t>
            </a:r>
            <a:r>
              <a:rPr lang="en-US" dirty="0"/>
              <a:t>+</a:t>
            </a:r>
            <a:r>
              <a:rPr lang="en-US" i="1" dirty="0"/>
              <a:t> y</a:t>
            </a:r>
            <a:endParaRPr lang="sv-SE" i="1" dirty="0"/>
          </a:p>
        </p:txBody>
      </p:sp>
      <p:sp>
        <p:nvSpPr>
          <p:cNvPr id="16" name="Rektangel 15"/>
          <p:cNvSpPr/>
          <p:nvPr/>
        </p:nvSpPr>
        <p:spPr>
          <a:xfrm>
            <a:off x="4049502" y="2531339"/>
            <a:ext cx="1309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p + </a:t>
            </a:r>
            <a:r>
              <a:rPr lang="en-US" dirty="0"/>
              <a:t>2</a:t>
            </a:r>
            <a:r>
              <a:rPr lang="en-US" i="1" dirty="0"/>
              <a:t>p </a:t>
            </a:r>
            <a:r>
              <a:rPr lang="en-US" dirty="0"/>
              <a:t>+</a:t>
            </a:r>
            <a:r>
              <a:rPr lang="en-US" i="1" dirty="0"/>
              <a:t> q</a:t>
            </a:r>
            <a:endParaRPr lang="sv-SE" i="1" dirty="0"/>
          </a:p>
        </p:txBody>
      </p:sp>
      <p:sp>
        <p:nvSpPr>
          <p:cNvPr id="17" name="Rektangel 16"/>
          <p:cNvSpPr/>
          <p:nvPr/>
        </p:nvSpPr>
        <p:spPr>
          <a:xfrm>
            <a:off x="7070696" y="2531339"/>
            <a:ext cx="100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  <a:r>
              <a:rPr lang="en-US" i="1" dirty="0"/>
              <a:t>p </a:t>
            </a:r>
            <a:r>
              <a:rPr lang="en-US" dirty="0"/>
              <a:t>+</a:t>
            </a:r>
            <a:r>
              <a:rPr lang="en-US" i="1" dirty="0"/>
              <a:t> q</a:t>
            </a:r>
            <a:endParaRPr lang="sv-SE" i="1" dirty="0"/>
          </a:p>
        </p:txBody>
      </p:sp>
      <p:sp>
        <p:nvSpPr>
          <p:cNvPr id="18" name="Rektangel 17"/>
          <p:cNvSpPr/>
          <p:nvPr/>
        </p:nvSpPr>
        <p:spPr>
          <a:xfrm>
            <a:off x="7337193" y="3446621"/>
            <a:ext cx="43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7</a:t>
            </a:r>
            <a:r>
              <a:rPr lang="hu-HU" i="1" dirty="0"/>
              <a:t>z</a:t>
            </a:r>
            <a:endParaRPr lang="sv-SE" i="1" dirty="0"/>
          </a:p>
        </p:txBody>
      </p:sp>
      <p:sp>
        <p:nvSpPr>
          <p:cNvPr id="19" name="Rektangel 18"/>
          <p:cNvSpPr/>
          <p:nvPr/>
        </p:nvSpPr>
        <p:spPr>
          <a:xfrm>
            <a:off x="4049502" y="4549865"/>
            <a:ext cx="1539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 </a:t>
            </a:r>
            <a:r>
              <a:rPr lang="en-US" dirty="0"/>
              <a:t>+ 3</a:t>
            </a:r>
            <a:r>
              <a:rPr lang="en-US" i="1" dirty="0"/>
              <a:t>a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dirty="0"/>
              <a:t>5</a:t>
            </a:r>
            <a:r>
              <a:rPr lang="en-US" i="1" dirty="0"/>
              <a:t> – </a:t>
            </a:r>
            <a:r>
              <a:rPr lang="en-US" dirty="0"/>
              <a:t>4</a:t>
            </a:r>
            <a:endParaRPr lang="sv-SE" i="1" dirty="0"/>
          </a:p>
        </p:txBody>
      </p:sp>
      <p:sp>
        <p:nvSpPr>
          <p:cNvPr id="20" name="Rektangel 19"/>
          <p:cNvSpPr/>
          <p:nvPr/>
        </p:nvSpPr>
        <p:spPr>
          <a:xfrm>
            <a:off x="7177369" y="4573294"/>
            <a:ext cx="81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4a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dirty="0"/>
              <a:t>1</a:t>
            </a:r>
            <a:endParaRPr lang="sv-SE" i="1" dirty="0"/>
          </a:p>
        </p:txBody>
      </p:sp>
      <p:sp>
        <p:nvSpPr>
          <p:cNvPr id="21" name="Rektangel 20"/>
          <p:cNvSpPr/>
          <p:nvPr/>
        </p:nvSpPr>
        <p:spPr>
          <a:xfrm>
            <a:off x="3986396" y="5583643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b </a:t>
            </a:r>
            <a:r>
              <a:rPr lang="en-US" dirty="0"/>
              <a:t>+ 4</a:t>
            </a:r>
            <a:r>
              <a:rPr lang="en-US" i="1" dirty="0"/>
              <a:t>b </a:t>
            </a:r>
            <a:r>
              <a:rPr lang="en-US" dirty="0"/>
              <a:t>+ 2 </a:t>
            </a:r>
            <a:r>
              <a:rPr lang="en-US" i="1" dirty="0"/>
              <a:t> </a:t>
            </a:r>
            <a:r>
              <a:rPr lang="en-US" dirty="0"/>
              <a:t>– 2 </a:t>
            </a:r>
            <a:endParaRPr lang="sv-SE" i="1" dirty="0"/>
          </a:p>
        </p:txBody>
      </p:sp>
      <p:sp>
        <p:nvSpPr>
          <p:cNvPr id="22" name="Rektangel 21"/>
          <p:cNvSpPr/>
          <p:nvPr/>
        </p:nvSpPr>
        <p:spPr>
          <a:xfrm>
            <a:off x="7397835" y="5615909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</a:t>
            </a:r>
            <a:r>
              <a:rPr lang="en-US" i="1" dirty="0"/>
              <a:t>b</a:t>
            </a:r>
            <a:endParaRPr lang="sv-SE" i="1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405F0A7C-20C2-4747-BA9F-E94EBC2DC607}"/>
              </a:ext>
            </a:extLst>
          </p:cNvPr>
          <p:cNvSpPr/>
          <p:nvPr/>
        </p:nvSpPr>
        <p:spPr>
          <a:xfrm>
            <a:off x="395409" y="41795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010C228F-F0E3-4345-BDD7-A557AF5A7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813" y="263891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10159</TotalTime>
  <Words>766</Words>
  <Application>Microsoft Macintosh PowerPoint</Application>
  <PresentationFormat>Bildspel på skärmen (4:3)</PresentationFormat>
  <Paragraphs>108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21</cp:revision>
  <dcterms:created xsi:type="dcterms:W3CDTF">2017-04-14T14:34:08Z</dcterms:created>
  <dcterms:modified xsi:type="dcterms:W3CDTF">2021-10-09T07:28:40Z</dcterms:modified>
</cp:coreProperties>
</file>