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3" r:id="rId3"/>
    <p:sldId id="264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1"/>
    <p:restoredTop sz="94742"/>
  </p:normalViewPr>
  <p:slideViewPr>
    <p:cSldViewPr snapToGrid="0" snapToObjects="1">
      <p:cViewPr>
        <p:scale>
          <a:sx n="117" d="100"/>
          <a:sy n="117" d="100"/>
        </p:scale>
        <p:origin x="912" y="1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2021-10-06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tiff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16186" y="148966"/>
            <a:ext cx="879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3.6						        	  Mönster</a:t>
            </a:r>
          </a:p>
        </p:txBody>
      </p:sp>
      <p:sp>
        <p:nvSpPr>
          <p:cNvPr id="4" name="Rektangel 3"/>
          <p:cNvSpPr/>
          <p:nvPr/>
        </p:nvSpPr>
        <p:spPr>
          <a:xfrm>
            <a:off x="2740450" y="2450712"/>
            <a:ext cx="3747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Antalet tändstickor bildar ett </a:t>
            </a:r>
            <a:r>
              <a:rPr lang="sv-SE" i="1" dirty="0">
                <a:solidFill>
                  <a:srgbClr val="C00000"/>
                </a:solidFill>
              </a:rPr>
              <a:t>mönster</a:t>
            </a:r>
            <a:r>
              <a:rPr lang="sv-SE" dirty="0"/>
              <a:t>.</a:t>
            </a:r>
          </a:p>
        </p:txBody>
      </p:sp>
      <p:sp>
        <p:nvSpPr>
          <p:cNvPr id="6" name="Rektangel 5"/>
          <p:cNvSpPr/>
          <p:nvPr/>
        </p:nvSpPr>
        <p:spPr>
          <a:xfrm>
            <a:off x="2740450" y="2911383"/>
            <a:ext cx="390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Antalet ökar med </a:t>
            </a:r>
            <a:r>
              <a:rPr lang="sv-SE" sz="2000" dirty="0">
                <a:solidFill>
                  <a:srgbClr val="C00000"/>
                </a:solidFill>
              </a:rPr>
              <a:t>3</a:t>
            </a:r>
            <a:r>
              <a:rPr lang="sv-SE" dirty="0"/>
              <a:t> för varje ny kvadrat.</a:t>
            </a:r>
          </a:p>
        </p:txBody>
      </p:sp>
      <p:sp>
        <p:nvSpPr>
          <p:cNvPr id="7" name="Rektangel 6"/>
          <p:cNvSpPr/>
          <p:nvPr/>
        </p:nvSpPr>
        <p:spPr>
          <a:xfrm>
            <a:off x="3157105" y="3305988"/>
            <a:ext cx="2913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säger att </a:t>
            </a:r>
            <a:r>
              <a:rPr lang="sv-SE" i="1" dirty="0">
                <a:solidFill>
                  <a:srgbClr val="C00000"/>
                </a:solidFill>
              </a:rPr>
              <a:t>differensen</a:t>
            </a:r>
            <a:r>
              <a:rPr lang="sv-SE" dirty="0"/>
              <a:t> är </a:t>
            </a:r>
            <a:r>
              <a:rPr lang="sv-SE" dirty="0">
                <a:solidFill>
                  <a:srgbClr val="C00000"/>
                </a:solidFill>
              </a:rPr>
              <a:t>3</a:t>
            </a:r>
            <a:r>
              <a:rPr lang="sv-SE" dirty="0"/>
              <a:t>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3A8A2F2-1342-3141-B58D-030A378D7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11" y="164228"/>
            <a:ext cx="1161498" cy="384895"/>
          </a:xfrm>
          <a:prstGeom prst="rect">
            <a:avLst/>
          </a:prstGeom>
        </p:spPr>
      </p:pic>
      <p:grpSp>
        <p:nvGrpSpPr>
          <p:cNvPr id="14" name="Grupp 13">
            <a:extLst>
              <a:ext uri="{FF2B5EF4-FFF2-40B4-BE49-F238E27FC236}">
                <a16:creationId xmlns:a16="http://schemas.microsoft.com/office/drawing/2014/main" id="{D1BF2DEB-9C3E-0240-902D-A08793E096C4}"/>
              </a:ext>
            </a:extLst>
          </p:cNvPr>
          <p:cNvGrpSpPr/>
          <p:nvPr/>
        </p:nvGrpSpPr>
        <p:grpSpPr>
          <a:xfrm>
            <a:off x="2029734" y="1301860"/>
            <a:ext cx="5503177" cy="1142724"/>
            <a:chOff x="2029734" y="909974"/>
            <a:chExt cx="5503177" cy="1142724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F4D2DB38-59F2-D245-B14B-9DE0EE206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4332"/>
            <a:stretch/>
          </p:blipFill>
          <p:spPr>
            <a:xfrm>
              <a:off x="2029734" y="909974"/>
              <a:ext cx="5503177" cy="882568"/>
            </a:xfrm>
            <a:prstGeom prst="rect">
              <a:avLst/>
            </a:prstGeom>
          </p:spPr>
        </p:pic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8FF9A159-1979-A34C-AF73-C89C394D25BB}"/>
                </a:ext>
              </a:extLst>
            </p:cNvPr>
            <p:cNvSpPr/>
            <p:nvPr/>
          </p:nvSpPr>
          <p:spPr>
            <a:xfrm>
              <a:off x="2067589" y="1683366"/>
              <a:ext cx="9547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Figur 1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7DB688FA-E268-4740-AFFD-952F1C58EDC4}"/>
                </a:ext>
              </a:extLst>
            </p:cNvPr>
            <p:cNvSpPr/>
            <p:nvPr/>
          </p:nvSpPr>
          <p:spPr>
            <a:xfrm>
              <a:off x="5923639" y="1673499"/>
              <a:ext cx="9547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Figur 3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3C44F313-E38A-5046-B6C3-5C0F9DB4C17B}"/>
                </a:ext>
              </a:extLst>
            </p:cNvPr>
            <p:cNvSpPr/>
            <p:nvPr/>
          </p:nvSpPr>
          <p:spPr>
            <a:xfrm>
              <a:off x="3581874" y="1677904"/>
              <a:ext cx="9547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Figur 2</a:t>
              </a:r>
            </a:p>
          </p:txBody>
        </p:sp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6E78E117-1083-B244-8438-574715AD3632}"/>
              </a:ext>
            </a:extLst>
          </p:cNvPr>
          <p:cNvSpPr/>
          <p:nvPr/>
        </p:nvSpPr>
        <p:spPr>
          <a:xfrm>
            <a:off x="3344322" y="733430"/>
            <a:ext cx="2579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 Geometriska mönster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9AF8B90-90C2-514C-A20F-9423C81D46F4}"/>
              </a:ext>
            </a:extLst>
          </p:cNvPr>
          <p:cNvSpPr/>
          <p:nvPr/>
        </p:nvSpPr>
        <p:spPr>
          <a:xfrm>
            <a:off x="3629732" y="4145966"/>
            <a:ext cx="2303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Mönster i talföljder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080C520-B87A-214D-B002-021E0FD3ACD2}"/>
              </a:ext>
            </a:extLst>
          </p:cNvPr>
          <p:cNvSpPr/>
          <p:nvPr/>
        </p:nvSpPr>
        <p:spPr>
          <a:xfrm>
            <a:off x="2544973" y="4613800"/>
            <a:ext cx="47066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Talen</a:t>
            </a:r>
            <a:r>
              <a:rPr lang="sv-SE" sz="2800" dirty="0"/>
              <a:t> </a:t>
            </a:r>
            <a:r>
              <a:rPr lang="hr-HR" sz="2400" b="1" dirty="0">
                <a:solidFill>
                  <a:srgbClr val="C00000"/>
                </a:solidFill>
              </a:rPr>
              <a:t>1, 5, 9, 13, 17... </a:t>
            </a:r>
            <a:r>
              <a:rPr lang="sv-SE" dirty="0"/>
              <a:t>är ett exempel på en </a:t>
            </a:r>
            <a:r>
              <a:rPr lang="sv-SE" i="1" dirty="0">
                <a:solidFill>
                  <a:srgbClr val="C00000"/>
                </a:solidFill>
              </a:rPr>
              <a:t>talföljd</a:t>
            </a:r>
            <a:r>
              <a:rPr lang="sv-SE" i="1" dirty="0"/>
              <a:t> </a:t>
            </a:r>
            <a:r>
              <a:rPr lang="sv-SE" dirty="0"/>
              <a:t>där varje nytt tal bildas efter en regel.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BB14567-5380-C942-AF14-9BA252EB23CD}"/>
              </a:ext>
            </a:extLst>
          </p:cNvPr>
          <p:cNvSpPr/>
          <p:nvPr/>
        </p:nvSpPr>
        <p:spPr>
          <a:xfrm>
            <a:off x="2078818" y="5556140"/>
            <a:ext cx="563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I det här fallet är varje nytt tal </a:t>
            </a:r>
            <a:r>
              <a:rPr lang="sv-SE" dirty="0">
                <a:solidFill>
                  <a:srgbClr val="C00000"/>
                </a:solidFill>
              </a:rPr>
              <a:t>4</a:t>
            </a:r>
            <a:r>
              <a:rPr lang="sv-SE" dirty="0"/>
              <a:t> större än det föregående.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83B9157-D18A-8743-A34F-793BF5761425}"/>
              </a:ext>
            </a:extLst>
          </p:cNvPr>
          <p:cNvSpPr/>
          <p:nvPr/>
        </p:nvSpPr>
        <p:spPr>
          <a:xfrm>
            <a:off x="3509691" y="5864331"/>
            <a:ext cx="2777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Differensen</a:t>
            </a:r>
            <a:r>
              <a:rPr lang="sv-SE" dirty="0"/>
              <a:t> i talföljden är </a:t>
            </a:r>
            <a:r>
              <a:rPr lang="sv-SE" dirty="0">
                <a:solidFill>
                  <a:srgbClr val="C00000"/>
                </a:solidFill>
              </a:rPr>
              <a:t>4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42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5" grpId="0"/>
      <p:bldP spid="16" grpId="0"/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C134B5D-5B70-454E-99C0-5AB5A4912C49}"/>
              </a:ext>
            </a:extLst>
          </p:cNvPr>
          <p:cNvSpPr/>
          <p:nvPr/>
        </p:nvSpPr>
        <p:spPr>
          <a:xfrm>
            <a:off x="1021279" y="1250397"/>
            <a:ext cx="7481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Ett mönster kan ofta beskrivas med ett algebraiskt uttryck, till exempel </a:t>
            </a:r>
            <a:r>
              <a:rPr lang="sv-SE" sz="2000" b="1" dirty="0">
                <a:solidFill>
                  <a:srgbClr val="C00000"/>
                </a:solidFill>
              </a:rPr>
              <a:t>2</a:t>
            </a:r>
            <a:r>
              <a:rPr lang="sv-SE" sz="2000" b="1" i="1" dirty="0">
                <a:solidFill>
                  <a:srgbClr val="C00000"/>
                </a:solidFill>
              </a:rPr>
              <a:t>n </a:t>
            </a:r>
            <a:r>
              <a:rPr lang="sv-SE" sz="2000" b="1" dirty="0">
                <a:solidFill>
                  <a:srgbClr val="C00000"/>
                </a:solidFill>
              </a:rPr>
              <a:t>+ 3</a:t>
            </a:r>
            <a:r>
              <a:rPr lang="sv-SE" dirty="0"/>
              <a:t>.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D2A6219-8408-3B41-8530-28A2F9F5314A}"/>
              </a:ext>
            </a:extLst>
          </p:cNvPr>
          <p:cNvSpPr/>
          <p:nvPr/>
        </p:nvSpPr>
        <p:spPr>
          <a:xfrm>
            <a:off x="3344322" y="733430"/>
            <a:ext cx="2579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Mönster och uttryck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3CF5BD9-CAAB-694C-ABE9-3025BE1A2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11" y="164228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DB467EE-C5BA-3445-8A10-E2D529BF4730}"/>
              </a:ext>
            </a:extLst>
          </p:cNvPr>
          <p:cNvSpPr/>
          <p:nvPr/>
        </p:nvSpPr>
        <p:spPr>
          <a:xfrm>
            <a:off x="2271675" y="1652386"/>
            <a:ext cx="4600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Bokstaven </a:t>
            </a:r>
            <a:r>
              <a:rPr lang="sv-SE" i="1" dirty="0">
                <a:solidFill>
                  <a:srgbClr val="C00000"/>
                </a:solidFill>
              </a:rPr>
              <a:t>n</a:t>
            </a:r>
            <a:r>
              <a:rPr lang="sv-SE" i="1" dirty="0"/>
              <a:t> </a:t>
            </a:r>
            <a:r>
              <a:rPr lang="sv-SE" dirty="0"/>
              <a:t>betyder talets nummer i talföljden.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9DF2D9-EB17-6549-9E81-4C3B24CE57BB}"/>
              </a:ext>
            </a:extLst>
          </p:cNvPr>
          <p:cNvSpPr/>
          <p:nvPr/>
        </p:nvSpPr>
        <p:spPr>
          <a:xfrm>
            <a:off x="1761037" y="2099596"/>
            <a:ext cx="6001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</a:t>
            </a:r>
            <a:r>
              <a:rPr lang="sv-SE" i="1" dirty="0">
                <a:solidFill>
                  <a:srgbClr val="C00000"/>
                </a:solidFill>
              </a:rPr>
              <a:t>n </a:t>
            </a:r>
            <a:r>
              <a:rPr lang="sv-SE" dirty="0">
                <a:solidFill>
                  <a:srgbClr val="C00000"/>
                </a:solidFill>
              </a:rPr>
              <a:t>= 1 </a:t>
            </a:r>
            <a:r>
              <a:rPr lang="sv-SE" dirty="0"/>
              <a:t>så betyder det att det är det </a:t>
            </a:r>
            <a:r>
              <a:rPr lang="sv-SE" dirty="0">
                <a:solidFill>
                  <a:srgbClr val="C00000"/>
                </a:solidFill>
              </a:rPr>
              <a:t>första talet </a:t>
            </a:r>
            <a:r>
              <a:rPr lang="sv-SE" dirty="0"/>
              <a:t>i talföljden. Om </a:t>
            </a:r>
            <a:r>
              <a:rPr lang="sv-SE" i="1" dirty="0">
                <a:solidFill>
                  <a:srgbClr val="0070C0"/>
                </a:solidFill>
              </a:rPr>
              <a:t>n </a:t>
            </a:r>
            <a:r>
              <a:rPr lang="sv-SE" dirty="0">
                <a:solidFill>
                  <a:srgbClr val="0070C0"/>
                </a:solidFill>
              </a:rPr>
              <a:t>= 2 </a:t>
            </a:r>
            <a:r>
              <a:rPr lang="sv-SE" dirty="0"/>
              <a:t>så betyder det att det är det </a:t>
            </a:r>
            <a:r>
              <a:rPr lang="sv-SE" dirty="0">
                <a:solidFill>
                  <a:srgbClr val="0070C0"/>
                </a:solidFill>
              </a:rPr>
              <a:t>andra talet</a:t>
            </a:r>
            <a:r>
              <a:rPr lang="sv-SE" dirty="0"/>
              <a:t> i talföljden och så vidare.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13961D1-3F91-D845-944A-544BBDC3F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00" y="3247925"/>
            <a:ext cx="6756319" cy="173769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71D7722-8630-AD45-AE3F-4BAB061F8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37" y="3759234"/>
            <a:ext cx="743387" cy="27323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9F71175-F662-9945-88D6-2F1644565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37" y="4235809"/>
            <a:ext cx="743387" cy="27323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E898D3F-A6FE-1F4D-94E2-B283F9F29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932" y="4670538"/>
            <a:ext cx="743387" cy="273238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0072AF3-86BA-5541-A6DA-8105D778D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272" y="3759234"/>
            <a:ext cx="930001" cy="273238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3462A36-90E8-8A4B-8CB0-8D1A52BF4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999" y="4214804"/>
            <a:ext cx="930001" cy="273238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6661CDC-2AC2-7A40-A96E-364E2E4FC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271" y="4620344"/>
            <a:ext cx="930001" cy="273238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6B62D9D-458D-C442-B81C-4CBA6E2BF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335" y="3759234"/>
            <a:ext cx="1206972" cy="273238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1DCE48B4-C74F-D446-B889-A0134030A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335" y="4223916"/>
            <a:ext cx="1206972" cy="273238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5ABF9B81-A223-DF46-B89A-79C20D221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090" y="4638548"/>
            <a:ext cx="1206972" cy="273238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82326E2E-09AE-5642-BE4A-C38F7A611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434" y="3777468"/>
            <a:ext cx="838629" cy="273238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96DF53E2-2A30-3446-BF15-960D93C7C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870" y="4214913"/>
            <a:ext cx="838629" cy="273238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B1919595-9901-8143-BA4D-EDF83ADE0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433" y="4638548"/>
            <a:ext cx="838629" cy="27323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50EF98B1-664F-1043-9D8C-1BB141E52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989" y="3777468"/>
            <a:ext cx="409842" cy="273238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0E5A18F9-E9B0-E645-B677-2156EDE1A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019" y="4207140"/>
            <a:ext cx="409842" cy="273238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0081BFD7-5B99-AF4D-B791-822B75583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019" y="4638548"/>
            <a:ext cx="409842" cy="273238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59E152B1-4F62-D44D-9E28-6222C838C791}"/>
              </a:ext>
            </a:extLst>
          </p:cNvPr>
          <p:cNvSpPr/>
          <p:nvPr/>
        </p:nvSpPr>
        <p:spPr>
          <a:xfrm>
            <a:off x="1602877" y="5454921"/>
            <a:ext cx="6455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vill räkna ut det 100:e talet i talföljden så sätter vi </a:t>
            </a:r>
            <a:r>
              <a:rPr lang="sv-SE" sz="2000" i="1" dirty="0">
                <a:solidFill>
                  <a:srgbClr val="C00000"/>
                </a:solidFill>
              </a:rPr>
              <a:t>n </a:t>
            </a:r>
            <a:r>
              <a:rPr lang="sv-SE" sz="2000" dirty="0">
                <a:solidFill>
                  <a:srgbClr val="C00000"/>
                </a:solidFill>
              </a:rPr>
              <a:t>= 100</a:t>
            </a:r>
            <a:r>
              <a:rPr lang="sv-SE" dirty="0"/>
              <a:t>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F9530960-8326-B04A-8B90-629E7B3B9D13}"/>
              </a:ext>
            </a:extLst>
          </p:cNvPr>
          <p:cNvSpPr/>
          <p:nvPr/>
        </p:nvSpPr>
        <p:spPr>
          <a:xfrm>
            <a:off x="3394229" y="5845057"/>
            <a:ext cx="2872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Talet är </a:t>
            </a:r>
            <a:r>
              <a:rPr lang="sv-SE" sz="2000" dirty="0"/>
              <a:t>2 ∙ </a:t>
            </a:r>
            <a:r>
              <a:rPr lang="sv-SE" sz="2000" dirty="0">
                <a:solidFill>
                  <a:srgbClr val="C00000"/>
                </a:solidFill>
              </a:rPr>
              <a:t>100 </a:t>
            </a:r>
            <a:r>
              <a:rPr lang="sv-SE" sz="2000" dirty="0"/>
              <a:t>+ 3 = 203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27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D401B6D-9DA3-254A-BFCA-474D156F69D6}"/>
              </a:ext>
            </a:extLst>
          </p:cNvPr>
          <p:cNvSpPr/>
          <p:nvPr/>
        </p:nvSpPr>
        <p:spPr>
          <a:xfrm>
            <a:off x="367698" y="47380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25CC064-ECF2-6F4C-B331-C4550962BD1A}"/>
              </a:ext>
            </a:extLst>
          </p:cNvPr>
          <p:cNvSpPr txBox="1"/>
          <p:nvPr/>
        </p:nvSpPr>
        <p:spPr>
          <a:xfrm>
            <a:off x="2036451" y="1245205"/>
            <a:ext cx="5835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a) Vilka är de tre första talen talföljden? </a:t>
            </a:r>
          </a:p>
          <a:p>
            <a:endParaRPr lang="sv-SE" sz="700" dirty="0"/>
          </a:p>
          <a:p>
            <a:r>
              <a:rPr lang="sv-SE" dirty="0"/>
              <a:t>b) Använd uttrycket och räkna ut det 50:e talet i talföljden.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A4684FD-415A-B642-998C-044ABAF39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102" y="319741"/>
            <a:ext cx="1161498" cy="38489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7006A8A-7D6D-474D-9C9C-9A56194A5846}"/>
              </a:ext>
            </a:extLst>
          </p:cNvPr>
          <p:cNvSpPr txBox="1"/>
          <p:nvPr/>
        </p:nvSpPr>
        <p:spPr>
          <a:xfrm>
            <a:off x="2036451" y="550747"/>
            <a:ext cx="456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Talen i en talföljd kan beräknas med uttrycket 3</a:t>
            </a:r>
            <a:r>
              <a:rPr lang="sv-SE" i="1" dirty="0"/>
              <a:t>n </a:t>
            </a:r>
            <a:r>
              <a:rPr lang="sv-SE" dirty="0"/>
              <a:t>– 1. I uttrycket är </a:t>
            </a:r>
            <a:r>
              <a:rPr lang="sv-SE" i="1" dirty="0"/>
              <a:t>n </a:t>
            </a:r>
            <a:r>
              <a:rPr lang="sv-SE" dirty="0"/>
              <a:t>= 1, </a:t>
            </a:r>
            <a:r>
              <a:rPr lang="sv-SE" i="1" dirty="0"/>
              <a:t>n = </a:t>
            </a:r>
            <a:r>
              <a:rPr lang="sv-SE" dirty="0"/>
              <a:t>2 och så vidare.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FFB211A-CB3E-8540-95B7-19BA444DCEB2}"/>
              </a:ext>
            </a:extLst>
          </p:cNvPr>
          <p:cNvSpPr/>
          <p:nvPr/>
        </p:nvSpPr>
        <p:spPr>
          <a:xfrm>
            <a:off x="1494337" y="2450922"/>
            <a:ext cx="2034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 Uttrycket är: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6BA558D-CA19-5044-ABD8-F700D0DC5C0E}"/>
              </a:ext>
            </a:extLst>
          </p:cNvPr>
          <p:cNvSpPr/>
          <p:nvPr/>
        </p:nvSpPr>
        <p:spPr>
          <a:xfrm>
            <a:off x="3407339" y="2450310"/>
            <a:ext cx="1090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3n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042E11C-B1C8-9E4D-AA87-BB9B95650D3C}"/>
              </a:ext>
            </a:extLst>
          </p:cNvPr>
          <p:cNvSpPr/>
          <p:nvPr/>
        </p:nvSpPr>
        <p:spPr>
          <a:xfrm>
            <a:off x="4373208" y="2444636"/>
            <a:ext cx="1396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· n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</a:t>
            </a:r>
            <a:endParaRPr lang="sv-SE" sz="2000" dirty="0"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397DBFC-4EDC-9344-A550-F3E12CFC7048}"/>
              </a:ext>
            </a:extLst>
          </p:cNvPr>
          <p:cNvSpPr/>
          <p:nvPr/>
        </p:nvSpPr>
        <p:spPr>
          <a:xfrm>
            <a:off x="6659879" y="2790089"/>
            <a:ext cx="218715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</a:t>
            </a:r>
            <a:r>
              <a:rPr lang="sv-SE" sz="1400" i="1" dirty="0"/>
              <a:t>n </a:t>
            </a:r>
            <a:r>
              <a:rPr lang="sv-SE" sz="1400" dirty="0"/>
              <a:t>= 1 betyder det talföljdens första nummer.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47BE881-35D8-3F47-81CF-3C27062E056E}"/>
              </a:ext>
            </a:extLst>
          </p:cNvPr>
          <p:cNvSpPr/>
          <p:nvPr/>
        </p:nvSpPr>
        <p:spPr>
          <a:xfrm>
            <a:off x="1494337" y="2851644"/>
            <a:ext cx="2576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n </a:t>
            </a:r>
            <a:r>
              <a:rPr lang="sv-SE" sz="2000" dirty="0"/>
              <a:t>= </a:t>
            </a:r>
            <a:r>
              <a:rPr lang="sv-SE" sz="2000" dirty="0">
                <a:solidFill>
                  <a:srgbClr val="C00000"/>
                </a:solidFill>
                <a:latin typeface="Bradley Hand" pitchFamily="2" charset="77"/>
              </a:rPr>
              <a:t>1</a:t>
            </a:r>
            <a:r>
              <a:rPr lang="sv-SE" sz="2000" dirty="0">
                <a:latin typeface="Bradley Hand" pitchFamily="2" charset="77"/>
              </a:rPr>
              <a:t> ger första talet: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2B881F5-9DC9-AE41-897C-27CC5CD3846D}"/>
              </a:ext>
            </a:extLst>
          </p:cNvPr>
          <p:cNvSpPr/>
          <p:nvPr/>
        </p:nvSpPr>
        <p:spPr>
          <a:xfrm>
            <a:off x="3890449" y="2851644"/>
            <a:ext cx="1243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· </a:t>
            </a:r>
            <a:r>
              <a:rPr lang="sv-SE" sz="2000" dirty="0">
                <a:solidFill>
                  <a:srgbClr val="C00000"/>
                </a:solidFill>
                <a:latin typeface="Bradley Hand" pitchFamily="2" charset="77"/>
              </a:rPr>
              <a:t>1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8740715-3B62-BD42-B3BF-0278F382112D}"/>
              </a:ext>
            </a:extLst>
          </p:cNvPr>
          <p:cNvSpPr/>
          <p:nvPr/>
        </p:nvSpPr>
        <p:spPr>
          <a:xfrm>
            <a:off x="5034146" y="2851644"/>
            <a:ext cx="923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/>
              <a:t>=</a:t>
            </a:r>
            <a:endParaRPr lang="sv-SE" sz="2000" dirty="0">
              <a:latin typeface="+mn-lt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76CA9D8-F316-D443-97E5-C0C8F5883D38}"/>
              </a:ext>
            </a:extLst>
          </p:cNvPr>
          <p:cNvSpPr/>
          <p:nvPr/>
        </p:nvSpPr>
        <p:spPr>
          <a:xfrm>
            <a:off x="5836109" y="2851644"/>
            <a:ext cx="353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</a:t>
            </a:r>
            <a:endParaRPr lang="sv-SE" sz="2000" dirty="0"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3804732-BEF2-B64F-B018-5F393C8BBB7A}"/>
              </a:ext>
            </a:extLst>
          </p:cNvPr>
          <p:cNvSpPr/>
          <p:nvPr/>
        </p:nvSpPr>
        <p:spPr>
          <a:xfrm>
            <a:off x="1494337" y="3228945"/>
            <a:ext cx="2576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n </a:t>
            </a:r>
            <a:r>
              <a:rPr lang="sv-SE" sz="2000" dirty="0"/>
              <a:t>= </a:t>
            </a:r>
            <a:r>
              <a:rPr lang="sv-SE" sz="2000" dirty="0">
                <a:solidFill>
                  <a:srgbClr val="0070C0"/>
                </a:solidFill>
                <a:latin typeface="Bradley Hand" pitchFamily="2" charset="77"/>
              </a:rPr>
              <a:t>2</a:t>
            </a:r>
            <a:r>
              <a:rPr lang="sv-SE" sz="2000" dirty="0">
                <a:latin typeface="Bradley Hand" pitchFamily="2" charset="77"/>
              </a:rPr>
              <a:t> ger andra talet: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C2BD04C-49CA-8D41-A0B9-1AC333012980}"/>
              </a:ext>
            </a:extLst>
          </p:cNvPr>
          <p:cNvSpPr/>
          <p:nvPr/>
        </p:nvSpPr>
        <p:spPr>
          <a:xfrm>
            <a:off x="3911330" y="3228945"/>
            <a:ext cx="1323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· </a:t>
            </a:r>
            <a:r>
              <a:rPr lang="sv-SE" sz="2000" dirty="0">
                <a:solidFill>
                  <a:srgbClr val="0070C0"/>
                </a:solidFill>
                <a:latin typeface="Bradley Hand" pitchFamily="2" charset="77"/>
              </a:rPr>
              <a:t>2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B3EBD95-9CBA-5B45-8E36-EDCB757B7813}"/>
              </a:ext>
            </a:extLst>
          </p:cNvPr>
          <p:cNvSpPr/>
          <p:nvPr/>
        </p:nvSpPr>
        <p:spPr>
          <a:xfrm>
            <a:off x="5055027" y="3228945"/>
            <a:ext cx="923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/>
              <a:t>=</a:t>
            </a:r>
            <a:endParaRPr lang="sv-SE" sz="2000" dirty="0">
              <a:latin typeface="+mn-lt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8119024-A434-DC49-B8D6-9F9861AB4616}"/>
              </a:ext>
            </a:extLst>
          </p:cNvPr>
          <p:cNvSpPr/>
          <p:nvPr/>
        </p:nvSpPr>
        <p:spPr>
          <a:xfrm>
            <a:off x="5856990" y="3228945"/>
            <a:ext cx="353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5</a:t>
            </a:r>
            <a:endParaRPr lang="sv-SE" sz="2000" dirty="0">
              <a:latin typeface="+mn-lt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A73F7FA-1CCC-2741-B62D-CB41F694E768}"/>
              </a:ext>
            </a:extLst>
          </p:cNvPr>
          <p:cNvSpPr/>
          <p:nvPr/>
        </p:nvSpPr>
        <p:spPr>
          <a:xfrm>
            <a:off x="1497479" y="3608598"/>
            <a:ext cx="2576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n </a:t>
            </a:r>
            <a:r>
              <a:rPr lang="sv-SE" sz="2000" dirty="0"/>
              <a:t>= </a:t>
            </a:r>
            <a:r>
              <a:rPr lang="sv-SE" sz="2000" dirty="0">
                <a:solidFill>
                  <a:srgbClr val="00B050"/>
                </a:solidFill>
                <a:latin typeface="Bradley Hand" pitchFamily="2" charset="77"/>
              </a:rPr>
              <a:t>3</a:t>
            </a:r>
            <a:r>
              <a:rPr lang="sv-SE" sz="2000" dirty="0">
                <a:latin typeface="Bradley Hand" pitchFamily="2" charset="77"/>
              </a:rPr>
              <a:t> ger tredje talet: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9C4F2E1-C9D8-6849-86FD-5AF1CD06FCD5}"/>
              </a:ext>
            </a:extLst>
          </p:cNvPr>
          <p:cNvSpPr/>
          <p:nvPr/>
        </p:nvSpPr>
        <p:spPr>
          <a:xfrm>
            <a:off x="3912610" y="3606246"/>
            <a:ext cx="1323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· </a:t>
            </a:r>
            <a:r>
              <a:rPr lang="sv-SE" sz="2000" dirty="0">
                <a:solidFill>
                  <a:srgbClr val="00B050"/>
                </a:solidFill>
                <a:latin typeface="Bradley Hand" pitchFamily="2" charset="77"/>
              </a:rPr>
              <a:t>3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E7F49361-C29C-2645-8C9F-63E42354EA13}"/>
              </a:ext>
            </a:extLst>
          </p:cNvPr>
          <p:cNvSpPr/>
          <p:nvPr/>
        </p:nvSpPr>
        <p:spPr>
          <a:xfrm>
            <a:off x="5056307" y="3606246"/>
            <a:ext cx="923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9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/>
              <a:t>=</a:t>
            </a:r>
            <a:endParaRPr lang="sv-SE" sz="2000" dirty="0">
              <a:latin typeface="+mn-lt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EC09BDB-6E6F-0D4F-A02A-48097797001D}"/>
              </a:ext>
            </a:extLst>
          </p:cNvPr>
          <p:cNvSpPr/>
          <p:nvPr/>
        </p:nvSpPr>
        <p:spPr>
          <a:xfrm>
            <a:off x="5858270" y="3606246"/>
            <a:ext cx="353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</a:t>
            </a:r>
            <a:endParaRPr lang="sv-SE" sz="2000" dirty="0">
              <a:latin typeface="+mn-lt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3DD93D0-DC48-F842-9C85-1ED94E7C11EE}"/>
              </a:ext>
            </a:extLst>
          </p:cNvPr>
          <p:cNvSpPr/>
          <p:nvPr/>
        </p:nvSpPr>
        <p:spPr>
          <a:xfrm>
            <a:off x="1494337" y="4386009"/>
            <a:ext cx="2737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 n </a:t>
            </a:r>
            <a:r>
              <a:rPr lang="sv-SE" sz="2000" dirty="0"/>
              <a:t>= </a:t>
            </a:r>
            <a:r>
              <a:rPr lang="sv-SE" sz="2000" dirty="0">
                <a:solidFill>
                  <a:schemeClr val="accent4">
                    <a:lumMod val="75000"/>
                  </a:schemeClr>
                </a:solidFill>
                <a:latin typeface="Bradley Hand" pitchFamily="2" charset="77"/>
              </a:rPr>
              <a:t>50</a:t>
            </a:r>
            <a:r>
              <a:rPr lang="sv-SE" sz="2000" dirty="0">
                <a:latin typeface="Bradley Hand" pitchFamily="2" charset="77"/>
              </a:rPr>
              <a:t> ger: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3DDE2EA9-C56A-9945-9324-7D7C09B6B479}"/>
              </a:ext>
            </a:extLst>
          </p:cNvPr>
          <p:cNvSpPr/>
          <p:nvPr/>
        </p:nvSpPr>
        <p:spPr>
          <a:xfrm>
            <a:off x="3138224" y="4383657"/>
            <a:ext cx="1433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· </a:t>
            </a:r>
            <a:r>
              <a:rPr lang="sv-SE" sz="2000" dirty="0">
                <a:solidFill>
                  <a:schemeClr val="accent4">
                    <a:lumMod val="75000"/>
                  </a:schemeClr>
                </a:solidFill>
                <a:latin typeface="Bradley Hand" pitchFamily="2" charset="77"/>
              </a:rPr>
              <a:t>50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48047C0-8C2D-084B-923B-67DD9428F159}"/>
              </a:ext>
            </a:extLst>
          </p:cNvPr>
          <p:cNvSpPr/>
          <p:nvPr/>
        </p:nvSpPr>
        <p:spPr>
          <a:xfrm>
            <a:off x="4435146" y="4383657"/>
            <a:ext cx="119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150 </a:t>
            </a:r>
            <a:r>
              <a:rPr lang="sv-SE" sz="2000" dirty="0"/>
              <a:t>– </a:t>
            </a:r>
            <a:r>
              <a:rPr lang="sv-SE" sz="2000" dirty="0">
                <a:latin typeface="Bradley Hand" pitchFamily="2" charset="77"/>
              </a:rPr>
              <a:t>1 </a:t>
            </a:r>
            <a:r>
              <a:rPr lang="sv-SE" sz="2000" dirty="0"/>
              <a:t>=</a:t>
            </a:r>
            <a:endParaRPr lang="sv-SE" sz="2000" dirty="0">
              <a:latin typeface="+mn-lt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0916C601-19A3-EE41-98D0-6EBB0F3965C8}"/>
              </a:ext>
            </a:extLst>
          </p:cNvPr>
          <p:cNvSpPr/>
          <p:nvPr/>
        </p:nvSpPr>
        <p:spPr>
          <a:xfrm>
            <a:off x="5495427" y="4383657"/>
            <a:ext cx="7152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149</a:t>
            </a:r>
            <a:endParaRPr lang="sv-SE" sz="2000" dirty="0">
              <a:latin typeface="+mn-lt"/>
            </a:endParaRP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D9F66F74-10B3-294D-8BB5-A34E25D10761}"/>
              </a:ext>
            </a:extLst>
          </p:cNvPr>
          <p:cNvSpPr txBox="1"/>
          <p:nvPr/>
        </p:nvSpPr>
        <p:spPr>
          <a:xfrm>
            <a:off x="1494337" y="5258852"/>
            <a:ext cx="4866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Bradley Hand Bold"/>
                <a:cs typeface="Bradley Hand Bold"/>
              </a:rPr>
              <a:t>Svar</a:t>
            </a:r>
            <a:r>
              <a:rPr lang="sv-SE" sz="2000" dirty="0">
                <a:latin typeface="Bradley Hand Bold"/>
                <a:cs typeface="Bradley Hand Bold"/>
              </a:rPr>
              <a:t>: 	a)</a:t>
            </a:r>
            <a:r>
              <a:rPr lang="sv-SE" sz="2000" dirty="0">
                <a:latin typeface="Bradley Hand" pitchFamily="2" charset="77"/>
              </a:rPr>
              <a:t> De tre första talen är 2, 5 och 8.		b) Det 50:e talet är 149.</a:t>
            </a:r>
          </a:p>
        </p:txBody>
      </p:sp>
    </p:spTree>
    <p:extLst>
      <p:ext uri="{BB962C8B-B14F-4D97-AF65-F5344CB8AC3E}">
        <p14:creationId xmlns:p14="http://schemas.microsoft.com/office/powerpoint/2010/main" val="29604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0" grpId="0"/>
      <p:bldP spid="12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050448" y="365077"/>
            <a:ext cx="1908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Vilket är nästa tal?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8914"/>
          <a:stretch/>
        </p:blipFill>
        <p:spPr>
          <a:xfrm>
            <a:off x="2829885" y="2814537"/>
            <a:ext cx="1892301" cy="300383"/>
          </a:xfrm>
          <a:prstGeom prst="rect">
            <a:avLst/>
          </a:prstGeom>
        </p:spPr>
      </p:pic>
      <p:grpSp>
        <p:nvGrpSpPr>
          <p:cNvPr id="11" name="Grupp 10"/>
          <p:cNvGrpSpPr/>
          <p:nvPr/>
        </p:nvGrpSpPr>
        <p:grpSpPr>
          <a:xfrm>
            <a:off x="2046110" y="733846"/>
            <a:ext cx="5277557" cy="441109"/>
            <a:chOff x="2046110" y="851890"/>
            <a:chExt cx="5277557" cy="441109"/>
          </a:xfrm>
        </p:grpSpPr>
        <p:sp>
          <p:nvSpPr>
            <p:cNvPr id="2" name="Rektangel 1"/>
            <p:cNvSpPr/>
            <p:nvPr/>
          </p:nvSpPr>
          <p:spPr>
            <a:xfrm>
              <a:off x="2829885" y="851890"/>
              <a:ext cx="44937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/>
                <a:t>1	 3 	  9 	  27     ?</a:t>
              </a:r>
              <a:endParaRPr lang="sv-SE" sz="2000" dirty="0"/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2046110" y="923667"/>
              <a:ext cx="395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a)</a:t>
              </a:r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2046110" y="1286169"/>
            <a:ext cx="4611325" cy="416890"/>
            <a:chOff x="2046110" y="4140829"/>
            <a:chExt cx="4611325" cy="416890"/>
          </a:xfrm>
        </p:grpSpPr>
        <p:sp>
          <p:nvSpPr>
            <p:cNvPr id="6" name="Rektangel 5"/>
            <p:cNvSpPr/>
            <p:nvPr/>
          </p:nvSpPr>
          <p:spPr>
            <a:xfrm>
              <a:off x="2695222" y="4140829"/>
              <a:ext cx="39622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000" dirty="0"/>
                <a:t>20 	  19 	       17 	  14 		?</a:t>
              </a:r>
              <a:endParaRPr lang="sv-SE" sz="2000" dirty="0"/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2046110" y="4188387"/>
              <a:ext cx="395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6995"/>
          <a:stretch/>
        </p:blipFill>
        <p:spPr>
          <a:xfrm>
            <a:off x="2829886" y="4236181"/>
            <a:ext cx="1892300" cy="289931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2173111" y="4854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08FCF1-3767-F944-A4B5-8716210A5726}"/>
              </a:ext>
            </a:extLst>
          </p:cNvPr>
          <p:cNvSpPr/>
          <p:nvPr/>
        </p:nvSpPr>
        <p:spPr>
          <a:xfrm>
            <a:off x="317228" y="258359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7AF5FF99-BFF5-ED49-93B8-AA8525CAF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9353" y="273574"/>
            <a:ext cx="1161498" cy="384895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9967D7D8-E8E9-8F4B-88A9-158D2BE0DFE4}"/>
              </a:ext>
            </a:extLst>
          </p:cNvPr>
          <p:cNvSpPr/>
          <p:nvPr/>
        </p:nvSpPr>
        <p:spPr>
          <a:xfrm>
            <a:off x="2659511" y="3182798"/>
            <a:ext cx="1396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Nästa tal: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CFC226A-24E8-D44D-9089-362CC348C618}"/>
              </a:ext>
            </a:extLst>
          </p:cNvPr>
          <p:cNvSpPr/>
          <p:nvPr/>
        </p:nvSpPr>
        <p:spPr>
          <a:xfrm>
            <a:off x="3871655" y="3159675"/>
            <a:ext cx="1090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 · 27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5237AFB-1CC9-C640-BDC2-1A6B307656D9}"/>
              </a:ext>
            </a:extLst>
          </p:cNvPr>
          <p:cNvSpPr/>
          <p:nvPr/>
        </p:nvSpPr>
        <p:spPr>
          <a:xfrm>
            <a:off x="4917713" y="3159675"/>
            <a:ext cx="580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81</a:t>
            </a:r>
            <a:endParaRPr lang="sv-SE" sz="2000" dirty="0"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0C694C5-1EB2-1846-B98B-FAB0686112E5}"/>
              </a:ext>
            </a:extLst>
          </p:cNvPr>
          <p:cNvSpPr/>
          <p:nvPr/>
        </p:nvSpPr>
        <p:spPr>
          <a:xfrm>
            <a:off x="1958222" y="2721889"/>
            <a:ext cx="429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05200AA9-9B6D-184F-BFB9-D6DC9194D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42370"/>
          <a:stretch/>
        </p:blipFill>
        <p:spPr>
          <a:xfrm>
            <a:off x="2777525" y="2364916"/>
            <a:ext cx="1997019" cy="444661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A14B821C-8CCE-B046-A30A-738D0FB7C3A5}"/>
              </a:ext>
            </a:extLst>
          </p:cNvPr>
          <p:cNvSpPr/>
          <p:nvPr/>
        </p:nvSpPr>
        <p:spPr>
          <a:xfrm>
            <a:off x="6293369" y="2598779"/>
            <a:ext cx="184009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Varje tal är tre gånger större än talet innan.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ECBC14A-90EE-8446-8C26-68E20D8FF808}"/>
              </a:ext>
            </a:extLst>
          </p:cNvPr>
          <p:cNvSpPr/>
          <p:nvPr/>
        </p:nvSpPr>
        <p:spPr>
          <a:xfrm>
            <a:off x="1958222" y="4126002"/>
            <a:ext cx="429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24C00657-F163-7944-8E80-FC612F6C5D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41352"/>
          <a:stretch/>
        </p:blipFill>
        <p:spPr>
          <a:xfrm>
            <a:off x="2829884" y="3863910"/>
            <a:ext cx="1892300" cy="395394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C1A9AA7-481E-B347-879E-8E220C802993}"/>
              </a:ext>
            </a:extLst>
          </p:cNvPr>
          <p:cNvSpPr/>
          <p:nvPr/>
        </p:nvSpPr>
        <p:spPr>
          <a:xfrm>
            <a:off x="6293369" y="3997378"/>
            <a:ext cx="207537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Differensen mellan talen ökar med ett för varje tal.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CB9714A-DCCD-0343-859C-0693EE9DA04A}"/>
              </a:ext>
            </a:extLst>
          </p:cNvPr>
          <p:cNvSpPr/>
          <p:nvPr/>
        </p:nvSpPr>
        <p:spPr>
          <a:xfrm>
            <a:off x="2695222" y="4679317"/>
            <a:ext cx="1396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Nästa tal: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0D764FA5-99AB-8A4A-840D-CA5150FC4BBE}"/>
              </a:ext>
            </a:extLst>
          </p:cNvPr>
          <p:cNvSpPr/>
          <p:nvPr/>
        </p:nvSpPr>
        <p:spPr>
          <a:xfrm>
            <a:off x="3907366" y="4656194"/>
            <a:ext cx="1090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14 </a:t>
            </a:r>
            <a:r>
              <a:rPr lang="sv-SE" sz="2000" dirty="0"/>
              <a:t>–</a:t>
            </a:r>
            <a:r>
              <a:rPr lang="sv-SE" sz="2000" dirty="0">
                <a:latin typeface="Bradley Hand" pitchFamily="2" charset="77"/>
              </a:rPr>
              <a:t> 4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395872B-9430-764E-9F9B-5813763A37A8}"/>
              </a:ext>
            </a:extLst>
          </p:cNvPr>
          <p:cNvSpPr/>
          <p:nvPr/>
        </p:nvSpPr>
        <p:spPr>
          <a:xfrm>
            <a:off x="4917713" y="4643242"/>
            <a:ext cx="580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10</a:t>
            </a:r>
            <a:endParaRPr lang="sv-SE" sz="2000" dirty="0">
              <a:latin typeface="+mn-lt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CE4D8F25-8D4B-2B4F-9D41-F284F3DE8C9B}"/>
              </a:ext>
            </a:extLst>
          </p:cNvPr>
          <p:cNvSpPr txBox="1"/>
          <p:nvPr/>
        </p:nvSpPr>
        <p:spPr>
          <a:xfrm>
            <a:off x="2046110" y="5672936"/>
            <a:ext cx="4866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Bradley Hand Bold"/>
                <a:cs typeface="Bradley Hand Bold"/>
              </a:rPr>
              <a:t>Svar</a:t>
            </a:r>
            <a:r>
              <a:rPr lang="sv-SE" sz="2000" dirty="0">
                <a:latin typeface="Bradley Hand Bold"/>
                <a:cs typeface="Bradley Hand Bold"/>
              </a:rPr>
              <a:t>: 	a)</a:t>
            </a:r>
            <a:r>
              <a:rPr lang="sv-SE" sz="2000" dirty="0">
                <a:latin typeface="Bradley Hand" pitchFamily="2" charset="77"/>
              </a:rPr>
              <a:t> 81		b) 10</a:t>
            </a:r>
          </a:p>
        </p:txBody>
      </p:sp>
    </p:spTree>
    <p:extLst>
      <p:ext uri="{BB962C8B-B14F-4D97-AF65-F5344CB8AC3E}">
        <p14:creationId xmlns:p14="http://schemas.microsoft.com/office/powerpoint/2010/main" val="100854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  <p:bldP spid="18" grpId="0"/>
      <p:bldP spid="19" grpId="0"/>
      <p:bldP spid="20" grpId="0"/>
      <p:bldP spid="22" grpId="0" animBg="1"/>
      <p:bldP spid="23" grpId="0"/>
      <p:bldP spid="26" grpId="0" animBg="1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587374" y="851753"/>
            <a:ext cx="7477125" cy="2042890"/>
            <a:chOff x="587374" y="851753"/>
            <a:chExt cx="7477125" cy="2042890"/>
          </a:xfrm>
        </p:grpSpPr>
        <p:sp>
          <p:nvSpPr>
            <p:cNvPr id="6" name="Rektangel 5"/>
            <p:cNvSpPr/>
            <p:nvPr/>
          </p:nvSpPr>
          <p:spPr>
            <a:xfrm>
              <a:off x="587374" y="851753"/>
              <a:ext cx="74771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Studera bilden. Tänk dig att figurerna fortsätter byggas på samma sätt.</a:t>
              </a:r>
            </a:p>
          </p:txBody>
        </p:sp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4250" y="1397000"/>
              <a:ext cx="3912592" cy="1497643"/>
            </a:xfrm>
            <a:prstGeom prst="rect">
              <a:avLst/>
            </a:prstGeom>
          </p:spPr>
        </p:pic>
      </p:grpSp>
      <p:sp>
        <p:nvSpPr>
          <p:cNvPr id="8" name="Rektangel 7"/>
          <p:cNvSpPr/>
          <p:nvPr/>
        </p:nvSpPr>
        <p:spPr>
          <a:xfrm>
            <a:off x="909915" y="3059668"/>
            <a:ext cx="583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Hur många punkter är det i figur 4 och 5?</a:t>
            </a:r>
          </a:p>
        </p:txBody>
      </p:sp>
      <p:sp>
        <p:nvSpPr>
          <p:cNvPr id="9" name="Rektangel 8"/>
          <p:cNvSpPr/>
          <p:nvPr/>
        </p:nvSpPr>
        <p:spPr>
          <a:xfrm>
            <a:off x="909915" y="4548560"/>
            <a:ext cx="247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 Vilken är differensen?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412493" y="3513183"/>
            <a:ext cx="104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Figur 4: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455333" y="3513183"/>
            <a:ext cx="13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13 punkter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412493" y="3882709"/>
            <a:ext cx="104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Figur 5: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2455333" y="3870557"/>
            <a:ext cx="13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 punkter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511269" y="4999864"/>
            <a:ext cx="187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Differensen är: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3139721" y="4999864"/>
            <a:ext cx="47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CAA64C3-A951-0041-AA97-C6E288C9005F}"/>
              </a:ext>
            </a:extLst>
          </p:cNvPr>
          <p:cNvSpPr/>
          <p:nvPr/>
        </p:nvSpPr>
        <p:spPr>
          <a:xfrm>
            <a:off x="367698" y="47380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37964DA-BC7B-094C-8C1F-FF63E3F03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102" y="319741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/>
          <p:cNvSpPr/>
          <p:nvPr/>
        </p:nvSpPr>
        <p:spPr>
          <a:xfrm>
            <a:off x="4642554" y="4804281"/>
            <a:ext cx="1354667" cy="93947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735290" y="2136140"/>
            <a:ext cx="583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Vilka är de två följande talen?</a:t>
            </a:r>
          </a:p>
        </p:txBody>
      </p:sp>
      <p:sp>
        <p:nvSpPr>
          <p:cNvPr id="9" name="Rektangel 8"/>
          <p:cNvSpPr/>
          <p:nvPr/>
        </p:nvSpPr>
        <p:spPr>
          <a:xfrm>
            <a:off x="735290" y="3195558"/>
            <a:ext cx="247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 Vilken är differensen?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D5EA7055-E5FE-1142-841A-264C4E2BCF75}"/>
              </a:ext>
            </a:extLst>
          </p:cNvPr>
          <p:cNvGrpSpPr/>
          <p:nvPr/>
        </p:nvGrpSpPr>
        <p:grpSpPr>
          <a:xfrm>
            <a:off x="1093869" y="875126"/>
            <a:ext cx="7477125" cy="523220"/>
            <a:chOff x="1375985" y="861366"/>
            <a:chExt cx="7477125" cy="523220"/>
          </a:xfrm>
        </p:grpSpPr>
        <p:sp>
          <p:nvSpPr>
            <p:cNvPr id="6" name="Rektangel 5"/>
            <p:cNvSpPr/>
            <p:nvPr/>
          </p:nvSpPr>
          <p:spPr>
            <a:xfrm>
              <a:off x="1375985" y="938310"/>
              <a:ext cx="74771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Titta på talföljden:</a:t>
              </a:r>
            </a:p>
          </p:txBody>
        </p:sp>
        <p:sp>
          <p:nvSpPr>
            <p:cNvPr id="2" name="Rektangel 1"/>
            <p:cNvSpPr/>
            <p:nvPr/>
          </p:nvSpPr>
          <p:spPr>
            <a:xfrm>
              <a:off x="3385209" y="861366"/>
              <a:ext cx="34586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800" b="1" dirty="0">
                  <a:solidFill>
                    <a:srgbClr val="800000"/>
                  </a:solidFill>
                </a:rPr>
                <a:t>2 	     6 		10  	 14</a:t>
              </a:r>
              <a:endParaRPr lang="sv-SE" sz="28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0" name="Rektangel 9"/>
          <p:cNvSpPr/>
          <p:nvPr/>
        </p:nvSpPr>
        <p:spPr>
          <a:xfrm>
            <a:off x="735290" y="4436983"/>
            <a:ext cx="6284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c) Vilket av uttrycken visar hur talen i talföljden kan räknas fram?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1246517" y="5073963"/>
            <a:ext cx="4683475" cy="400110"/>
            <a:chOff x="1094117" y="5427444"/>
            <a:chExt cx="4683475" cy="400110"/>
          </a:xfrm>
        </p:grpSpPr>
        <p:sp>
          <p:nvSpPr>
            <p:cNvPr id="11" name="Rektangel 10"/>
            <p:cNvSpPr/>
            <p:nvPr/>
          </p:nvSpPr>
          <p:spPr>
            <a:xfrm>
              <a:off x="1094117" y="5427444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A: 2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+ 2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2912737" y="5427444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B: 5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- 3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4600327" y="5427444"/>
              <a:ext cx="11772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sz="2000" b="1" dirty="0">
                  <a:solidFill>
                    <a:srgbClr val="800000"/>
                  </a:solidFill>
                </a:rPr>
                <a:t>C: 4</a:t>
              </a:r>
              <a:r>
                <a:rPr lang="is-IS" sz="2000" b="1" i="1" dirty="0">
                  <a:solidFill>
                    <a:srgbClr val="800000"/>
                  </a:solidFill>
                </a:rPr>
                <a:t>n </a:t>
              </a:r>
              <a:r>
                <a:rPr lang="is-IS" sz="2000" b="1" dirty="0">
                  <a:solidFill>
                    <a:srgbClr val="800000"/>
                  </a:solidFill>
                </a:rPr>
                <a:t>- 2</a:t>
              </a:r>
              <a:endParaRPr lang="sv-SE" sz="20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4" name="textruta 13"/>
          <p:cNvSpPr txBox="1"/>
          <p:nvPr/>
        </p:nvSpPr>
        <p:spPr>
          <a:xfrm>
            <a:off x="4247444" y="2136140"/>
            <a:ext cx="13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18 och 22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668888" y="3195558"/>
            <a:ext cx="194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Differensen är 4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50B7AF5-E61D-6143-9F95-98B206473562}"/>
              </a:ext>
            </a:extLst>
          </p:cNvPr>
          <p:cNvSpPr/>
          <p:nvPr/>
        </p:nvSpPr>
        <p:spPr>
          <a:xfrm>
            <a:off x="367698" y="26044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C059CA3B-473D-D54F-9DD7-6B729C04A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750" y="275658"/>
            <a:ext cx="1161498" cy="38489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FD84F5C8-3F23-6446-80F5-CA88702FD065}"/>
              </a:ext>
            </a:extLst>
          </p:cNvPr>
          <p:cNvSpPr/>
          <p:nvPr/>
        </p:nvSpPr>
        <p:spPr>
          <a:xfrm>
            <a:off x="6654589" y="4939400"/>
            <a:ext cx="1990659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in </a:t>
            </a:r>
            <a:r>
              <a:rPr lang="sv-SE" sz="1400" i="1" dirty="0"/>
              <a:t>n </a:t>
            </a:r>
            <a:r>
              <a:rPr lang="sv-SE" sz="1400" dirty="0"/>
              <a:t>= 1, </a:t>
            </a:r>
            <a:r>
              <a:rPr lang="sv-SE" sz="1400" i="1" dirty="0"/>
              <a:t>n</a:t>
            </a:r>
            <a:r>
              <a:rPr lang="sv-SE" sz="1400" dirty="0"/>
              <a:t> = 2…och testa vilket av uttrycken som stämmer.</a:t>
            </a:r>
          </a:p>
        </p:txBody>
      </p:sp>
    </p:spTree>
    <p:extLst>
      <p:ext uri="{BB962C8B-B14F-4D97-AF65-F5344CB8AC3E}">
        <p14:creationId xmlns:p14="http://schemas.microsoft.com/office/powerpoint/2010/main" val="2383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4" grpId="0"/>
      <p:bldP spid="15" grpId="0"/>
      <p:bldP spid="16" grpId="0"/>
      <p:bldP spid="18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9903</TotalTime>
  <Words>572</Words>
  <Application>Microsoft Macintosh PowerPoint</Application>
  <PresentationFormat>Bildspel på skärmen (4:3)</PresentationFormat>
  <Paragraphs>83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18</cp:revision>
  <dcterms:created xsi:type="dcterms:W3CDTF">2017-04-14T14:34:08Z</dcterms:created>
  <dcterms:modified xsi:type="dcterms:W3CDTF">2021-10-09T07:31:38Z</dcterms:modified>
</cp:coreProperties>
</file>