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375" r:id="rId3"/>
    <p:sldId id="376" r:id="rId4"/>
    <p:sldId id="377" r:id="rId5"/>
    <p:sldId id="372" r:id="rId6"/>
    <p:sldId id="356" r:id="rId7"/>
    <p:sldId id="373" r:id="rId8"/>
    <p:sldId id="378" r:id="rId9"/>
    <p:sldId id="379" r:id="rId10"/>
    <p:sldId id="380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4" autoAdjust="0"/>
    <p:restoredTop sz="99417" autoAdjust="0"/>
  </p:normalViewPr>
  <p:slideViewPr>
    <p:cSldViewPr snapToGrid="0" snapToObjects="1">
      <p:cViewPr>
        <p:scale>
          <a:sx n="143" d="100"/>
          <a:sy n="143" d="100"/>
        </p:scale>
        <p:origin x="608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0CC8C8E-0B16-0B40-AFE8-BE4459700AC0}"/>
              </a:ext>
            </a:extLst>
          </p:cNvPr>
          <p:cNvSpPr/>
          <p:nvPr/>
        </p:nvSpPr>
        <p:spPr>
          <a:xfrm>
            <a:off x="320900" y="125844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4.4				            		 Längd och skala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A0EA35-7130-944D-8F29-4DCE4EAD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2C73FD0-50FF-A94A-AFDD-AF35EE80CFAE}"/>
              </a:ext>
            </a:extLst>
          </p:cNvPr>
          <p:cNvSpPr/>
          <p:nvPr/>
        </p:nvSpPr>
        <p:spPr>
          <a:xfrm>
            <a:off x="3614025" y="740751"/>
            <a:ext cx="2023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Enheter för längd</a:t>
            </a:r>
            <a:endParaRPr lang="sv-SE" sz="2000" b="1" dirty="0">
              <a:solidFill>
                <a:srgbClr val="9E2903"/>
              </a:solidFill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3A14D26-89A4-6841-8EF8-0A5737F7F156}"/>
              </a:ext>
            </a:extLst>
          </p:cNvPr>
          <p:cNvSpPr/>
          <p:nvPr/>
        </p:nvSpPr>
        <p:spPr>
          <a:xfrm>
            <a:off x="1470138" y="1140861"/>
            <a:ext cx="6741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Ett nyfött barn är ungefär 50 cm långt. En flaggstång kan vara </a:t>
            </a:r>
          </a:p>
          <a:p>
            <a:pPr algn="ctr"/>
            <a:r>
              <a:rPr lang="sv-SE" dirty="0"/>
              <a:t>12 m hög. Mellan Stockholm och Östersund är det ungefär 600 km.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35065A-78A1-934E-A017-6F694186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47" y="2508734"/>
            <a:ext cx="5563305" cy="12405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FBE12B5-B631-C14B-B86C-5CFFC57C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65" y="4215124"/>
            <a:ext cx="7668883" cy="168147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4A5D15C-C648-8A4D-8EB5-B0ADF726A6CD}"/>
              </a:ext>
            </a:extLst>
          </p:cNvPr>
          <p:cNvSpPr/>
          <p:nvPr/>
        </p:nvSpPr>
        <p:spPr>
          <a:xfrm>
            <a:off x="488871" y="1800829"/>
            <a:ext cx="8655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kunna jämföra längder måste du känna till </a:t>
            </a:r>
            <a:r>
              <a:rPr lang="sv-SE" dirty="0">
                <a:solidFill>
                  <a:srgbClr val="C00000"/>
                </a:solidFill>
              </a:rPr>
              <a:t>sambanden mellan de olika enheterna</a:t>
            </a:r>
            <a:r>
              <a:rPr lang="sv-SE" dirty="0"/>
              <a:t>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00B04AF-7810-004D-8BAB-8D1FE49FE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196" y="3000512"/>
            <a:ext cx="495300" cy="2413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5E3C78-1729-2F46-941A-C77BBB895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699" y="3008366"/>
            <a:ext cx="858010" cy="2413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4D8DE0-0AFE-1D41-817A-2926E7012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989" y="3413971"/>
            <a:ext cx="495300" cy="2413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6B8500D-0E41-C345-BCC7-A77D78F74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989" y="3008366"/>
            <a:ext cx="495300" cy="2413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457CC14-4577-2445-9597-B590DFB9B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125" y="3425962"/>
            <a:ext cx="495300" cy="2413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85EE85B-6D30-5E4A-8788-6050C872E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756" y="3000512"/>
            <a:ext cx="495300" cy="2413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5EF17FA-407E-7E40-8C9E-1A24D415B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931" y="3425962"/>
            <a:ext cx="941872" cy="2413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2E3DB8C-0F1C-B947-B102-32EEAC505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085" y="3409523"/>
            <a:ext cx="867043" cy="2413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89B1424-8C84-9A4D-8A7C-90ED36D43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558" y="3008366"/>
            <a:ext cx="976571" cy="2413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7F1A424-FFF5-084C-A35B-03A74C154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530" y="3030722"/>
            <a:ext cx="1094273" cy="2413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484AE019-7934-024A-A58E-A03F4B71E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50" y="4718399"/>
            <a:ext cx="495300" cy="2413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7A430012-B3E7-2E41-A6E9-4A762A641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66" y="5141272"/>
            <a:ext cx="495300" cy="2413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CD7179D7-C551-8440-BEBD-D6B54467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66" y="4734732"/>
            <a:ext cx="495300" cy="2413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FD55D842-7410-8344-A330-9E345DDC7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876" y="4733285"/>
            <a:ext cx="495300" cy="2413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5930144-DE4C-9A40-A286-F4A9B0C3E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66" y="4692823"/>
            <a:ext cx="495300" cy="2413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05EBF9B2-918E-D644-B565-6DEB01002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656" y="5147589"/>
            <a:ext cx="495300" cy="2413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0CDAE0C-D217-814B-BA59-163755828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725" y="5133177"/>
            <a:ext cx="495300" cy="2413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4F85112-21D9-A54B-8358-035C6A6DE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346" y="5561893"/>
            <a:ext cx="495300" cy="2413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C079505E-97E9-6046-9B72-2A6C7878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026" y="5591575"/>
            <a:ext cx="495300" cy="2413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F1BFDE50-DCEC-2341-ADBA-530A0D330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480" y="4718399"/>
            <a:ext cx="714331" cy="2413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DA69BBC8-3E6F-8A43-A481-840205C22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893" y="5141272"/>
            <a:ext cx="868541" cy="24130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796C5C82-131B-1D49-9112-BBB81E089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128" y="5141272"/>
            <a:ext cx="999083" cy="241300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9B95C930-4D1B-F54F-8BE2-01BEE2634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652" y="5141272"/>
            <a:ext cx="999083" cy="24130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806E6CE6-2FEC-C94F-BB46-13622A522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901" y="5560540"/>
            <a:ext cx="888391" cy="241300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A3C12D07-295B-164B-BD9D-799C5185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912" y="5560540"/>
            <a:ext cx="819824" cy="241300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D9235046-179D-9544-A083-7D31C9B83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919" y="4718399"/>
            <a:ext cx="993515" cy="241300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820912B3-6FAD-914E-93FE-EB790E73B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648" y="4703290"/>
            <a:ext cx="1170563" cy="241300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86F52FD1-2A22-0E4A-A8D1-96A4F32EA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568" y="4746353"/>
            <a:ext cx="1267167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105B00C-CAEF-8A4F-BE23-49AB6948FE46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CC4EB2-52F4-3A44-9968-170260EA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1C665ECA-F78D-334A-A1A9-4E6F31E05330}"/>
              </a:ext>
            </a:extLst>
          </p:cNvPr>
          <p:cNvGrpSpPr/>
          <p:nvPr/>
        </p:nvGrpSpPr>
        <p:grpSpPr>
          <a:xfrm>
            <a:off x="1873639" y="167437"/>
            <a:ext cx="5207652" cy="1711972"/>
            <a:chOff x="1806227" y="381297"/>
            <a:chExt cx="5207652" cy="1711972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A1D1BDC-D6DE-DB40-ACAD-B5ACB17EDFA2}"/>
                </a:ext>
              </a:extLst>
            </p:cNvPr>
            <p:cNvSpPr/>
            <p:nvPr/>
          </p:nvSpPr>
          <p:spPr>
            <a:xfrm>
              <a:off x="1806227" y="624879"/>
              <a:ext cx="38187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verkligheten är skidorna 1,6 m långa. Vilken är skalan?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2E1C0F-D6B2-4B49-82DC-3DEF3C76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477" y="381297"/>
              <a:ext cx="446402" cy="171197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C6259C68-5140-C448-A21E-D734E6C2F9C5}"/>
              </a:ext>
            </a:extLst>
          </p:cNvPr>
          <p:cNvSpPr txBox="1"/>
          <p:nvPr/>
        </p:nvSpPr>
        <p:spPr>
          <a:xfrm>
            <a:off x="1068290" y="1765726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B83C27C-0A5B-7E41-A4C2-3E25D3C78E78}"/>
              </a:ext>
            </a:extLst>
          </p:cNvPr>
          <p:cNvSpPr txBox="1"/>
          <p:nvPr/>
        </p:nvSpPr>
        <p:spPr>
          <a:xfrm>
            <a:off x="617391" y="2165262"/>
            <a:ext cx="236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908F14-8E12-7548-80DE-9F840B509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4018" t="43965" r="75653" b="53696"/>
          <a:stretch/>
        </p:blipFill>
        <p:spPr>
          <a:xfrm rot="5400000">
            <a:off x="5643046" y="1003216"/>
            <a:ext cx="1764266" cy="21942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F3CB26E-2BDC-3740-959F-0D00CD381FDF}"/>
              </a:ext>
            </a:extLst>
          </p:cNvPr>
          <p:cNvSpPr txBox="1"/>
          <p:nvPr/>
        </p:nvSpPr>
        <p:spPr>
          <a:xfrm>
            <a:off x="2880261" y="1765726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cm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B9CD851-104E-814D-90E3-062A86A7CC1A}"/>
              </a:ext>
            </a:extLst>
          </p:cNvPr>
          <p:cNvSpPr/>
          <p:nvPr/>
        </p:nvSpPr>
        <p:spPr>
          <a:xfrm>
            <a:off x="5609903" y="2159324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Omvandla så att du har samma enhet i verkligheten och på bilden.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64565C9-BBAA-C740-B343-7A050313E8FA}"/>
              </a:ext>
            </a:extLst>
          </p:cNvPr>
          <p:cNvSpPr txBox="1"/>
          <p:nvPr/>
        </p:nvSpPr>
        <p:spPr>
          <a:xfrm>
            <a:off x="1298688" y="4562764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Skalan är 1 : 40.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A23ACF7-43B2-674C-A945-64C18278E1CC}"/>
              </a:ext>
            </a:extLst>
          </p:cNvPr>
          <p:cNvSpPr txBox="1"/>
          <p:nvPr/>
        </p:nvSpPr>
        <p:spPr>
          <a:xfrm>
            <a:off x="2932998" y="2162293"/>
            <a:ext cx="111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1,6 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28D9655-F9D1-9146-8049-03586877B545}"/>
              </a:ext>
            </a:extLst>
          </p:cNvPr>
          <p:cNvSpPr txBox="1"/>
          <p:nvPr/>
        </p:nvSpPr>
        <p:spPr>
          <a:xfrm>
            <a:off x="3818786" y="2159324"/>
            <a:ext cx="11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cm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09E0202-A8E1-2E4A-8971-9AA25F32C918}"/>
              </a:ext>
            </a:extLst>
          </p:cNvPr>
          <p:cNvSpPr txBox="1"/>
          <p:nvPr/>
        </p:nvSpPr>
        <p:spPr>
          <a:xfrm>
            <a:off x="2081361" y="3534624"/>
            <a:ext cx="99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36CC77D-1377-9C44-B706-4350CDF8DB69}"/>
              </a:ext>
            </a:extLst>
          </p:cNvPr>
          <p:cNvSpPr txBox="1"/>
          <p:nvPr/>
        </p:nvSpPr>
        <p:spPr>
          <a:xfrm>
            <a:off x="2931465" y="2849168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B9C2225-8DCE-CB4B-B95F-D21FED18B072}"/>
              </a:ext>
            </a:extLst>
          </p:cNvPr>
          <p:cNvGrpSpPr/>
          <p:nvPr/>
        </p:nvGrpSpPr>
        <p:grpSpPr>
          <a:xfrm>
            <a:off x="1914679" y="2723759"/>
            <a:ext cx="1503184" cy="632128"/>
            <a:chOff x="3307513" y="4793316"/>
            <a:chExt cx="1503184" cy="632128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BBE498CB-5B78-BA49-8361-9726B64F2480}"/>
                </a:ext>
              </a:extLst>
            </p:cNvPr>
            <p:cNvSpPr txBox="1"/>
            <p:nvPr/>
          </p:nvSpPr>
          <p:spPr>
            <a:xfrm>
              <a:off x="3307513" y="4793316"/>
              <a:ext cx="993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160 cm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A040E7D-BC25-F042-99D5-BC222115734B}"/>
                </a:ext>
              </a:extLst>
            </p:cNvPr>
            <p:cNvSpPr txBox="1"/>
            <p:nvPr/>
          </p:nvSpPr>
          <p:spPr>
            <a:xfrm>
              <a:off x="4124200" y="4929059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7EDF0693-5098-7C40-9464-B28A17CED478}"/>
                </a:ext>
              </a:extLst>
            </p:cNvPr>
            <p:cNvSpPr txBox="1"/>
            <p:nvPr/>
          </p:nvSpPr>
          <p:spPr>
            <a:xfrm>
              <a:off x="3419839" y="5056112"/>
              <a:ext cx="75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 cm</a:t>
              </a:r>
              <a:endParaRPr lang="sv-SE" dirty="0"/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C40C0F18-5402-3548-BFFA-B2B65F0BA844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752749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D4C746AC-B766-CF4F-8AF3-A895CBA36EBD}"/>
              </a:ext>
            </a:extLst>
          </p:cNvPr>
          <p:cNvSpPr/>
          <p:nvPr/>
        </p:nvSpPr>
        <p:spPr>
          <a:xfrm>
            <a:off x="5609902" y="2830826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Skidorna är 40 gånger kortare på bilden än i verkligheten. 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41C553F-0D4A-F843-A119-1624F921C055}"/>
              </a:ext>
            </a:extLst>
          </p:cNvPr>
          <p:cNvSpPr txBox="1"/>
          <p:nvPr/>
        </p:nvSpPr>
        <p:spPr>
          <a:xfrm>
            <a:off x="2953639" y="3531341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 : 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2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0" grpId="0" animBg="1"/>
      <p:bldP spid="21" grpId="0"/>
      <p:bldP spid="22" grpId="0"/>
      <p:bldP spid="23" grpId="0"/>
      <p:bldP spid="24" grpId="0"/>
      <p:bldP spid="25" grpId="0"/>
      <p:bldP spid="31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5114177" y="170103"/>
            <a:ext cx="3549954" cy="38443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5188656" y="1818217"/>
            <a:ext cx="2817986" cy="2678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60629" y="1075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460629" y="3919507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/>
              <a:t>Antag att myran var avbildad i skala 8 : 1 i stället. Hur långt skulle den då</a:t>
            </a:r>
          </a:p>
          <a:p>
            <a:r>
              <a:rPr lang="sv-SE" dirty="0"/>
              <a:t>      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460629" y="15749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54492" y="2375429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856966" y="2749635"/>
            <a:ext cx="207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</a:t>
            </a:r>
            <a:r>
              <a:rPr lang="sv-SE" dirty="0"/>
              <a:t>:</a:t>
            </a:r>
            <a:r>
              <a:rPr lang="sv-SE" dirty="0">
                <a:latin typeface="Bradley Hand Bold"/>
                <a:cs typeface="Bradley Hand Bold"/>
              </a:rPr>
              <a:t>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1635" y="313391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2784344" y="3063929"/>
            <a:ext cx="1123820" cy="598581"/>
            <a:chOff x="1793010" y="5118424"/>
            <a:chExt cx="1123820" cy="598581"/>
          </a:xfrm>
        </p:grpSpPr>
        <p:grpSp>
          <p:nvGrpSpPr>
            <p:cNvPr id="14" name="Grupp 13"/>
            <p:cNvGrpSpPr/>
            <p:nvPr/>
          </p:nvGrpSpPr>
          <p:grpSpPr>
            <a:xfrm>
              <a:off x="1793010" y="5118424"/>
              <a:ext cx="1123820" cy="598581"/>
              <a:chOff x="2576249" y="3432277"/>
              <a:chExt cx="1123820" cy="59858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76249" y="3432277"/>
                <a:ext cx="573111" cy="598581"/>
                <a:chOff x="3980917" y="1889832"/>
                <a:chExt cx="572844" cy="598750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97457" y="1889832"/>
                  <a:ext cx="55630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48652" y="2119146"/>
                  <a:ext cx="35121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80917" y="2173048"/>
                  <a:ext cx="54597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44599" y="353240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300538" y="51919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3908164" y="3145910"/>
            <a:ext cx="9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371635" y="4615563"/>
            <a:ext cx="36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1862014" y="5004369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866004" y="5462868"/>
            <a:ext cx="19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784344" y="5465458"/>
            <a:ext cx="15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4069298" y="546428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60629" y="6208238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Myran är 1,3 cm i verkligheten och i skala 8 : 1 skulle den vara 10,4 cm.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01B69F8-A873-4349-97AF-48759F6D03C1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464005-0F64-1B44-80C6-9AC47C9CD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1526003" y="27941"/>
            <a:ext cx="5923280" cy="31034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2239028" y="1744647"/>
            <a:ext cx="2594068" cy="2630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662650" y="3131385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Marieberg</a:t>
            </a:r>
          </a:p>
          <a:p>
            <a:r>
              <a:rPr lang="sv-SE" dirty="0"/>
              <a:t>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30757" y="3940380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2523" y="4309679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 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1349" y="4851501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51742" y="4836118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077945" y="4836531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6745501" y="483653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969964" y="5904379"/>
            <a:ext cx="75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99BBE5F-A29E-5E44-9846-CAC65D9DF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451485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721589" y="1992467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		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10709" y="2801448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	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7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	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576470" y="4428952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		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14105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27700" y="2772038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74944" y="3612858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870847" y="4412331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024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119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776141" y="3609589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754684" y="4412331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249887" y="1303842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	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E9D7D5FA-F706-634F-BDBA-1D7C6A7C5D09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13F824-B365-D048-B5C1-819CB323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E3E1C0F-B3CE-3941-9E0E-7DA8D60A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CAC6A7E-9EDF-884F-BAED-AA41AF97ECC3}"/>
              </a:ext>
            </a:extLst>
          </p:cNvPr>
          <p:cNvSpPr/>
          <p:nvPr/>
        </p:nvSpPr>
        <p:spPr>
          <a:xfrm>
            <a:off x="4276498" y="644937"/>
            <a:ext cx="9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Prefix</a:t>
            </a:r>
            <a:endParaRPr lang="sv-SE" sz="2000" b="1" dirty="0">
              <a:solidFill>
                <a:srgbClr val="9E2903"/>
              </a:solidFill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A0C07A-3BB3-2046-B982-6ABFEEB17C28}"/>
              </a:ext>
            </a:extLst>
          </p:cNvPr>
          <p:cNvSpPr/>
          <p:nvPr/>
        </p:nvSpPr>
        <p:spPr>
          <a:xfrm>
            <a:off x="2655125" y="1299009"/>
            <a:ext cx="449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samband med enheter använder vi </a:t>
            </a:r>
            <a:r>
              <a:rPr lang="sv-SE" i="1" dirty="0">
                <a:solidFill>
                  <a:srgbClr val="C00000"/>
                </a:solidFill>
              </a:rPr>
              <a:t>prefix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1DD575-E1C3-C04B-801C-360B4DF8FBA2}"/>
              </a:ext>
            </a:extLst>
          </p:cNvPr>
          <p:cNvSpPr/>
          <p:nvPr/>
        </p:nvSpPr>
        <p:spPr>
          <a:xfrm>
            <a:off x="2502724" y="1737637"/>
            <a:ext cx="479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Några vanliga prefix är kilo, deci, </a:t>
            </a:r>
            <a:r>
              <a:rPr lang="sv-SE" dirty="0" err="1"/>
              <a:t>centi</a:t>
            </a:r>
            <a:r>
              <a:rPr lang="sv-SE" dirty="0"/>
              <a:t> och milli.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9201CF-99DD-6543-8BE5-547941A7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85" y="2637800"/>
            <a:ext cx="6480226" cy="205659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8C41AFB-4E48-7045-90B5-88E2D917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67" y="3099709"/>
            <a:ext cx="569094" cy="27725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097E888-3216-E543-AB3D-FAA63406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945" y="3151749"/>
            <a:ext cx="569094" cy="2772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A00A248-FFD6-A445-B1BB-76825311A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67" y="3561618"/>
            <a:ext cx="569094" cy="27725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A8B1732-18EF-A34D-A275-F6F41B6E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402" y="3973253"/>
            <a:ext cx="685457" cy="27725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7AF4F5-3E7A-D449-BFD5-328A10F5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67" y="4361949"/>
            <a:ext cx="569094" cy="27725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FB805CC-A4ED-374E-9C8C-CCDF4426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34" y="3529360"/>
            <a:ext cx="569094" cy="27725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A49CBFC-63CD-0045-BFD0-900EE9F8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34" y="3935727"/>
            <a:ext cx="569094" cy="27725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75ED4FE-F2F2-4B48-935A-0787C1DD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945" y="4417147"/>
            <a:ext cx="569094" cy="27725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7ECEDA-8E3D-6B4B-A7E0-1488B33F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75" y="3128166"/>
            <a:ext cx="934591" cy="27725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4A5BA16-BA0E-EB43-BA5B-32B63AD92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067" y="3128167"/>
            <a:ext cx="1089866" cy="27725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8420103-7305-C645-8C40-5A85DE8EE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75" y="3529360"/>
            <a:ext cx="934591" cy="27725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7C9C53C-CB0B-A249-978C-CCEB201CE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02" y="3980714"/>
            <a:ext cx="1233087" cy="27725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EF521F9-FD76-1F40-8E02-DEA6DA995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02" y="4372361"/>
            <a:ext cx="1103264" cy="27725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A073553-1F49-3946-B477-AC633A93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67" y="3532182"/>
            <a:ext cx="1089866" cy="2772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3FA8B90-A754-CE42-8753-E9B25BAEF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067" y="3941369"/>
            <a:ext cx="1089866" cy="277251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D04A3FA-D508-F440-9FC3-F7DC65D97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067" y="4372361"/>
            <a:ext cx="1089866" cy="2772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6518CB8-14FA-E640-BF8D-C7D0893D4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771" y="3151748"/>
            <a:ext cx="934591" cy="27725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D32334D-343D-1742-8E03-1E1645EB4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248" y="3514911"/>
            <a:ext cx="934591" cy="27725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6A044D06-436E-2F47-AD81-C39C06FF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069" y="3948538"/>
            <a:ext cx="934591" cy="277251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B7AAA768-1FBF-8142-853F-539EE1CF2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771" y="4372360"/>
            <a:ext cx="934591" cy="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4BF471-1B45-5148-858B-B5302BCC2373}"/>
              </a:ext>
            </a:extLst>
          </p:cNvPr>
          <p:cNvSpPr/>
          <p:nvPr/>
        </p:nvSpPr>
        <p:spPr>
          <a:xfrm>
            <a:off x="3110669" y="349068"/>
            <a:ext cx="2363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Skala - förminskning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2493ABB-D92C-F04D-BB5A-AFE8FC7314DB}"/>
              </a:ext>
            </a:extLst>
          </p:cNvPr>
          <p:cNvSpPr/>
          <p:nvPr/>
        </p:nvSpPr>
        <p:spPr>
          <a:xfrm>
            <a:off x="1506837" y="896448"/>
            <a:ext cx="456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Tändstickan är i </a:t>
            </a:r>
            <a:r>
              <a:rPr lang="sv-SE" dirty="0">
                <a:solidFill>
                  <a:srgbClr val="C00000"/>
                </a:solidFill>
              </a:rPr>
              <a:t>naturlig storlek</a:t>
            </a:r>
            <a:r>
              <a:rPr lang="sv-SE" dirty="0"/>
              <a:t>. Vi säger att stickan är avbildad i </a:t>
            </a:r>
            <a:r>
              <a:rPr lang="sv-SE" i="1" dirty="0">
                <a:solidFill>
                  <a:srgbClr val="C00000"/>
                </a:solidFill>
              </a:rPr>
              <a:t>skala </a:t>
            </a:r>
            <a:r>
              <a:rPr lang="sv-SE" dirty="0">
                <a:solidFill>
                  <a:srgbClr val="C00000"/>
                </a:solidFill>
              </a:rPr>
              <a:t>1 : 1</a:t>
            </a:r>
            <a:r>
              <a:rPr lang="sv-SE" dirty="0"/>
              <a:t>. Det läser vi som skala ”</a:t>
            </a:r>
            <a:r>
              <a:rPr lang="sv-SE" dirty="0">
                <a:solidFill>
                  <a:srgbClr val="C00000"/>
                </a:solidFill>
              </a:rPr>
              <a:t>ett till ett</a:t>
            </a:r>
            <a:r>
              <a:rPr lang="sv-SE" dirty="0"/>
              <a:t>”. Stickan på bilden är alltså lika lång som stickan är i verkligheten.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2736FD-0292-F94B-872A-4A849973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1F82B41-4CE5-7A4F-9357-2D32CF48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66" y="1132607"/>
            <a:ext cx="2123510" cy="20983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480429-8939-AA4A-B335-9A970EE27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797093" y="3045530"/>
            <a:ext cx="1025436" cy="7700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A926DF-E192-B94A-A65F-7F34FB141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93" y="3189718"/>
            <a:ext cx="914400" cy="3422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5AFD2E4-5E78-5C42-8784-454E90E3E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712" y="1346263"/>
            <a:ext cx="921817" cy="3007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22B835F-34B7-AB44-BDD3-56A75DFBAE5D}"/>
              </a:ext>
            </a:extLst>
          </p:cNvPr>
          <p:cNvSpPr/>
          <p:nvPr/>
        </p:nvSpPr>
        <p:spPr>
          <a:xfrm>
            <a:off x="1506837" y="2690336"/>
            <a:ext cx="4301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tändstickan är </a:t>
            </a:r>
            <a:r>
              <a:rPr lang="sv-SE" dirty="0">
                <a:solidFill>
                  <a:srgbClr val="C00000"/>
                </a:solidFill>
              </a:rPr>
              <a:t>hälften så lång </a:t>
            </a:r>
            <a:r>
              <a:rPr lang="sv-SE" dirty="0"/>
              <a:t>som i verkligheten. Bilden är en </a:t>
            </a:r>
            <a:r>
              <a:rPr lang="sv-SE" i="1" dirty="0">
                <a:solidFill>
                  <a:srgbClr val="C00000"/>
                </a:solidFill>
              </a:rPr>
              <a:t>förminskning</a:t>
            </a:r>
            <a:r>
              <a:rPr lang="sv-SE" i="1" dirty="0"/>
              <a:t> </a:t>
            </a:r>
            <a:r>
              <a:rPr lang="sv-SE" dirty="0"/>
              <a:t>och vi säger att skalan är </a:t>
            </a:r>
            <a:r>
              <a:rPr lang="sv-SE" dirty="0">
                <a:solidFill>
                  <a:srgbClr val="C00000"/>
                </a:solidFill>
              </a:rPr>
              <a:t>1 : 2 </a:t>
            </a:r>
            <a:r>
              <a:rPr lang="sv-SE" dirty="0"/>
              <a:t>(”</a:t>
            </a:r>
            <a:r>
              <a:rPr lang="sv-SE" dirty="0">
                <a:solidFill>
                  <a:srgbClr val="C00000"/>
                </a:solidFill>
              </a:rPr>
              <a:t>ett till två</a:t>
            </a:r>
            <a:r>
              <a:rPr lang="sv-SE" dirty="0"/>
              <a:t>”). Det betyder att 1 cm på bilden motsvarar 2 cm i verkligheten.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2528C9D-E24B-9A48-8033-654E564B4880}"/>
              </a:ext>
            </a:extLst>
          </p:cNvPr>
          <p:cNvSpPr/>
          <p:nvPr/>
        </p:nvSpPr>
        <p:spPr>
          <a:xfrm>
            <a:off x="532260" y="4367941"/>
            <a:ext cx="5156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kan till exempel vara ritad i skala 1 : 500 000.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462ABE1-6F41-DD4F-8C80-F665CE23A191}"/>
              </a:ext>
            </a:extLst>
          </p:cNvPr>
          <p:cNvSpPr/>
          <p:nvPr/>
        </p:nvSpPr>
        <p:spPr>
          <a:xfrm>
            <a:off x="1159380" y="4739872"/>
            <a:ext cx="411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varje sträcka på kartan är 500 000 gånger längre i verkligheten.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8A820CB-A78A-454B-A806-D46FEC0A071B}"/>
              </a:ext>
            </a:extLst>
          </p:cNvPr>
          <p:cNvSpPr/>
          <p:nvPr/>
        </p:nvSpPr>
        <p:spPr>
          <a:xfrm>
            <a:off x="729170" y="5491006"/>
            <a:ext cx="4301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cm på kartan = 500 000 cm i verkligheten.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5A25196-06E4-9449-B446-6574C8195F12}"/>
              </a:ext>
            </a:extLst>
          </p:cNvPr>
          <p:cNvSpPr/>
          <p:nvPr/>
        </p:nvSpPr>
        <p:spPr>
          <a:xfrm>
            <a:off x="1370077" y="5860338"/>
            <a:ext cx="2922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500 000 cm = 5 000 m = 5 km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40EA08E-6D3E-2F41-8F8A-413687B4E344}"/>
              </a:ext>
            </a:extLst>
          </p:cNvPr>
          <p:cNvSpPr/>
          <p:nvPr/>
        </p:nvSpPr>
        <p:spPr>
          <a:xfrm>
            <a:off x="1085063" y="6254162"/>
            <a:ext cx="375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cm på kartan = 5 km i verkligheten. 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9EB80600-D38F-1342-9897-DC808355F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3468" r="27877" b="36337"/>
          <a:stretch/>
        </p:blipFill>
        <p:spPr bwMode="auto">
          <a:xfrm>
            <a:off x="6028044" y="3978674"/>
            <a:ext cx="3009734" cy="28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4FFBF72-425F-E349-84A6-C3F191C009DF}"/>
              </a:ext>
            </a:extLst>
          </p:cNvPr>
          <p:cNvSpPr/>
          <p:nvPr/>
        </p:nvSpPr>
        <p:spPr>
          <a:xfrm>
            <a:off x="3110669" y="349068"/>
            <a:ext cx="2363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Skala - förstoring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7D25FC8-D4E8-5B46-BCC9-7C9806965E5E}"/>
              </a:ext>
            </a:extLst>
          </p:cNvPr>
          <p:cNvSpPr/>
          <p:nvPr/>
        </p:nvSpPr>
        <p:spPr>
          <a:xfrm>
            <a:off x="1829452" y="1187831"/>
            <a:ext cx="561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bilden ser vi en nyckelpiga. I verkligheten är den inte så här stor. Bilden är en </a:t>
            </a:r>
            <a:r>
              <a:rPr lang="sv-SE" i="1" dirty="0">
                <a:solidFill>
                  <a:srgbClr val="C00000"/>
                </a:solidFill>
              </a:rPr>
              <a:t>förstoring</a:t>
            </a:r>
            <a:r>
              <a:rPr lang="sv-SE" i="1" dirty="0"/>
              <a:t> </a:t>
            </a:r>
            <a:r>
              <a:rPr lang="sv-SE" dirty="0"/>
              <a:t>i skala </a:t>
            </a:r>
            <a:r>
              <a:rPr lang="sv-SE" dirty="0">
                <a:solidFill>
                  <a:srgbClr val="C00000"/>
                </a:solidFill>
              </a:rPr>
              <a:t>2 : 1 </a:t>
            </a:r>
            <a:r>
              <a:rPr lang="sv-SE" dirty="0"/>
              <a:t>(”</a:t>
            </a:r>
            <a:r>
              <a:rPr lang="sv-SE" dirty="0">
                <a:solidFill>
                  <a:srgbClr val="C00000"/>
                </a:solidFill>
              </a:rPr>
              <a:t>två till ett</a:t>
            </a:r>
            <a:r>
              <a:rPr lang="sv-SE" dirty="0"/>
              <a:t>”).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10602DC-F950-0041-BB32-ED1A4C16E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pic>
        <p:nvPicPr>
          <p:cNvPr id="6146" name="Picture 2" descr="Nyckelpiga Fotografier, bilder och bildbanksfoton - iStock">
            <a:extLst>
              <a:ext uri="{FF2B5EF4-FFF2-40B4-BE49-F238E27FC236}">
                <a16:creationId xmlns:a16="http://schemas.microsoft.com/office/drawing/2014/main" id="{881E1500-C199-9347-A3E8-D64008F90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1603" r="29481" b="20929"/>
          <a:stretch/>
        </p:blipFill>
        <p:spPr bwMode="auto">
          <a:xfrm>
            <a:off x="2446295" y="2687515"/>
            <a:ext cx="1247686" cy="13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yckelpiga Fotografier, bilder och bildbanksfoton - iStock">
            <a:extLst>
              <a:ext uri="{FF2B5EF4-FFF2-40B4-BE49-F238E27FC236}">
                <a16:creationId xmlns:a16="http://schemas.microsoft.com/office/drawing/2014/main" id="{7D8D6B2C-C7C0-114A-A7CA-3D77596CB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1603" r="29481" b="20929"/>
          <a:stretch/>
        </p:blipFill>
        <p:spPr bwMode="auto">
          <a:xfrm>
            <a:off x="5474615" y="2893529"/>
            <a:ext cx="676632" cy="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03BED45-187E-314C-AD2E-F3AC8DEFEA33}"/>
              </a:ext>
            </a:extLst>
          </p:cNvPr>
          <p:cNvSpPr/>
          <p:nvPr/>
        </p:nvSpPr>
        <p:spPr>
          <a:xfrm>
            <a:off x="5474615" y="3925995"/>
            <a:ext cx="88417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 1 : 1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0C18951-CF07-FB48-B403-DF974D0E10C1}"/>
              </a:ext>
            </a:extLst>
          </p:cNvPr>
          <p:cNvSpPr/>
          <p:nvPr/>
        </p:nvSpPr>
        <p:spPr>
          <a:xfrm>
            <a:off x="2924207" y="3930029"/>
            <a:ext cx="88417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 2 : 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F88C86C-E6F6-744D-BB14-CBF63418213F}"/>
              </a:ext>
            </a:extLst>
          </p:cNvPr>
          <p:cNvSpPr/>
          <p:nvPr/>
        </p:nvSpPr>
        <p:spPr>
          <a:xfrm>
            <a:off x="1766397" y="1933071"/>
            <a:ext cx="5979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betyder att varje sträcka på bilden är </a:t>
            </a:r>
            <a:r>
              <a:rPr lang="sv-SE" dirty="0">
                <a:solidFill>
                  <a:srgbClr val="C00000"/>
                </a:solidFill>
              </a:rPr>
              <a:t>dubbelt</a:t>
            </a:r>
            <a:r>
              <a:rPr lang="sv-SE" dirty="0"/>
              <a:t> så lång som i verkligheten. 1 cm på bilden är alltså 0,5 cm i verkligheten.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459919F-2FC8-B648-B295-29F7B4C0E7D9}"/>
              </a:ext>
            </a:extLst>
          </p:cNvPr>
          <p:cNvSpPr/>
          <p:nvPr/>
        </p:nvSpPr>
        <p:spPr>
          <a:xfrm>
            <a:off x="1766397" y="3084189"/>
            <a:ext cx="681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Bild: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B34BC74-778F-9B46-8153-41A4C1C91CF8}"/>
              </a:ext>
            </a:extLst>
          </p:cNvPr>
          <p:cNvSpPr/>
          <p:nvPr/>
        </p:nvSpPr>
        <p:spPr>
          <a:xfrm>
            <a:off x="4254881" y="3059668"/>
            <a:ext cx="124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Verklighet:</a:t>
            </a:r>
          </a:p>
        </p:txBody>
      </p:sp>
    </p:spTree>
    <p:extLst>
      <p:ext uri="{BB962C8B-B14F-4D97-AF65-F5344CB8AC3E}">
        <p14:creationId xmlns:p14="http://schemas.microsoft.com/office/powerpoint/2010/main" val="6953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D835A91A-82B1-814D-9948-C471D883C44C}"/>
              </a:ext>
            </a:extLst>
          </p:cNvPr>
          <p:cNvGrpSpPr/>
          <p:nvPr/>
        </p:nvGrpSpPr>
        <p:grpSpPr>
          <a:xfrm>
            <a:off x="2308217" y="605808"/>
            <a:ext cx="4382640" cy="1066159"/>
            <a:chOff x="-1147243" y="2646770"/>
            <a:chExt cx="4382640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3935A65-F450-6142-825D-F8A46AFD1C56}"/>
                </a:ext>
              </a:extLst>
            </p:cNvPr>
            <p:cNvSpPr/>
            <p:nvPr/>
          </p:nvSpPr>
          <p:spPr>
            <a:xfrm>
              <a:off x="-1147243" y="2882287"/>
              <a:ext cx="164840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Naturlig storlek:  </a:t>
              </a:r>
            </a:p>
            <a:p>
              <a:pPr algn="ctr"/>
              <a:endParaRPr lang="sv-SE" sz="200" dirty="0"/>
            </a:p>
            <a:p>
              <a:r>
                <a:rPr lang="sv-SE" sz="1600" dirty="0"/>
                <a:t>      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DA90E994-4D3C-2D4F-AF31-672DA1CF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2020" y="2646770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7C8C2DE-72E2-EF4A-9D52-2A70342FE957}"/>
              </a:ext>
            </a:extLst>
          </p:cNvPr>
          <p:cNvGrpSpPr/>
          <p:nvPr/>
        </p:nvGrpSpPr>
        <p:grpSpPr>
          <a:xfrm>
            <a:off x="1898317" y="1784018"/>
            <a:ext cx="4429858" cy="600164"/>
            <a:chOff x="1650154" y="3453595"/>
            <a:chExt cx="4429858" cy="600164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57A7FF4-388C-D046-9D81-B0A0B4F5735F}"/>
                </a:ext>
              </a:extLst>
            </p:cNvPr>
            <p:cNvSpPr/>
            <p:nvPr/>
          </p:nvSpPr>
          <p:spPr>
            <a:xfrm>
              <a:off x="1650154" y="3453595"/>
              <a:ext cx="240623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Förminskning till hälften:</a:t>
              </a:r>
              <a:r>
                <a:rPr lang="sv-SE" sz="1600" dirty="0">
                  <a:solidFill>
                    <a:srgbClr val="C00000"/>
                  </a:solidFill>
                </a:rPr>
                <a:t>  </a:t>
              </a:r>
            </a:p>
            <a:p>
              <a:pPr algn="ctr"/>
              <a:endParaRPr lang="sv-SE" sz="100" dirty="0"/>
            </a:p>
            <a:p>
              <a:r>
                <a:rPr lang="sv-SE" sz="1600" dirty="0"/>
                <a:t>              Skala 1 : 2</a:t>
              </a:r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17EFCF-5724-8847-89EA-71019A61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2000" y="3453595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03155D5-7F89-5546-9B3E-EB9C2A82E9C0}"/>
              </a:ext>
            </a:extLst>
          </p:cNvPr>
          <p:cNvGrpSpPr/>
          <p:nvPr/>
        </p:nvGrpSpPr>
        <p:grpSpPr>
          <a:xfrm>
            <a:off x="1867334" y="2306853"/>
            <a:ext cx="5774975" cy="2145855"/>
            <a:chOff x="1874181" y="3587909"/>
            <a:chExt cx="5774975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FC9CAAF-F887-7348-AFFC-91AE5471357F}"/>
                </a:ext>
              </a:extLst>
            </p:cNvPr>
            <p:cNvSpPr/>
            <p:nvPr/>
          </p:nvSpPr>
          <p:spPr>
            <a:xfrm>
              <a:off x="1874181" y="4249824"/>
              <a:ext cx="246820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Förstoring till det dubbla:  </a:t>
              </a:r>
            </a:p>
            <a:p>
              <a:pPr algn="ctr"/>
              <a:endParaRPr lang="sv-SE" sz="100" b="1" dirty="0">
                <a:solidFill>
                  <a:srgbClr val="800000"/>
                </a:solidFill>
              </a:endParaRPr>
            </a:p>
            <a:p>
              <a:pPr algn="ctr"/>
              <a:r>
                <a:rPr lang="sv-SE" sz="1600" dirty="0"/>
                <a:t>Skala 2 : 1</a:t>
              </a:r>
              <a:endParaRPr lang="sv-SE" dirty="0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1736113-4CE2-844F-9E37-99D94FE8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330" y="3587909"/>
              <a:ext cx="2864826" cy="2145855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978AC6D7-7AA8-1843-A251-6BB52FBE15BD}"/>
              </a:ext>
            </a:extLst>
          </p:cNvPr>
          <p:cNvSpPr txBox="1"/>
          <p:nvPr/>
        </p:nvSpPr>
        <p:spPr>
          <a:xfrm>
            <a:off x="2291336" y="4753682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minsta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</a:t>
            </a:r>
            <a:r>
              <a:rPr lang="sv-SE" dirty="0"/>
              <a:t> är bilden en </a:t>
            </a:r>
            <a:r>
              <a:rPr lang="sv-SE" dirty="0">
                <a:solidFill>
                  <a:srgbClr val="C00000"/>
                </a:solidFill>
              </a:rPr>
              <a:t>förminskning </a:t>
            </a:r>
            <a:r>
              <a:rPr lang="sv-SE" dirty="0"/>
              <a:t>av verkligheten, till exempel </a:t>
            </a:r>
            <a:r>
              <a:rPr lang="sv-SE" b="1" dirty="0"/>
              <a:t>1 : 2</a:t>
            </a:r>
            <a:r>
              <a:rPr lang="sv-SE" dirty="0"/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A6F1432-A083-2841-B9F9-78D64148FF0C}"/>
              </a:ext>
            </a:extLst>
          </p:cNvPr>
          <p:cNvSpPr txBox="1"/>
          <p:nvPr/>
        </p:nvSpPr>
        <p:spPr>
          <a:xfrm>
            <a:off x="2291336" y="5711764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största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 </a:t>
            </a:r>
            <a:r>
              <a:rPr lang="sv-SE" dirty="0"/>
              <a:t>är bilden en </a:t>
            </a:r>
            <a:r>
              <a:rPr lang="sv-SE" dirty="0">
                <a:solidFill>
                  <a:srgbClr val="C00000"/>
                </a:solidFill>
              </a:rPr>
              <a:t>förstoring </a:t>
            </a:r>
            <a:r>
              <a:rPr lang="sv-SE" dirty="0"/>
              <a:t>av verkligheten, till exempel </a:t>
            </a:r>
            <a:r>
              <a:rPr lang="sv-SE" b="1" dirty="0"/>
              <a:t>2 : 1</a:t>
            </a:r>
            <a:r>
              <a:rPr lang="sv-SE" dirty="0"/>
              <a:t>.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353BC58-FDFD-0143-A452-EA732435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54" y="220913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71091" y="933115"/>
            <a:ext cx="860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Skriv 25 cm i meter. 		 	b) Skriv 7 dm i meter.  		   c) Skriv 850 mm i meter. 				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1247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25 cm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68829" y="2381522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0,25 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850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938235" y="5223737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0,85 m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AF60091-3DB8-6C4F-97B1-776FCA3ADC94}"/>
              </a:ext>
            </a:extLst>
          </p:cNvPr>
          <p:cNvGrpSpPr/>
          <p:nvPr/>
        </p:nvGrpSpPr>
        <p:grpSpPr>
          <a:xfrm>
            <a:off x="5200602" y="2146842"/>
            <a:ext cx="3454347" cy="838691"/>
            <a:chOff x="4936966" y="2742224"/>
            <a:chExt cx="3454347" cy="83869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1B0BF7-B953-8E4E-9678-3EFBA1CC4742}"/>
                </a:ext>
              </a:extLst>
            </p:cNvPr>
            <p:cNvSpPr/>
            <p:nvPr/>
          </p:nvSpPr>
          <p:spPr>
            <a:xfrm>
              <a:off x="4936966" y="2742224"/>
              <a:ext cx="3454347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</a:t>
              </a:r>
              <a:r>
                <a:rPr lang="sv-SE" sz="1200" dirty="0" err="1"/>
                <a:t>centi</a:t>
              </a:r>
              <a:r>
                <a:rPr lang="sv-SE" sz="1200" dirty="0"/>
                <a:t> (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) betyder hundradel.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25 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m = 25 </a:t>
              </a:r>
              <a:r>
                <a:rPr lang="sv-SE" sz="1200" dirty="0">
                  <a:solidFill>
                    <a:srgbClr val="C00000"/>
                  </a:solidFill>
                </a:rPr>
                <a:t>hundradels</a:t>
              </a:r>
              <a:r>
                <a:rPr lang="sv-SE" sz="1200" dirty="0"/>
                <a:t> meter =          m = 0,25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BF314C02-1F38-FB42-9C5F-A288BBE3168B}"/>
                </a:ext>
              </a:extLst>
            </p:cNvPr>
            <p:cNvSpPr/>
            <p:nvPr/>
          </p:nvSpPr>
          <p:spPr>
            <a:xfrm>
              <a:off x="6963034" y="3051483"/>
              <a:ext cx="3725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25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814EB81-AA8C-D746-925E-2DD11809A454}"/>
                </a:ext>
              </a:extLst>
            </p:cNvPr>
            <p:cNvSpPr/>
            <p:nvPr/>
          </p:nvSpPr>
          <p:spPr>
            <a:xfrm>
              <a:off x="6932930" y="3234520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934700D-D1DA-2042-A505-230AB7A13816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E07A99A-FA32-8A40-BB3E-5AE084E25095}"/>
              </a:ext>
            </a:extLst>
          </p:cNvPr>
          <p:cNvGrpSpPr/>
          <p:nvPr/>
        </p:nvGrpSpPr>
        <p:grpSpPr>
          <a:xfrm>
            <a:off x="5200602" y="4859332"/>
            <a:ext cx="3588277" cy="838691"/>
            <a:chOff x="4803036" y="2742224"/>
            <a:chExt cx="3588277" cy="83869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F4D2C87F-D95A-1B4E-8F9D-ED53A22A6D36}"/>
                </a:ext>
              </a:extLst>
            </p:cNvPr>
            <p:cNvSpPr/>
            <p:nvPr/>
          </p:nvSpPr>
          <p:spPr>
            <a:xfrm>
              <a:off x="4803036" y="2742224"/>
              <a:ext cx="3588277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milli (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) betyder tusendel.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850 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m = 850 </a:t>
              </a:r>
              <a:r>
                <a:rPr lang="sv-SE" sz="1200" dirty="0">
                  <a:solidFill>
                    <a:srgbClr val="C00000"/>
                  </a:solidFill>
                </a:rPr>
                <a:t>tusendels</a:t>
              </a:r>
              <a:r>
                <a:rPr lang="sv-SE" sz="1200" dirty="0"/>
                <a:t> meter =           m = 0,85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8B370D9-44DC-3448-B2EB-1E1C4D134396}"/>
                </a:ext>
              </a:extLst>
            </p:cNvPr>
            <p:cNvSpPr/>
            <p:nvPr/>
          </p:nvSpPr>
          <p:spPr>
            <a:xfrm>
              <a:off x="6934416" y="3057988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850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BB4767B-76CF-4249-B08F-795AE72267FD}"/>
                </a:ext>
              </a:extLst>
            </p:cNvPr>
            <p:cNvSpPr/>
            <p:nvPr/>
          </p:nvSpPr>
          <p:spPr>
            <a:xfrm>
              <a:off x="6877032" y="3236769"/>
              <a:ext cx="5052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1000</a:t>
              </a:r>
            </a:p>
          </p:txBody>
        </p: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ECB92658-328B-A846-9F0C-0E9D68D7F4DC}"/>
                </a:ext>
              </a:extLst>
            </p:cNvPr>
            <p:cNvCxnSpPr>
              <a:cxnSpLocks/>
            </p:cNvCxnSpPr>
            <p:nvPr/>
          </p:nvCxnSpPr>
          <p:spPr>
            <a:xfrm>
              <a:off x="6994624" y="3277642"/>
              <a:ext cx="270057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7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706076" y="3728450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0,7 m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6AE7D7A-3E9F-0F4A-A48D-9E91FFFDEC92}"/>
              </a:ext>
            </a:extLst>
          </p:cNvPr>
          <p:cNvGrpSpPr/>
          <p:nvPr/>
        </p:nvGrpSpPr>
        <p:grpSpPr>
          <a:xfrm>
            <a:off x="5200602" y="3503087"/>
            <a:ext cx="3124161" cy="838691"/>
            <a:chOff x="5267152" y="2742224"/>
            <a:chExt cx="3124161" cy="83869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507F88F-0125-7D44-9029-5C6C706AB180}"/>
                </a:ext>
              </a:extLst>
            </p:cNvPr>
            <p:cNvSpPr/>
            <p:nvPr/>
          </p:nvSpPr>
          <p:spPr>
            <a:xfrm>
              <a:off x="5267152" y="2742224"/>
              <a:ext cx="3124161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deci (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) betyder tiondel.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7 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m = 7 </a:t>
              </a:r>
              <a:r>
                <a:rPr lang="sv-SE" sz="1200" dirty="0">
                  <a:solidFill>
                    <a:srgbClr val="C00000"/>
                  </a:solidFill>
                </a:rPr>
                <a:t>tiondels</a:t>
              </a:r>
              <a:r>
                <a:rPr lang="sv-SE" sz="1200" dirty="0"/>
                <a:t> meter =          m = 0,7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6C5BCCFC-9535-FE46-B564-D3C1F5054CD1}"/>
                </a:ext>
              </a:extLst>
            </p:cNvPr>
            <p:cNvSpPr/>
            <p:nvPr/>
          </p:nvSpPr>
          <p:spPr>
            <a:xfrm>
              <a:off x="6988141" y="3059920"/>
              <a:ext cx="3725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B43EB8F7-25F4-BC4F-943C-6F77E47422D2}"/>
                </a:ext>
              </a:extLst>
            </p:cNvPr>
            <p:cNvSpPr/>
            <p:nvPr/>
          </p:nvSpPr>
          <p:spPr>
            <a:xfrm>
              <a:off x="6958037" y="3230685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8704FA49-37B0-A940-A8D7-F96AE0040A9D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68962E9D-6A08-B94E-83C7-4B5B7703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193775" y="799914"/>
            <a:ext cx="883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sv-SE" dirty="0"/>
              <a:t>Skriv 1,2 dm i centimeter.		b) Skriv 65 mm i centimeter. 	      c) Skriv 0,3 m i millimeter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1247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1,2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874320" y="2384975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0,3 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756931" y="5240843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300 mm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A1B0BF7-B953-8E4E-9678-3EFBA1CC4742}"/>
              </a:ext>
            </a:extLst>
          </p:cNvPr>
          <p:cNvSpPr/>
          <p:nvPr/>
        </p:nvSpPr>
        <p:spPr>
          <a:xfrm>
            <a:off x="5200602" y="2423338"/>
            <a:ext cx="27788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 dm = 10 cm. Alltså är 1,2 dm = 12 cm.</a:t>
            </a:r>
            <a:r>
              <a:rPr lang="sv-SE" sz="600" dirty="0"/>
              <a:t> 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4D2C87F-D95A-1B4E-8F9D-ED53A22A6D36}"/>
              </a:ext>
            </a:extLst>
          </p:cNvPr>
          <p:cNvSpPr/>
          <p:nvPr/>
        </p:nvSpPr>
        <p:spPr>
          <a:xfrm>
            <a:off x="5200602" y="5194676"/>
            <a:ext cx="26900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0,1 m = 1 dm = 100 mm. </a:t>
            </a:r>
          </a:p>
          <a:p>
            <a:r>
              <a:rPr lang="sv-SE" sz="1200" dirty="0"/>
              <a:t>Alltså är 0,3 m = 3 ∙ 100 mm = 300 mm.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65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895090" y="3737311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6,5 cm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507F88F-0125-7D44-9029-5C6C706AB180}"/>
              </a:ext>
            </a:extLst>
          </p:cNvPr>
          <p:cNvSpPr/>
          <p:nvPr/>
        </p:nvSpPr>
        <p:spPr>
          <a:xfrm>
            <a:off x="5200602" y="3737311"/>
            <a:ext cx="31241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10 mm = 1 cm och 60 mm = 6 cm</a:t>
            </a:r>
          </a:p>
          <a:p>
            <a:r>
              <a:rPr lang="sv-SE" sz="1200" dirty="0"/>
              <a:t>Då är 65 mm = 6,5 cm.</a:t>
            </a:r>
            <a:r>
              <a:rPr lang="sv-SE" sz="800" dirty="0"/>
              <a:t>    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0FA9A41-207D-BB44-8021-F03C329B1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20" grpId="0" animBg="1"/>
      <p:bldP spid="25" grpId="0" animBg="1"/>
      <p:bldP spid="30" grpId="0"/>
      <p:bldP spid="31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806227" y="628297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är ritad i skala 1 : 20 000. På kartan är det 3 cm mellan två hus. Hur långt är det i verkligheten? Svara i meter. 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48010" y="1973557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3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8078" y="2344952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1 : 20 000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28602" y="288467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68995" y="2869295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20 000 ∙ 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891122" y="284900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644595" y="4833294"/>
            <a:ext cx="46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Avstånden mellan husen är 600 m.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C6AFCCA-F81B-6440-B430-D54AA13C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10802560-829D-9347-8061-E1FC73E0C6FD}"/>
              </a:ext>
            </a:extLst>
          </p:cNvPr>
          <p:cNvSpPr txBox="1"/>
          <p:nvPr/>
        </p:nvSpPr>
        <p:spPr>
          <a:xfrm>
            <a:off x="2018348" y="3460734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C9AD1AE-971E-5645-A95E-275F029D6FA3}"/>
              </a:ext>
            </a:extLst>
          </p:cNvPr>
          <p:cNvSpPr/>
          <p:nvPr/>
        </p:nvSpPr>
        <p:spPr>
          <a:xfrm>
            <a:off x="3355142" y="346073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600 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48B81F4-2FD8-1C41-917D-D251C9E7160B}"/>
              </a:ext>
            </a:extLst>
          </p:cNvPr>
          <p:cNvSpPr/>
          <p:nvPr/>
        </p:nvSpPr>
        <p:spPr>
          <a:xfrm>
            <a:off x="6423587" y="2792345"/>
            <a:ext cx="24544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1 : 20 000 innebär att 1 cm på kartan är 20 000 cm i verkligheten.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1776CA-EE88-8A42-9A38-8B8D018310AF}"/>
              </a:ext>
            </a:extLst>
          </p:cNvPr>
          <p:cNvSpPr/>
          <p:nvPr/>
        </p:nvSpPr>
        <p:spPr>
          <a:xfrm>
            <a:off x="6423587" y="3460734"/>
            <a:ext cx="106701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 m = 100 cm</a:t>
            </a:r>
          </a:p>
        </p:txBody>
      </p:sp>
    </p:spTree>
    <p:extLst>
      <p:ext uri="{BB962C8B-B14F-4D97-AF65-F5344CB8AC3E}">
        <p14:creationId xmlns:p14="http://schemas.microsoft.com/office/powerpoint/2010/main" val="16089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D8200DA-E900-C149-8F55-9F88A9FC7565}"/>
              </a:ext>
            </a:extLst>
          </p:cNvPr>
          <p:cNvSpPr txBox="1"/>
          <p:nvPr/>
        </p:nvSpPr>
        <p:spPr>
          <a:xfrm>
            <a:off x="1348010" y="1973557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E16062C-60BF-4245-9631-1CB86A5FEDCA}"/>
              </a:ext>
            </a:extLst>
          </p:cNvPr>
          <p:cNvSpPr txBox="1"/>
          <p:nvPr/>
        </p:nvSpPr>
        <p:spPr>
          <a:xfrm>
            <a:off x="2397219" y="2343386"/>
            <a:ext cx="16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 3 : 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98AD04-8534-0449-A981-DEA4FB740F2B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593BA9-A6EA-0C4A-877D-080DC241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57" y="127874"/>
            <a:ext cx="1161498" cy="384895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D99AE72E-ECEB-044C-A963-66769587239E}"/>
              </a:ext>
            </a:extLst>
          </p:cNvPr>
          <p:cNvGrpSpPr/>
          <p:nvPr/>
        </p:nvGrpSpPr>
        <p:grpSpPr>
          <a:xfrm>
            <a:off x="1806228" y="547935"/>
            <a:ext cx="5431305" cy="1218044"/>
            <a:chOff x="1806228" y="547935"/>
            <a:chExt cx="5431305" cy="121804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86111C79-E8CF-A449-9B47-8A05DF99D88F}"/>
                </a:ext>
              </a:extLst>
            </p:cNvPr>
            <p:cNvSpPr/>
            <p:nvPr/>
          </p:nvSpPr>
          <p:spPr>
            <a:xfrm>
              <a:off x="1806228" y="628297"/>
              <a:ext cx="3499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lång är getingen i verkligheten?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0629DE0-427D-204A-B067-9D2FFEFA5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32" t="5769" r="2729" b="5586"/>
            <a:stretch/>
          </p:blipFill>
          <p:spPr>
            <a:xfrm>
              <a:off x="5581290" y="547935"/>
              <a:ext cx="1656243" cy="1218044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C96AAC02-00D2-7445-8604-4EA4FC829C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4018" t="43591" r="59657" b="53105"/>
          <a:stretch/>
        </p:blipFill>
        <p:spPr>
          <a:xfrm>
            <a:off x="5640652" y="1676388"/>
            <a:ext cx="2637759" cy="25075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7E9DA82-4BBE-5940-B904-023B05F678A9}"/>
              </a:ext>
            </a:extLst>
          </p:cNvPr>
          <p:cNvSpPr txBox="1"/>
          <p:nvPr/>
        </p:nvSpPr>
        <p:spPr>
          <a:xfrm>
            <a:off x="3203534" y="1973557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4,5 cm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44130BE-09EC-7847-B190-EB40A2A8D30F}"/>
              </a:ext>
            </a:extLst>
          </p:cNvPr>
          <p:cNvSpPr txBox="1"/>
          <p:nvPr/>
        </p:nvSpPr>
        <p:spPr>
          <a:xfrm>
            <a:off x="974683" y="289738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46FC4C9-C02D-FF45-991B-1CE59C3CD5C4}"/>
              </a:ext>
            </a:extLst>
          </p:cNvPr>
          <p:cNvSpPr txBox="1"/>
          <p:nvPr/>
        </p:nvSpPr>
        <p:spPr>
          <a:xfrm>
            <a:off x="4257105" y="2868929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E024A71-D2DF-A04C-B185-0AB42C2FA241}"/>
              </a:ext>
            </a:extLst>
          </p:cNvPr>
          <p:cNvGrpSpPr/>
          <p:nvPr/>
        </p:nvGrpSpPr>
        <p:grpSpPr>
          <a:xfrm>
            <a:off x="3314378" y="2772630"/>
            <a:ext cx="1082358" cy="613910"/>
            <a:chOff x="3307513" y="4793316"/>
            <a:chExt cx="1082358" cy="613910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FADC394-6370-C241-8E86-8BF520B4F98B}"/>
                </a:ext>
              </a:extLst>
            </p:cNvPr>
            <p:cNvSpPr txBox="1"/>
            <p:nvPr/>
          </p:nvSpPr>
          <p:spPr>
            <a:xfrm>
              <a:off x="3307513" y="4793316"/>
              <a:ext cx="541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4,5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31E981A-0F17-B845-B67E-2CF51F3629F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7B4EDB0-6F3A-B146-A416-F2C09AF1A8F7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3</a:t>
              </a:r>
              <a:endParaRPr lang="sv-SE" dirty="0"/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B58D47D2-E632-4640-B573-E482E213B06B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354755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5DF0FE5-3001-7442-BF11-41473522F751}"/>
              </a:ext>
            </a:extLst>
          </p:cNvPr>
          <p:cNvSpPr/>
          <p:nvPr/>
        </p:nvSpPr>
        <p:spPr>
          <a:xfrm>
            <a:off x="4697577" y="3397497"/>
            <a:ext cx="41804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3 : 1 betyder att 3 cm på bilden är 1 cm i verkligheten. </a:t>
            </a:r>
          </a:p>
          <a:p>
            <a:r>
              <a:rPr lang="sv-SE" sz="1200" dirty="0"/>
              <a:t>Genom att dividera med 3 får du getingens längd i verkligheten. 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CE9179B-B737-D54C-A78C-0722A41DB8E0}"/>
              </a:ext>
            </a:extLst>
          </p:cNvPr>
          <p:cNvSpPr txBox="1"/>
          <p:nvPr/>
        </p:nvSpPr>
        <p:spPr>
          <a:xfrm>
            <a:off x="1621961" y="4770595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Getingen är 1,5 cm lång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1992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2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1085</Words>
  <Application>Microsoft Macintosh PowerPoint</Application>
  <PresentationFormat>Bildspel på skärmen (4:3)</PresentationFormat>
  <Paragraphs>164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47</cp:revision>
  <dcterms:created xsi:type="dcterms:W3CDTF">2017-04-14T14:34:39Z</dcterms:created>
  <dcterms:modified xsi:type="dcterms:W3CDTF">2021-10-09T07:54:56Z</dcterms:modified>
</cp:coreProperties>
</file>