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7" r:id="rId2"/>
    <p:sldId id="259" r:id="rId3"/>
    <p:sldId id="314" r:id="rId4"/>
    <p:sldId id="315" r:id="rId5"/>
    <p:sldId id="271" r:id="rId6"/>
    <p:sldId id="321" r:id="rId7"/>
    <p:sldId id="322" r:id="rId8"/>
    <p:sldId id="323" r:id="rId9"/>
    <p:sldId id="317" r:id="rId10"/>
    <p:sldId id="318" r:id="rId11"/>
    <p:sldId id="319" r:id="rId12"/>
    <p:sldId id="320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8" d="100"/>
          <a:sy n="58" d="100"/>
        </p:scale>
        <p:origin x="108" y="12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C22EB-9F03-487A-8739-7879F6B2C1B7}" type="datetimeFigureOut">
              <a:rPr lang="sv-SE" smtClean="0"/>
              <a:t>2021-08-08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17371-D302-4CFE-BF68-9AB6D5BC924F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6607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C22EB-9F03-487A-8739-7879F6B2C1B7}" type="datetimeFigureOut">
              <a:rPr lang="sv-SE" smtClean="0"/>
              <a:t>2021-08-08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17371-D302-4CFE-BF68-9AB6D5BC924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2420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C22EB-9F03-487A-8739-7879F6B2C1B7}" type="datetimeFigureOut">
              <a:rPr lang="sv-SE" smtClean="0"/>
              <a:t>2021-08-08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17371-D302-4CFE-BF68-9AB6D5BC924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37105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C22EB-9F03-487A-8739-7879F6B2C1B7}" type="datetimeFigureOut">
              <a:rPr lang="sv-SE" smtClean="0"/>
              <a:t>2021-08-08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17371-D302-4CFE-BF68-9AB6D5BC924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98601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C22EB-9F03-487A-8739-7879F6B2C1B7}" type="datetimeFigureOut">
              <a:rPr lang="sv-SE" smtClean="0"/>
              <a:t>2021-08-08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17371-D302-4CFE-BF68-9AB6D5BC924F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9065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C22EB-9F03-487A-8739-7879F6B2C1B7}" type="datetimeFigureOut">
              <a:rPr lang="sv-SE" smtClean="0"/>
              <a:t>2021-08-08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17371-D302-4CFE-BF68-9AB6D5BC924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47063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C22EB-9F03-487A-8739-7879F6B2C1B7}" type="datetimeFigureOut">
              <a:rPr lang="sv-SE" smtClean="0"/>
              <a:t>2021-08-08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17371-D302-4CFE-BF68-9AB6D5BC924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83410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C22EB-9F03-487A-8739-7879F6B2C1B7}" type="datetimeFigureOut">
              <a:rPr lang="sv-SE" smtClean="0"/>
              <a:t>2021-08-08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17371-D302-4CFE-BF68-9AB6D5BC924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59645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C22EB-9F03-487A-8739-7879F6B2C1B7}" type="datetimeFigureOut">
              <a:rPr lang="sv-SE" smtClean="0"/>
              <a:t>2021-08-08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17371-D302-4CFE-BF68-9AB6D5BC924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66570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B4C22EB-9F03-487A-8739-7879F6B2C1B7}" type="datetimeFigureOut">
              <a:rPr lang="sv-SE" smtClean="0"/>
              <a:t>2021-08-08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3B17371-D302-4CFE-BF68-9AB6D5BC924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52911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C22EB-9F03-487A-8739-7879F6B2C1B7}" type="datetimeFigureOut">
              <a:rPr lang="sv-SE" smtClean="0"/>
              <a:t>2021-08-08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17371-D302-4CFE-BF68-9AB6D5BC924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34396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B4C22EB-9F03-487A-8739-7879F6B2C1B7}" type="datetimeFigureOut">
              <a:rPr lang="sv-SE" smtClean="0"/>
              <a:t>2021-08-08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3B17371-D302-4CFE-BF68-9AB6D5BC924F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641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E9493094-3245-4542-9AB1-88A5579FBF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9781" y="286925"/>
            <a:ext cx="1691008" cy="560363"/>
          </a:xfrm>
          <a:prstGeom prst="rect">
            <a:avLst/>
          </a:prstGeom>
        </p:spPr>
      </p:pic>
      <p:sp>
        <p:nvSpPr>
          <p:cNvPr id="4" name="textruta 3">
            <a:extLst>
              <a:ext uri="{FF2B5EF4-FFF2-40B4-BE49-F238E27FC236}">
                <a16:creationId xmlns:a16="http://schemas.microsoft.com/office/drawing/2014/main" id="{50035BAB-88BC-468D-A169-F958A7C3C8B4}"/>
              </a:ext>
            </a:extLst>
          </p:cNvPr>
          <p:cNvSpPr txBox="1"/>
          <p:nvPr/>
        </p:nvSpPr>
        <p:spPr>
          <a:xfrm>
            <a:off x="5059899" y="3075057"/>
            <a:ext cx="20722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4000" b="1" dirty="0"/>
              <a:t>LÄXA 4</a:t>
            </a:r>
          </a:p>
        </p:txBody>
      </p:sp>
    </p:spTree>
    <p:extLst>
      <p:ext uri="{BB962C8B-B14F-4D97-AF65-F5344CB8AC3E}">
        <p14:creationId xmlns:p14="http://schemas.microsoft.com/office/powerpoint/2010/main" val="10557946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E9493094-3245-4542-9AB1-88A5579FBF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9781" y="286925"/>
            <a:ext cx="1691008" cy="560363"/>
          </a:xfrm>
          <a:prstGeom prst="rect">
            <a:avLst/>
          </a:prstGeom>
        </p:spPr>
      </p:pic>
      <p:sp>
        <p:nvSpPr>
          <p:cNvPr id="4" name="textruta 3">
            <a:extLst>
              <a:ext uri="{FF2B5EF4-FFF2-40B4-BE49-F238E27FC236}">
                <a16:creationId xmlns:a16="http://schemas.microsoft.com/office/drawing/2014/main" id="{50035BAB-88BC-468D-A169-F958A7C3C8B4}"/>
              </a:ext>
            </a:extLst>
          </p:cNvPr>
          <p:cNvSpPr txBox="1"/>
          <p:nvPr/>
        </p:nvSpPr>
        <p:spPr>
          <a:xfrm>
            <a:off x="2198829" y="1443841"/>
            <a:ext cx="779434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b="1" dirty="0"/>
              <a:t>UPPGIFT 9</a:t>
            </a:r>
          </a:p>
          <a:p>
            <a:endParaRPr lang="sv-SE" sz="2800" b="1" dirty="0"/>
          </a:p>
          <a:p>
            <a:r>
              <a:rPr lang="sv-SE" sz="2800" dirty="0"/>
              <a:t>Summan av tre tal är 7,2.</a:t>
            </a:r>
          </a:p>
          <a:p>
            <a:endParaRPr lang="sv-SE" sz="2800" dirty="0"/>
          </a:p>
          <a:p>
            <a:r>
              <a:rPr lang="sv-SE" sz="2800" dirty="0"/>
              <a:t>Det andra talet är dubbelt så stort som det första.</a:t>
            </a:r>
          </a:p>
          <a:p>
            <a:endParaRPr lang="sv-SE" sz="2800" dirty="0"/>
          </a:p>
          <a:p>
            <a:r>
              <a:rPr lang="sv-SE" sz="2800" dirty="0"/>
              <a:t>Det tredje talet är tre gånger så stort som det första.</a:t>
            </a:r>
          </a:p>
          <a:p>
            <a:endParaRPr lang="sv-SE" sz="2800" dirty="0"/>
          </a:p>
          <a:p>
            <a:r>
              <a:rPr lang="sv-SE" sz="2800" dirty="0"/>
              <a:t>Hur stort är det största talet?</a:t>
            </a:r>
          </a:p>
        </p:txBody>
      </p:sp>
    </p:spTree>
    <p:extLst>
      <p:ext uri="{BB962C8B-B14F-4D97-AF65-F5344CB8AC3E}">
        <p14:creationId xmlns:p14="http://schemas.microsoft.com/office/powerpoint/2010/main" val="3923707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E9493094-3245-4542-9AB1-88A5579FBF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9781" y="286925"/>
            <a:ext cx="1691008" cy="560363"/>
          </a:xfrm>
          <a:prstGeom prst="rect">
            <a:avLst/>
          </a:prstGeom>
        </p:spPr>
      </p:pic>
      <p:sp>
        <p:nvSpPr>
          <p:cNvPr id="4" name="textruta 3">
            <a:extLst>
              <a:ext uri="{FF2B5EF4-FFF2-40B4-BE49-F238E27FC236}">
                <a16:creationId xmlns:a16="http://schemas.microsoft.com/office/drawing/2014/main" id="{50035BAB-88BC-468D-A169-F958A7C3C8B4}"/>
              </a:ext>
            </a:extLst>
          </p:cNvPr>
          <p:cNvSpPr txBox="1"/>
          <p:nvPr/>
        </p:nvSpPr>
        <p:spPr>
          <a:xfrm>
            <a:off x="2394178" y="1228397"/>
            <a:ext cx="740364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b="1" dirty="0"/>
              <a:t>UPPGIFT 10</a:t>
            </a:r>
          </a:p>
          <a:p>
            <a:endParaRPr lang="sv-SE" sz="2800" b="1" dirty="0"/>
          </a:p>
          <a:p>
            <a:r>
              <a:rPr lang="sv-SE" sz="2800" dirty="0"/>
              <a:t>På en bondgård packade man 450 ägg i kartonger.</a:t>
            </a:r>
          </a:p>
          <a:p>
            <a:endParaRPr lang="sv-SE" sz="2800" dirty="0"/>
          </a:p>
          <a:p>
            <a:r>
              <a:rPr lang="sv-SE" sz="2800" dirty="0"/>
              <a:t>Varje kartong rymde 6 ägg.</a:t>
            </a:r>
          </a:p>
          <a:p>
            <a:endParaRPr lang="sv-SE" sz="2800" dirty="0"/>
          </a:p>
          <a:p>
            <a:r>
              <a:rPr lang="sv-SE" sz="2800" dirty="0"/>
              <a:t>14 av äggen gick sönder under arbetet.</a:t>
            </a:r>
          </a:p>
          <a:p>
            <a:endParaRPr lang="sv-SE" sz="2800" dirty="0"/>
          </a:p>
          <a:p>
            <a:r>
              <a:rPr lang="sv-SE" sz="2800" dirty="0"/>
              <a:t>Hur många äggkartonger kunde man fylla och hur många ägg fattades i den sista kartongen?</a:t>
            </a:r>
          </a:p>
        </p:txBody>
      </p:sp>
    </p:spTree>
    <p:extLst>
      <p:ext uri="{BB962C8B-B14F-4D97-AF65-F5344CB8AC3E}">
        <p14:creationId xmlns:p14="http://schemas.microsoft.com/office/powerpoint/2010/main" val="1113916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E9493094-3245-4542-9AB1-88A5579FBF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9781" y="286925"/>
            <a:ext cx="1691008" cy="560363"/>
          </a:xfrm>
          <a:prstGeom prst="rect">
            <a:avLst/>
          </a:prstGeom>
        </p:spPr>
      </p:pic>
      <p:sp>
        <p:nvSpPr>
          <p:cNvPr id="4" name="textruta 3">
            <a:extLst>
              <a:ext uri="{FF2B5EF4-FFF2-40B4-BE49-F238E27FC236}">
                <a16:creationId xmlns:a16="http://schemas.microsoft.com/office/drawing/2014/main" id="{50035BAB-88BC-468D-A169-F958A7C3C8B4}"/>
              </a:ext>
            </a:extLst>
          </p:cNvPr>
          <p:cNvSpPr txBox="1"/>
          <p:nvPr/>
        </p:nvSpPr>
        <p:spPr>
          <a:xfrm>
            <a:off x="1300359" y="797510"/>
            <a:ext cx="9591281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b="1" dirty="0"/>
              <a:t>VECKANS PROBLEM</a:t>
            </a:r>
          </a:p>
          <a:p>
            <a:endParaRPr lang="sv-SE" sz="2800" b="1" dirty="0"/>
          </a:p>
          <a:p>
            <a:r>
              <a:rPr lang="sv-SE" sz="2800" dirty="0"/>
              <a:t>Noomi ska hälsa på en kompis som bor högst upp i ett höghus.</a:t>
            </a:r>
          </a:p>
          <a:p>
            <a:r>
              <a:rPr lang="sv-SE" sz="2800" dirty="0"/>
              <a:t>Noomi tycker det är roligt att åka hiss och gör så här:</a:t>
            </a:r>
          </a:p>
          <a:p>
            <a:endParaRPr lang="sv-SE" sz="2800" dirty="0"/>
          </a:p>
          <a:p>
            <a:r>
              <a:rPr lang="sv-SE" sz="2800" dirty="0"/>
              <a:t>Först åker hon upp 4 våningar och sedan ner 3 våningar.</a:t>
            </a:r>
          </a:p>
          <a:p>
            <a:endParaRPr lang="sv-SE" sz="2800" dirty="0"/>
          </a:p>
          <a:p>
            <a:r>
              <a:rPr lang="sv-SE" sz="2800" dirty="0"/>
              <a:t>Därefter åker hon upp 5 våningar och sedan ner 2 våningar.</a:t>
            </a:r>
          </a:p>
          <a:p>
            <a:endParaRPr lang="sv-SE" sz="2800" dirty="0"/>
          </a:p>
          <a:p>
            <a:r>
              <a:rPr lang="sv-SE" sz="2800" dirty="0"/>
              <a:t>Till slut åker hon upp 6 våningar. Då har hon kommit högst upp.</a:t>
            </a:r>
          </a:p>
          <a:p>
            <a:endParaRPr lang="sv-SE" sz="2800" dirty="0"/>
          </a:p>
          <a:p>
            <a:r>
              <a:rPr lang="sv-SE" sz="2800" dirty="0"/>
              <a:t>På vilken våning bor Noomis kompis?</a:t>
            </a:r>
          </a:p>
        </p:txBody>
      </p:sp>
    </p:spTree>
    <p:extLst>
      <p:ext uri="{BB962C8B-B14F-4D97-AF65-F5344CB8AC3E}">
        <p14:creationId xmlns:p14="http://schemas.microsoft.com/office/powerpoint/2010/main" val="838297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E9493094-3245-4542-9AB1-88A5579FBF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9781" y="286925"/>
            <a:ext cx="1691008" cy="560363"/>
          </a:xfrm>
          <a:prstGeom prst="rect">
            <a:avLst/>
          </a:prstGeom>
        </p:spPr>
      </p:pic>
      <p:sp>
        <p:nvSpPr>
          <p:cNvPr id="4" name="textruta 3">
            <a:extLst>
              <a:ext uri="{FF2B5EF4-FFF2-40B4-BE49-F238E27FC236}">
                <a16:creationId xmlns:a16="http://schemas.microsoft.com/office/drawing/2014/main" id="{50035BAB-88BC-468D-A169-F958A7C3C8B4}"/>
              </a:ext>
            </a:extLst>
          </p:cNvPr>
          <p:cNvSpPr txBox="1"/>
          <p:nvPr/>
        </p:nvSpPr>
        <p:spPr>
          <a:xfrm>
            <a:off x="4212209" y="1443841"/>
            <a:ext cx="376758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b="1" dirty="0"/>
              <a:t>UPPGIFT 1</a:t>
            </a:r>
          </a:p>
          <a:p>
            <a:endParaRPr lang="sv-SE" sz="2800" b="1" dirty="0"/>
          </a:p>
          <a:p>
            <a:r>
              <a:rPr lang="sv-SE" sz="2800" dirty="0"/>
              <a:t>Skriv talen i tiosystemet.</a:t>
            </a:r>
          </a:p>
          <a:p>
            <a:endParaRPr lang="sv-SE" sz="2800" dirty="0"/>
          </a:p>
          <a:p>
            <a:pPr marL="514350" indent="-514350">
              <a:buAutoNum type="alphaLcParenR"/>
            </a:pPr>
            <a:r>
              <a:rPr lang="sv-SE" sz="2800" dirty="0"/>
              <a:t>101</a:t>
            </a:r>
            <a:r>
              <a:rPr lang="sv-SE" sz="2800" baseline="-25000" dirty="0"/>
              <a:t>2</a:t>
            </a:r>
            <a:endParaRPr lang="sv-SE" sz="2800" dirty="0"/>
          </a:p>
          <a:p>
            <a:pPr marL="514350" indent="-514350">
              <a:buAutoNum type="alphaLcParenR"/>
            </a:pPr>
            <a:endParaRPr lang="sv-SE" sz="2800" dirty="0"/>
          </a:p>
          <a:p>
            <a:pPr marL="514350" indent="-514350">
              <a:buAutoNum type="alphaLcParenR"/>
            </a:pPr>
            <a:r>
              <a:rPr lang="sv-SE" sz="2800" dirty="0"/>
              <a:t>10101</a:t>
            </a:r>
            <a:r>
              <a:rPr lang="sv-SE" sz="2800" baseline="-25000" dirty="0"/>
              <a:t>2</a:t>
            </a:r>
            <a:endParaRPr lang="sv-SE" sz="2800" dirty="0"/>
          </a:p>
          <a:p>
            <a:pPr marL="514350" indent="-514350">
              <a:buAutoNum type="alphaLcParenR"/>
            </a:pPr>
            <a:endParaRPr lang="sv-SE" sz="2800" dirty="0"/>
          </a:p>
          <a:p>
            <a:pPr marL="514350" indent="-514350">
              <a:buAutoNum type="alphaLcParenR"/>
            </a:pPr>
            <a:r>
              <a:rPr lang="sv-SE" sz="2800" dirty="0"/>
              <a:t>111001</a:t>
            </a:r>
            <a:r>
              <a:rPr lang="sv-SE" sz="2800" baseline="-25000" dirty="0"/>
              <a:t>2</a:t>
            </a:r>
            <a:r>
              <a:rPr lang="sv-SE" sz="2800" dirty="0"/>
              <a:t>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730776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E9493094-3245-4542-9AB1-88A5579FBF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9781" y="286925"/>
            <a:ext cx="1691008" cy="560363"/>
          </a:xfrm>
          <a:prstGeom prst="rect">
            <a:avLst/>
          </a:prstGeom>
        </p:spPr>
      </p:pic>
      <p:sp>
        <p:nvSpPr>
          <p:cNvPr id="4" name="textruta 3">
            <a:extLst>
              <a:ext uri="{FF2B5EF4-FFF2-40B4-BE49-F238E27FC236}">
                <a16:creationId xmlns:a16="http://schemas.microsoft.com/office/drawing/2014/main" id="{50035BAB-88BC-468D-A169-F958A7C3C8B4}"/>
              </a:ext>
            </a:extLst>
          </p:cNvPr>
          <p:cNvSpPr txBox="1"/>
          <p:nvPr/>
        </p:nvSpPr>
        <p:spPr>
          <a:xfrm>
            <a:off x="3380269" y="1443841"/>
            <a:ext cx="543146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b="1" dirty="0"/>
              <a:t>UPPGIFT 2</a:t>
            </a:r>
          </a:p>
          <a:p>
            <a:endParaRPr lang="sv-SE" sz="2800" b="1" dirty="0"/>
          </a:p>
          <a:p>
            <a:r>
              <a:rPr lang="sv-SE" sz="2800" dirty="0"/>
              <a:t>Skriv talen i det binära talsystemet.</a:t>
            </a:r>
          </a:p>
          <a:p>
            <a:endParaRPr lang="sv-SE" sz="2800" dirty="0"/>
          </a:p>
          <a:p>
            <a:pPr marL="514350" indent="-514350">
              <a:buAutoNum type="alphaLcParenR"/>
            </a:pPr>
            <a:r>
              <a:rPr lang="sv-SE" sz="2800" dirty="0"/>
              <a:t>8</a:t>
            </a:r>
          </a:p>
          <a:p>
            <a:pPr marL="514350" indent="-514350">
              <a:buAutoNum type="alphaLcParenR"/>
            </a:pPr>
            <a:endParaRPr lang="sv-SE" sz="2800" dirty="0"/>
          </a:p>
          <a:p>
            <a:pPr marL="514350" indent="-514350">
              <a:buAutoNum type="alphaLcParenR"/>
            </a:pPr>
            <a:r>
              <a:rPr lang="sv-SE" sz="2800" dirty="0"/>
              <a:t>18</a:t>
            </a:r>
          </a:p>
          <a:p>
            <a:pPr marL="514350" indent="-514350">
              <a:buAutoNum type="alphaLcParenR"/>
            </a:pPr>
            <a:endParaRPr lang="sv-SE" sz="2800" dirty="0"/>
          </a:p>
          <a:p>
            <a:pPr marL="514350" indent="-514350">
              <a:buAutoNum type="alphaLcParenR"/>
            </a:pPr>
            <a:r>
              <a:rPr lang="sv-SE" sz="2800" dirty="0"/>
              <a:t>38</a:t>
            </a:r>
          </a:p>
        </p:txBody>
      </p:sp>
    </p:spTree>
    <p:extLst>
      <p:ext uri="{BB962C8B-B14F-4D97-AF65-F5344CB8AC3E}">
        <p14:creationId xmlns:p14="http://schemas.microsoft.com/office/powerpoint/2010/main" val="2657230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E9493094-3245-4542-9AB1-88A5579FBF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9781" y="286925"/>
            <a:ext cx="1691008" cy="560363"/>
          </a:xfrm>
          <a:prstGeom prst="rect">
            <a:avLst/>
          </a:prstGeom>
        </p:spPr>
      </p:pic>
      <p:sp>
        <p:nvSpPr>
          <p:cNvPr id="4" name="textruta 3">
            <a:extLst>
              <a:ext uri="{FF2B5EF4-FFF2-40B4-BE49-F238E27FC236}">
                <a16:creationId xmlns:a16="http://schemas.microsoft.com/office/drawing/2014/main" id="{50035BAB-88BC-468D-A169-F958A7C3C8B4}"/>
              </a:ext>
            </a:extLst>
          </p:cNvPr>
          <p:cNvSpPr txBox="1"/>
          <p:nvPr/>
        </p:nvSpPr>
        <p:spPr>
          <a:xfrm>
            <a:off x="4638954" y="1874727"/>
            <a:ext cx="2914091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b="1" dirty="0"/>
              <a:t>UPPGIFT 3</a:t>
            </a:r>
          </a:p>
          <a:p>
            <a:endParaRPr lang="sv-SE" sz="2800" b="1" dirty="0"/>
          </a:p>
          <a:p>
            <a:pPr marL="514350" indent="-514350">
              <a:buAutoNum type="alphaLcParenR"/>
            </a:pPr>
            <a:r>
              <a:rPr lang="sv-SE" sz="2800" dirty="0"/>
              <a:t>480 ∙ 30</a:t>
            </a:r>
          </a:p>
          <a:p>
            <a:pPr marL="514350" indent="-514350">
              <a:buAutoNum type="alphaLcParenR"/>
            </a:pPr>
            <a:endParaRPr lang="sv-SE" sz="2800" dirty="0"/>
          </a:p>
          <a:p>
            <a:pPr marL="514350" indent="-514350">
              <a:buFontTx/>
              <a:buAutoNum type="alphaLcParenR"/>
            </a:pPr>
            <a:r>
              <a:rPr lang="sv-SE" sz="2800" dirty="0"/>
              <a:t>                      </a:t>
            </a:r>
          </a:p>
          <a:p>
            <a:pPr marL="514350" indent="-514350">
              <a:buAutoNum type="alphaLcParenR"/>
            </a:pPr>
            <a:endParaRPr lang="sv-SE" sz="2800" dirty="0"/>
          </a:p>
          <a:p>
            <a:pPr marL="514350" indent="-514350">
              <a:buFontTx/>
              <a:buAutoNum type="alphaLcParenR"/>
            </a:pPr>
            <a:r>
              <a:rPr lang="sv-SE" sz="2800" dirty="0"/>
              <a:t>700 ∙ 0,08</a:t>
            </a: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AF513D04-62A9-4872-834A-5857581954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22917" y="3549015"/>
            <a:ext cx="914400" cy="85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4407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E9493094-3245-4542-9AB1-88A5579FBF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9781" y="286925"/>
            <a:ext cx="1691008" cy="560363"/>
          </a:xfrm>
          <a:prstGeom prst="rect">
            <a:avLst/>
          </a:prstGeom>
        </p:spPr>
      </p:pic>
      <p:sp>
        <p:nvSpPr>
          <p:cNvPr id="4" name="textruta 3">
            <a:extLst>
              <a:ext uri="{FF2B5EF4-FFF2-40B4-BE49-F238E27FC236}">
                <a16:creationId xmlns:a16="http://schemas.microsoft.com/office/drawing/2014/main" id="{50035BAB-88BC-468D-A169-F958A7C3C8B4}"/>
              </a:ext>
            </a:extLst>
          </p:cNvPr>
          <p:cNvSpPr txBox="1"/>
          <p:nvPr/>
        </p:nvSpPr>
        <p:spPr>
          <a:xfrm>
            <a:off x="2814551" y="1659285"/>
            <a:ext cx="656289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b="1" dirty="0"/>
              <a:t>UPPGIFT 4</a:t>
            </a:r>
          </a:p>
          <a:p>
            <a:endParaRPr lang="sv-SE" sz="2800" b="1" dirty="0"/>
          </a:p>
          <a:p>
            <a:r>
              <a:rPr lang="sv-SE" sz="2800" dirty="0"/>
              <a:t>I Hongkong är medeltemperaturen under maj månad 25,6 °C.</a:t>
            </a:r>
          </a:p>
          <a:p>
            <a:endParaRPr lang="sv-SE" sz="2800" dirty="0"/>
          </a:p>
          <a:p>
            <a:r>
              <a:rPr lang="sv-SE" sz="2800" dirty="0"/>
              <a:t>I Wien är medeltemperaturen 10,8 °C lägre.</a:t>
            </a:r>
          </a:p>
          <a:p>
            <a:endParaRPr lang="sv-SE" sz="2800" dirty="0"/>
          </a:p>
          <a:p>
            <a:r>
              <a:rPr lang="sv-SE" sz="2800" dirty="0"/>
              <a:t>Vilken är medeltemperaturen i Wien?</a:t>
            </a:r>
          </a:p>
        </p:txBody>
      </p:sp>
    </p:spTree>
    <p:extLst>
      <p:ext uri="{BB962C8B-B14F-4D97-AF65-F5344CB8AC3E}">
        <p14:creationId xmlns:p14="http://schemas.microsoft.com/office/powerpoint/2010/main" val="3654347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E9493094-3245-4542-9AB1-88A5579FBF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9781" y="286925"/>
            <a:ext cx="1691008" cy="560363"/>
          </a:xfrm>
          <a:prstGeom prst="rect">
            <a:avLst/>
          </a:prstGeom>
        </p:spPr>
      </p:pic>
      <p:sp>
        <p:nvSpPr>
          <p:cNvPr id="4" name="textruta 3">
            <a:extLst>
              <a:ext uri="{FF2B5EF4-FFF2-40B4-BE49-F238E27FC236}">
                <a16:creationId xmlns:a16="http://schemas.microsoft.com/office/drawing/2014/main" id="{50035BAB-88BC-468D-A169-F958A7C3C8B4}"/>
              </a:ext>
            </a:extLst>
          </p:cNvPr>
          <p:cNvSpPr txBox="1"/>
          <p:nvPr/>
        </p:nvSpPr>
        <p:spPr>
          <a:xfrm>
            <a:off x="4750244" y="1874728"/>
            <a:ext cx="2691511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b="1" dirty="0"/>
              <a:t>UPPGIFT 5</a:t>
            </a:r>
          </a:p>
          <a:p>
            <a:endParaRPr lang="sv-SE" sz="2800" b="1" dirty="0"/>
          </a:p>
          <a:p>
            <a:pPr marL="514350" indent="-514350">
              <a:buAutoNum type="alphaLcParenR"/>
            </a:pPr>
            <a:r>
              <a:rPr lang="sv-SE" sz="2800" dirty="0"/>
              <a:t>7,8 ∙ 13</a:t>
            </a:r>
          </a:p>
          <a:p>
            <a:pPr marL="514350" indent="-514350">
              <a:buAutoNum type="alphaLcParenR"/>
            </a:pPr>
            <a:endParaRPr lang="sv-SE" sz="2800" dirty="0"/>
          </a:p>
          <a:p>
            <a:pPr marL="514350" indent="-514350">
              <a:buFontTx/>
              <a:buAutoNum type="alphaLcParenR"/>
            </a:pPr>
            <a:r>
              <a:rPr lang="sv-SE" sz="2800" dirty="0"/>
              <a:t>22 ∙ 4,7</a:t>
            </a:r>
          </a:p>
          <a:p>
            <a:pPr marL="514350" indent="-514350">
              <a:buAutoNum type="alphaLcParenR"/>
            </a:pPr>
            <a:endParaRPr lang="sv-SE" sz="2800" dirty="0"/>
          </a:p>
          <a:p>
            <a:pPr marL="514350" indent="-514350">
              <a:buFontTx/>
              <a:buAutoNum type="alphaLcParenR"/>
            </a:pPr>
            <a:r>
              <a:rPr lang="sv-SE" sz="2800" dirty="0"/>
              <a:t>5,2 ∙ 2,5</a:t>
            </a:r>
          </a:p>
        </p:txBody>
      </p:sp>
    </p:spTree>
    <p:extLst>
      <p:ext uri="{BB962C8B-B14F-4D97-AF65-F5344CB8AC3E}">
        <p14:creationId xmlns:p14="http://schemas.microsoft.com/office/powerpoint/2010/main" val="3991196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E9493094-3245-4542-9AB1-88A5579FBF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9781" y="286925"/>
            <a:ext cx="1691008" cy="560363"/>
          </a:xfrm>
          <a:prstGeom prst="rect">
            <a:avLst/>
          </a:prstGeom>
        </p:spPr>
      </p:pic>
      <p:sp>
        <p:nvSpPr>
          <p:cNvPr id="4" name="textruta 3">
            <a:extLst>
              <a:ext uri="{FF2B5EF4-FFF2-40B4-BE49-F238E27FC236}">
                <a16:creationId xmlns:a16="http://schemas.microsoft.com/office/drawing/2014/main" id="{50035BAB-88BC-468D-A169-F958A7C3C8B4}"/>
              </a:ext>
            </a:extLst>
          </p:cNvPr>
          <p:cNvSpPr txBox="1"/>
          <p:nvPr/>
        </p:nvSpPr>
        <p:spPr>
          <a:xfrm>
            <a:off x="2688008" y="2090172"/>
            <a:ext cx="681598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b="1" dirty="0"/>
              <a:t>UPPGIFT 6</a:t>
            </a:r>
          </a:p>
          <a:p>
            <a:endParaRPr lang="sv-SE" sz="2800" b="1" dirty="0"/>
          </a:p>
          <a:p>
            <a:r>
              <a:rPr lang="sv-SE" sz="2800" dirty="0"/>
              <a:t>Nicole köper tre tröjor för sammanlagt 447 kr.</a:t>
            </a:r>
          </a:p>
          <a:p>
            <a:endParaRPr lang="sv-SE" sz="2800" dirty="0"/>
          </a:p>
          <a:p>
            <a:r>
              <a:rPr lang="sv-SE" sz="2800" dirty="0"/>
              <a:t>Vilket är priset per styck om alla tre kostade lika mycket?</a:t>
            </a:r>
          </a:p>
        </p:txBody>
      </p:sp>
    </p:spTree>
    <p:extLst>
      <p:ext uri="{BB962C8B-B14F-4D97-AF65-F5344CB8AC3E}">
        <p14:creationId xmlns:p14="http://schemas.microsoft.com/office/powerpoint/2010/main" val="890814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E9493094-3245-4542-9AB1-88A5579FBF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9781" y="286925"/>
            <a:ext cx="1691008" cy="560363"/>
          </a:xfrm>
          <a:prstGeom prst="rect">
            <a:avLst/>
          </a:prstGeom>
        </p:spPr>
      </p:pic>
      <p:sp>
        <p:nvSpPr>
          <p:cNvPr id="4" name="textruta 3">
            <a:extLst>
              <a:ext uri="{FF2B5EF4-FFF2-40B4-BE49-F238E27FC236}">
                <a16:creationId xmlns:a16="http://schemas.microsoft.com/office/drawing/2014/main" id="{50035BAB-88BC-468D-A169-F958A7C3C8B4}"/>
              </a:ext>
            </a:extLst>
          </p:cNvPr>
          <p:cNvSpPr txBox="1"/>
          <p:nvPr/>
        </p:nvSpPr>
        <p:spPr>
          <a:xfrm>
            <a:off x="4750244" y="1874728"/>
            <a:ext cx="2691511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b="1" dirty="0"/>
              <a:t>UPPGIFT 7</a:t>
            </a:r>
          </a:p>
          <a:p>
            <a:endParaRPr lang="sv-SE" sz="2800" b="1" dirty="0"/>
          </a:p>
          <a:p>
            <a:pPr marL="514350" indent="-514350">
              <a:buAutoNum type="alphaLcParenR"/>
            </a:pPr>
            <a:r>
              <a:rPr lang="sv-SE" sz="2800" dirty="0"/>
              <a:t>53,4 – 2,65</a:t>
            </a:r>
          </a:p>
          <a:p>
            <a:pPr marL="514350" indent="-514350">
              <a:buAutoNum type="alphaLcParenR"/>
            </a:pPr>
            <a:endParaRPr lang="sv-SE" sz="2800" dirty="0"/>
          </a:p>
          <a:p>
            <a:pPr marL="514350" indent="-514350">
              <a:buFontTx/>
              <a:buAutoNum type="alphaLcParenR"/>
            </a:pPr>
            <a:r>
              <a:rPr lang="sv-SE" sz="2800" dirty="0"/>
              <a:t>67,3 ∙ 50</a:t>
            </a:r>
          </a:p>
          <a:p>
            <a:pPr marL="514350" indent="-514350">
              <a:buAutoNum type="alphaLcParenR"/>
            </a:pPr>
            <a:endParaRPr lang="sv-SE" sz="2800" dirty="0"/>
          </a:p>
          <a:p>
            <a:pPr marL="514350" indent="-514350">
              <a:buFontTx/>
              <a:buAutoNum type="alphaLcParenR"/>
            </a:pPr>
            <a:r>
              <a:rPr lang="sv-SE" sz="2800" dirty="0"/>
              <a:t>2,72 / 4</a:t>
            </a:r>
          </a:p>
        </p:txBody>
      </p:sp>
    </p:spTree>
    <p:extLst>
      <p:ext uri="{BB962C8B-B14F-4D97-AF65-F5344CB8AC3E}">
        <p14:creationId xmlns:p14="http://schemas.microsoft.com/office/powerpoint/2010/main" val="3039040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E9493094-3245-4542-9AB1-88A5579FBF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9781" y="286925"/>
            <a:ext cx="1691008" cy="560363"/>
          </a:xfrm>
          <a:prstGeom prst="rect">
            <a:avLst/>
          </a:prstGeom>
        </p:spPr>
      </p:pic>
      <p:sp>
        <p:nvSpPr>
          <p:cNvPr id="4" name="textruta 3">
            <a:extLst>
              <a:ext uri="{FF2B5EF4-FFF2-40B4-BE49-F238E27FC236}">
                <a16:creationId xmlns:a16="http://schemas.microsoft.com/office/drawing/2014/main" id="{50035BAB-88BC-468D-A169-F958A7C3C8B4}"/>
              </a:ext>
            </a:extLst>
          </p:cNvPr>
          <p:cNvSpPr txBox="1"/>
          <p:nvPr/>
        </p:nvSpPr>
        <p:spPr>
          <a:xfrm>
            <a:off x="851319" y="993579"/>
            <a:ext cx="674651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b="1" dirty="0"/>
              <a:t>UPPGIFT 8</a:t>
            </a:r>
          </a:p>
          <a:p>
            <a:endParaRPr lang="sv-SE" sz="2800" b="1" dirty="0"/>
          </a:p>
          <a:p>
            <a:r>
              <a:rPr lang="sv-SE" sz="2800" dirty="0"/>
              <a:t>Ge exempel på vilka tal som kan stå i rutorna för att likheterna ska stämma.</a:t>
            </a:r>
          </a:p>
          <a:p>
            <a:r>
              <a:rPr lang="sv-SE" sz="2800" dirty="0"/>
              <a:t>Välj bland talen till höger.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F7B8D536-A9A0-4D3D-B4E5-B44861F5CD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10725" y="2378740"/>
            <a:ext cx="3612525" cy="1723216"/>
          </a:xfrm>
          <a:prstGeom prst="rect">
            <a:avLst/>
          </a:prstGeo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6D4029A0-FC62-4ED4-9B45-478D08E2780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99457" y="3705095"/>
            <a:ext cx="4644740" cy="793721"/>
          </a:xfrm>
          <a:prstGeom prst="rect">
            <a:avLst/>
          </a:prstGeom>
        </p:spPr>
      </p:pic>
      <p:pic>
        <p:nvPicPr>
          <p:cNvPr id="9" name="Bildobjekt 8">
            <a:extLst>
              <a:ext uri="{FF2B5EF4-FFF2-40B4-BE49-F238E27FC236}">
                <a16:creationId xmlns:a16="http://schemas.microsoft.com/office/drawing/2014/main" id="{53D06766-DFDA-4EAA-ACAB-7DB08B9D3A6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99457" y="4963563"/>
            <a:ext cx="4591470" cy="900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7435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Återblick">
  <a:themeElements>
    <a:clrScheme name="Lila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Återblick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Återblick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2070</TotalTime>
  <Words>286</Words>
  <Application>Microsoft Office PowerPoint</Application>
  <PresentationFormat>Bredbild</PresentationFormat>
  <Paragraphs>86</Paragraphs>
  <Slides>12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12</vt:i4>
      </vt:variant>
    </vt:vector>
  </HeadingPairs>
  <TitlesOfParts>
    <vt:vector size="15" baseType="lpstr">
      <vt:lpstr>Calibri</vt:lpstr>
      <vt:lpstr>Calibri Light</vt:lpstr>
      <vt:lpstr>Återblick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Kerstin Dahlin</dc:creator>
  <cp:lastModifiedBy>Kerstin Dahlin</cp:lastModifiedBy>
  <cp:revision>64</cp:revision>
  <dcterms:created xsi:type="dcterms:W3CDTF">2019-08-04T10:07:00Z</dcterms:created>
  <dcterms:modified xsi:type="dcterms:W3CDTF">2021-08-08T12:07:00Z</dcterms:modified>
</cp:coreProperties>
</file>