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41" r:id="rId2"/>
    <p:sldId id="324" r:id="rId3"/>
    <p:sldId id="342" r:id="rId4"/>
    <p:sldId id="338" r:id="rId5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2503"/>
    <a:srgbClr val="9E2903"/>
    <a:srgbClr val="721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1" autoAdjust="0"/>
    <p:restoredTop sz="99052" autoAdjust="0"/>
  </p:normalViewPr>
  <p:slideViewPr>
    <p:cSldViewPr snapToGrid="0" snapToObjects="1">
      <p:cViewPr varScale="1">
        <p:scale>
          <a:sx n="115" d="100"/>
          <a:sy n="115" d="100"/>
        </p:scale>
        <p:origin x="360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2019-09-25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2019-09-25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2019-09-25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2019-09-25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2019-09-25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2019-09-25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2019-09-25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2019-09-25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2019-09-25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2019-09-25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2019-09-25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2019-09-25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2019-09-25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A0EB0A2-70D6-4E4D-8251-D4F9BF990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44" y="174625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/>
              <a:t>2.3		                     Multiplikation med uppställning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69D68BC-29FB-804C-B37B-4CD8B5F6E9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0342" y="223891"/>
            <a:ext cx="1161498" cy="384895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6CCCCC92-A747-0F45-913C-3F4CB0A08072}"/>
              </a:ext>
            </a:extLst>
          </p:cNvPr>
          <p:cNvSpPr/>
          <p:nvPr/>
        </p:nvSpPr>
        <p:spPr>
          <a:xfrm>
            <a:off x="3567089" y="1593626"/>
            <a:ext cx="1420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>
                <a:solidFill>
                  <a:srgbClr val="9E2903"/>
                </a:solidFill>
              </a:rPr>
              <a:t>213 · 4  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D4FC1EAE-E592-7E44-AB99-51CB23995443}"/>
              </a:ext>
            </a:extLst>
          </p:cNvPr>
          <p:cNvSpPr/>
          <p:nvPr/>
        </p:nvSpPr>
        <p:spPr>
          <a:xfrm>
            <a:off x="1663968" y="3054499"/>
            <a:ext cx="2052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2  1  3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4097DB13-8C35-9E49-8962-4910DE6F9726}"/>
              </a:ext>
            </a:extLst>
          </p:cNvPr>
          <p:cNvSpPr/>
          <p:nvPr/>
        </p:nvSpPr>
        <p:spPr>
          <a:xfrm>
            <a:off x="1380710" y="3588201"/>
            <a:ext cx="25030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b="1" dirty="0"/>
              <a:t>·            </a:t>
            </a:r>
            <a:r>
              <a:rPr lang="sv-SE" sz="4000" dirty="0"/>
              <a:t>4</a:t>
            </a:r>
          </a:p>
        </p:txBody>
      </p:sp>
      <p:cxnSp>
        <p:nvCxnSpPr>
          <p:cNvPr id="7" name="Rak 6">
            <a:extLst>
              <a:ext uri="{FF2B5EF4-FFF2-40B4-BE49-F238E27FC236}">
                <a16:creationId xmlns:a16="http://schemas.microsoft.com/office/drawing/2014/main" id="{5A23F77E-EA9A-744A-9CB1-3653ECC753A9}"/>
              </a:ext>
            </a:extLst>
          </p:cNvPr>
          <p:cNvCxnSpPr>
            <a:cxnSpLocks/>
          </p:cNvCxnSpPr>
          <p:nvPr/>
        </p:nvCxnSpPr>
        <p:spPr>
          <a:xfrm>
            <a:off x="1510561" y="4214054"/>
            <a:ext cx="15576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ktangel 7">
            <a:extLst>
              <a:ext uri="{FF2B5EF4-FFF2-40B4-BE49-F238E27FC236}">
                <a16:creationId xmlns:a16="http://schemas.microsoft.com/office/drawing/2014/main" id="{F7C27246-A18C-A346-863D-40A980E0B34F}"/>
              </a:ext>
            </a:extLst>
          </p:cNvPr>
          <p:cNvSpPr/>
          <p:nvPr/>
        </p:nvSpPr>
        <p:spPr>
          <a:xfrm>
            <a:off x="3908170" y="2430485"/>
            <a:ext cx="3662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Skriv talet med flest siffror överst. 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59000BC-FF82-8B49-A956-9AF7DDB9B573}"/>
              </a:ext>
            </a:extLst>
          </p:cNvPr>
          <p:cNvSpPr/>
          <p:nvPr/>
        </p:nvSpPr>
        <p:spPr>
          <a:xfrm>
            <a:off x="3877024" y="3381279"/>
            <a:ext cx="44442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Tiotalssiffran 1 skriver du som </a:t>
            </a:r>
            <a:r>
              <a:rPr lang="sv-SE" i="1" dirty="0">
                <a:solidFill>
                  <a:srgbClr val="C00000"/>
                </a:solidFill>
              </a:rPr>
              <a:t>minnessiffra</a:t>
            </a:r>
            <a:r>
              <a:rPr lang="sv-SE" dirty="0"/>
              <a:t>.  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10B838E5-711C-2E4B-AA5E-1FE3BCD9678F}"/>
              </a:ext>
            </a:extLst>
          </p:cNvPr>
          <p:cNvSpPr/>
          <p:nvPr/>
        </p:nvSpPr>
        <p:spPr>
          <a:xfrm>
            <a:off x="3883888" y="3731484"/>
            <a:ext cx="43687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Entalssiffran 2 skriver du under strecket som entalssiffra. 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BFA77CAD-4210-4140-8593-0D53F5EC73B7}"/>
              </a:ext>
            </a:extLst>
          </p:cNvPr>
          <p:cNvSpPr/>
          <p:nvPr/>
        </p:nvSpPr>
        <p:spPr>
          <a:xfrm>
            <a:off x="2604745" y="3152207"/>
            <a:ext cx="418283" cy="104235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8B451A9-B2C9-B449-BFA4-77915E7AB904}"/>
              </a:ext>
            </a:extLst>
          </p:cNvPr>
          <p:cNvSpPr/>
          <p:nvPr/>
        </p:nvSpPr>
        <p:spPr>
          <a:xfrm>
            <a:off x="3841617" y="4215038"/>
            <a:ext cx="4479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  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5F2597C-4B5A-5A46-8AF4-09E53D498CCB}"/>
              </a:ext>
            </a:extLst>
          </p:cNvPr>
          <p:cNvSpPr/>
          <p:nvPr/>
        </p:nvSpPr>
        <p:spPr>
          <a:xfrm>
            <a:off x="3115749" y="3781408"/>
            <a:ext cx="5025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1</a:t>
            </a:r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BAEF10E1-1177-9F49-8579-A229168D8992}"/>
              </a:ext>
            </a:extLst>
          </p:cNvPr>
          <p:cNvSpPr/>
          <p:nvPr/>
        </p:nvSpPr>
        <p:spPr>
          <a:xfrm rot="19945505">
            <a:off x="2317427" y="3074915"/>
            <a:ext cx="502436" cy="1196149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CD6A5940-D5C5-8C41-A8AA-3084D43CFB7E}"/>
              </a:ext>
            </a:extLst>
          </p:cNvPr>
          <p:cNvSpPr/>
          <p:nvPr/>
        </p:nvSpPr>
        <p:spPr>
          <a:xfrm>
            <a:off x="2141310" y="4113547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5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A6F9AE34-A19B-CE4D-ADA6-44A6918DFAFF}"/>
              </a:ext>
            </a:extLst>
          </p:cNvPr>
          <p:cNvSpPr/>
          <p:nvPr/>
        </p:nvSpPr>
        <p:spPr>
          <a:xfrm>
            <a:off x="3883767" y="4581851"/>
            <a:ext cx="2371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Fortsätt med tiotalen:   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29B50303-8C27-F844-8493-C106D00342ED}"/>
              </a:ext>
            </a:extLst>
          </p:cNvPr>
          <p:cNvSpPr/>
          <p:nvPr/>
        </p:nvSpPr>
        <p:spPr>
          <a:xfrm>
            <a:off x="1670712" y="4118323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8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BA4DEDD9-7E8E-414F-B101-36A589C7FEA6}"/>
              </a:ext>
            </a:extLst>
          </p:cNvPr>
          <p:cNvSpPr/>
          <p:nvPr/>
        </p:nvSpPr>
        <p:spPr>
          <a:xfrm>
            <a:off x="2720484" y="1251104"/>
            <a:ext cx="3662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Låt oss se på multiplikationen: </a:t>
            </a:r>
          </a:p>
        </p:txBody>
      </p:sp>
      <p:cxnSp>
        <p:nvCxnSpPr>
          <p:cNvPr id="25" name="Rak 24">
            <a:extLst>
              <a:ext uri="{FF2B5EF4-FFF2-40B4-BE49-F238E27FC236}">
                <a16:creationId xmlns:a16="http://schemas.microsoft.com/office/drawing/2014/main" id="{82B2B3B3-D436-7F44-B0C4-4E467A57AA46}"/>
              </a:ext>
            </a:extLst>
          </p:cNvPr>
          <p:cNvCxnSpPr>
            <a:cxnSpLocks/>
          </p:cNvCxnSpPr>
          <p:nvPr/>
        </p:nvCxnSpPr>
        <p:spPr>
          <a:xfrm flipV="1">
            <a:off x="3173383" y="3927249"/>
            <a:ext cx="218810" cy="16998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Rektangel 25">
            <a:extLst>
              <a:ext uri="{FF2B5EF4-FFF2-40B4-BE49-F238E27FC236}">
                <a16:creationId xmlns:a16="http://schemas.microsoft.com/office/drawing/2014/main" id="{D8DC3564-7DD5-2B4F-9AB5-A4B26C5288CB}"/>
              </a:ext>
            </a:extLst>
          </p:cNvPr>
          <p:cNvSpPr/>
          <p:nvPr/>
        </p:nvSpPr>
        <p:spPr>
          <a:xfrm>
            <a:off x="3883767" y="2863351"/>
            <a:ext cx="35962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Börja med att multiplicera entalen:   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668B81AC-1DA6-9048-AA36-666D618EBA9D}"/>
              </a:ext>
            </a:extLst>
          </p:cNvPr>
          <p:cNvSpPr/>
          <p:nvPr/>
        </p:nvSpPr>
        <p:spPr>
          <a:xfrm>
            <a:off x="2620225" y="4114535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2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C72039A5-AC27-954C-84A8-C6822A96C00A}"/>
              </a:ext>
            </a:extLst>
          </p:cNvPr>
          <p:cNvSpPr/>
          <p:nvPr/>
        </p:nvSpPr>
        <p:spPr>
          <a:xfrm>
            <a:off x="3883767" y="4854059"/>
            <a:ext cx="40316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4 tiotal plus minnessiffran 1 ger 5 tiotal.  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F8A9C8C3-1545-4040-98ED-B4514EDD7F3E}"/>
              </a:ext>
            </a:extLst>
          </p:cNvPr>
          <p:cNvSpPr/>
          <p:nvPr/>
        </p:nvSpPr>
        <p:spPr>
          <a:xfrm>
            <a:off x="3908170" y="5175474"/>
            <a:ext cx="46524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Stryk över minnessiffran när du har lagt till den. 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102F8BBF-FE5F-E648-AE63-DAD6CA19FC56}"/>
              </a:ext>
            </a:extLst>
          </p:cNvPr>
          <p:cNvSpPr/>
          <p:nvPr/>
        </p:nvSpPr>
        <p:spPr>
          <a:xfrm>
            <a:off x="1684988" y="822339"/>
            <a:ext cx="54775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En multiplikation kan också beräknas med uppställning. 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6FFB7631-9777-1D4A-84DF-6418D2D91FA8}"/>
              </a:ext>
            </a:extLst>
          </p:cNvPr>
          <p:cNvSpPr/>
          <p:nvPr/>
        </p:nvSpPr>
        <p:spPr>
          <a:xfrm>
            <a:off x="7171942" y="2885925"/>
            <a:ext cx="11360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4 ∙ 3 = 12  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1B9D17B3-564B-B44D-8AD5-4C3E0C5A81D3}"/>
              </a:ext>
            </a:extLst>
          </p:cNvPr>
          <p:cNvSpPr/>
          <p:nvPr/>
        </p:nvSpPr>
        <p:spPr>
          <a:xfrm>
            <a:off x="5977593" y="4594012"/>
            <a:ext cx="12628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4 ∙ 1 = 4     </a:t>
            </a:r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A7EED7B8-E40C-9B4D-8A89-830E6B081A42}"/>
              </a:ext>
            </a:extLst>
          </p:cNvPr>
          <p:cNvSpPr/>
          <p:nvPr/>
        </p:nvSpPr>
        <p:spPr>
          <a:xfrm rot="18097368">
            <a:off x="2000215" y="2863888"/>
            <a:ext cx="602790" cy="160546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6CC0FB6B-A5E7-AF4B-AA0F-FA089B482CDB}"/>
              </a:ext>
            </a:extLst>
          </p:cNvPr>
          <p:cNvSpPr/>
          <p:nvPr/>
        </p:nvSpPr>
        <p:spPr>
          <a:xfrm>
            <a:off x="3928740" y="5769097"/>
            <a:ext cx="27728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Avsluta med hundratalen:  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57603362-0D20-434A-ABFE-CAB871030340}"/>
              </a:ext>
            </a:extLst>
          </p:cNvPr>
          <p:cNvSpPr/>
          <p:nvPr/>
        </p:nvSpPr>
        <p:spPr>
          <a:xfrm>
            <a:off x="6382656" y="5769097"/>
            <a:ext cx="12628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4 ∙ 2 = 8     </a:t>
            </a:r>
          </a:p>
        </p:txBody>
      </p:sp>
    </p:spTree>
    <p:extLst>
      <p:ext uri="{BB962C8B-B14F-4D97-AF65-F5344CB8AC3E}">
        <p14:creationId xmlns:p14="http://schemas.microsoft.com/office/powerpoint/2010/main" val="160793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 animBg="1"/>
      <p:bldP spid="11" grpId="1" animBg="1"/>
      <p:bldP spid="15" grpId="0"/>
      <p:bldP spid="17" grpId="0" animBg="1"/>
      <p:bldP spid="17" grpId="1" animBg="1"/>
      <p:bldP spid="19" grpId="0"/>
      <p:bldP spid="20" grpId="0"/>
      <p:bldP spid="22" grpId="0"/>
      <p:bldP spid="23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5" grpId="0" animBg="1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9B43CED9-D30B-B545-8809-207969304BCF}"/>
              </a:ext>
            </a:extLst>
          </p:cNvPr>
          <p:cNvSpPr/>
          <p:nvPr/>
        </p:nvSpPr>
        <p:spPr>
          <a:xfrm>
            <a:off x="3690646" y="264786"/>
            <a:ext cx="1255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4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12952BE-2F04-3146-B51F-C25F99B4F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  <p:graphicFrame>
        <p:nvGraphicFramePr>
          <p:cNvPr id="17" name="Tabell 16">
            <a:extLst>
              <a:ext uri="{FF2B5EF4-FFF2-40B4-BE49-F238E27FC236}">
                <a16:creationId xmlns:a16="http://schemas.microsoft.com/office/drawing/2014/main" id="{F6568C38-DE9E-E844-9896-A22D2EF1A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475513"/>
              </p:ext>
            </p:extLst>
          </p:nvPr>
        </p:nvGraphicFramePr>
        <p:xfrm>
          <a:off x="2463955" y="965559"/>
          <a:ext cx="1443202" cy="304800"/>
        </p:xfrm>
        <a:graphic>
          <a:graphicData uri="http://schemas.openxmlformats.org/drawingml/2006/table">
            <a:tbl>
              <a:tblPr/>
              <a:tblGrid>
                <a:gridCol w="1443202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000" b="1" dirty="0">
                          <a:effectLst/>
                          <a:latin typeface="+mn-lt"/>
                        </a:rPr>
                        <a:t>a)  7 · 15 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sp>
        <p:nvSpPr>
          <p:cNvPr id="21" name="Rektangel 20">
            <a:extLst>
              <a:ext uri="{FF2B5EF4-FFF2-40B4-BE49-F238E27FC236}">
                <a16:creationId xmlns:a16="http://schemas.microsoft.com/office/drawing/2014/main" id="{79A6C564-D49A-C04C-91CD-C7C18F41901D}"/>
              </a:ext>
            </a:extLst>
          </p:cNvPr>
          <p:cNvSpPr/>
          <p:nvPr/>
        </p:nvSpPr>
        <p:spPr>
          <a:xfrm>
            <a:off x="3073843" y="2057611"/>
            <a:ext cx="1043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1 5</a:t>
            </a:r>
            <a:endParaRPr lang="sv-SE" sz="2400" dirty="0"/>
          </a:p>
        </p:txBody>
      </p:sp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2438FC7F-4377-5940-AE48-23748C0DB9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699293"/>
              </p:ext>
            </p:extLst>
          </p:nvPr>
        </p:nvGraphicFramePr>
        <p:xfrm>
          <a:off x="5532407" y="949293"/>
          <a:ext cx="1971635" cy="304800"/>
        </p:xfrm>
        <a:graphic>
          <a:graphicData uri="http://schemas.openxmlformats.org/drawingml/2006/table">
            <a:tbl>
              <a:tblPr/>
              <a:tblGrid>
                <a:gridCol w="1971635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000" b="1" dirty="0">
                          <a:effectLst/>
                          <a:latin typeface="+mn-lt"/>
                        </a:rPr>
                        <a:t>b)  6 · 243 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sp>
        <p:nvSpPr>
          <p:cNvPr id="14" name="Rektangel 13">
            <a:extLst>
              <a:ext uri="{FF2B5EF4-FFF2-40B4-BE49-F238E27FC236}">
                <a16:creationId xmlns:a16="http://schemas.microsoft.com/office/drawing/2014/main" id="{F39CA89B-EB07-0840-829F-E213BD2E1627}"/>
              </a:ext>
            </a:extLst>
          </p:cNvPr>
          <p:cNvSpPr/>
          <p:nvPr/>
        </p:nvSpPr>
        <p:spPr>
          <a:xfrm>
            <a:off x="5220217" y="1848424"/>
            <a:ext cx="30714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7 · 5 = 35. Entalssiffran 5 sätter vi under 7:an och 3 blir minnessiffra.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23E90D13-4878-344C-811A-115BA1934117}"/>
              </a:ext>
            </a:extLst>
          </p:cNvPr>
          <p:cNvSpPr/>
          <p:nvPr/>
        </p:nvSpPr>
        <p:spPr>
          <a:xfrm>
            <a:off x="2641935" y="2279005"/>
            <a:ext cx="1658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     ·</a:t>
            </a:r>
            <a:r>
              <a:rPr lang="sv-SE" sz="2400" dirty="0"/>
              <a:t>    </a:t>
            </a:r>
            <a:r>
              <a:rPr lang="sv-SE" sz="2400" dirty="0">
                <a:latin typeface="Bradley Hand" pitchFamily="2" charset="77"/>
              </a:rPr>
              <a:t>7</a:t>
            </a:r>
            <a:endParaRPr lang="sv-SE" sz="2400" dirty="0"/>
          </a:p>
        </p:txBody>
      </p:sp>
      <p:cxnSp>
        <p:nvCxnSpPr>
          <p:cNvPr id="18" name="Rak 17">
            <a:extLst>
              <a:ext uri="{FF2B5EF4-FFF2-40B4-BE49-F238E27FC236}">
                <a16:creationId xmlns:a16="http://schemas.microsoft.com/office/drawing/2014/main" id="{AF3AB43A-0643-5B4C-9647-B7371D0783E7}"/>
              </a:ext>
            </a:extLst>
          </p:cNvPr>
          <p:cNvCxnSpPr>
            <a:cxnSpLocks/>
          </p:cNvCxnSpPr>
          <p:nvPr/>
        </p:nvCxnSpPr>
        <p:spPr>
          <a:xfrm>
            <a:off x="3050374" y="2690157"/>
            <a:ext cx="51410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ktangel 22">
            <a:extLst>
              <a:ext uri="{FF2B5EF4-FFF2-40B4-BE49-F238E27FC236}">
                <a16:creationId xmlns:a16="http://schemas.microsoft.com/office/drawing/2014/main" id="{ED1B3A60-EC42-3E43-8DD0-9B4E7663EA54}"/>
              </a:ext>
            </a:extLst>
          </p:cNvPr>
          <p:cNvSpPr/>
          <p:nvPr/>
        </p:nvSpPr>
        <p:spPr>
          <a:xfrm>
            <a:off x="3609023" y="2441484"/>
            <a:ext cx="538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3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F0EF544A-D4E4-C64E-BD39-A2362D5859F6}"/>
              </a:ext>
            </a:extLst>
          </p:cNvPr>
          <p:cNvSpPr/>
          <p:nvPr/>
        </p:nvSpPr>
        <p:spPr>
          <a:xfrm>
            <a:off x="2799126" y="2621843"/>
            <a:ext cx="7021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1 0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5978ED95-5FDA-D241-860F-D0AD86D6174D}"/>
              </a:ext>
            </a:extLst>
          </p:cNvPr>
          <p:cNvSpPr/>
          <p:nvPr/>
        </p:nvSpPr>
        <p:spPr>
          <a:xfrm>
            <a:off x="2150630" y="2057611"/>
            <a:ext cx="493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a)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3F8A6CE5-959A-9E4E-880A-91A0990819A9}"/>
              </a:ext>
            </a:extLst>
          </p:cNvPr>
          <p:cNvSpPr/>
          <p:nvPr/>
        </p:nvSpPr>
        <p:spPr>
          <a:xfrm>
            <a:off x="2071838" y="4042131"/>
            <a:ext cx="493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b)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0832BEB4-E18B-EF41-AFC3-E5D4AAEC183F}"/>
              </a:ext>
            </a:extLst>
          </p:cNvPr>
          <p:cNvSpPr/>
          <p:nvPr/>
        </p:nvSpPr>
        <p:spPr>
          <a:xfrm>
            <a:off x="5220217" y="2442213"/>
            <a:ext cx="30714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7 · 1 = 7. </a:t>
            </a:r>
          </a:p>
          <a:p>
            <a:r>
              <a:rPr lang="sv-SE" sz="1400" dirty="0"/>
              <a:t>7 plus minnessiffran 3 ger:  7 + 3 = 10</a:t>
            </a:r>
          </a:p>
        </p:txBody>
      </p:sp>
      <p:cxnSp>
        <p:nvCxnSpPr>
          <p:cNvPr id="43" name="Rak 42">
            <a:extLst>
              <a:ext uri="{FF2B5EF4-FFF2-40B4-BE49-F238E27FC236}">
                <a16:creationId xmlns:a16="http://schemas.microsoft.com/office/drawing/2014/main" id="{3D6F287F-4BF8-4943-816F-4FD527E71464}"/>
              </a:ext>
            </a:extLst>
          </p:cNvPr>
          <p:cNvCxnSpPr>
            <a:cxnSpLocks/>
          </p:cNvCxnSpPr>
          <p:nvPr/>
        </p:nvCxnSpPr>
        <p:spPr>
          <a:xfrm flipV="1">
            <a:off x="3733677" y="2562273"/>
            <a:ext cx="86707" cy="9526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Rektangel 43">
            <a:extLst>
              <a:ext uri="{FF2B5EF4-FFF2-40B4-BE49-F238E27FC236}">
                <a16:creationId xmlns:a16="http://schemas.microsoft.com/office/drawing/2014/main" id="{40E4654A-0720-4C41-897A-2199CA270258}"/>
              </a:ext>
            </a:extLst>
          </p:cNvPr>
          <p:cNvSpPr/>
          <p:nvPr/>
        </p:nvSpPr>
        <p:spPr>
          <a:xfrm>
            <a:off x="3249111" y="2631282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</a:t>
            </a: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0BDD945C-40F1-6649-9E6F-EFF0B72E5475}"/>
              </a:ext>
            </a:extLst>
          </p:cNvPr>
          <p:cNvSpPr/>
          <p:nvPr/>
        </p:nvSpPr>
        <p:spPr>
          <a:xfrm>
            <a:off x="2632575" y="4054528"/>
            <a:ext cx="15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2  4  3</a:t>
            </a:r>
            <a:endParaRPr lang="sv-SE" sz="2400" dirty="0"/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F4FE4864-76D8-864F-880D-F0924599F31F}"/>
              </a:ext>
            </a:extLst>
          </p:cNvPr>
          <p:cNvSpPr/>
          <p:nvPr/>
        </p:nvSpPr>
        <p:spPr>
          <a:xfrm>
            <a:off x="5220217" y="3845341"/>
            <a:ext cx="30714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6 · 3 = 18. Entalssiffran 8 sätter vi under 3:an och 1 blir minnessiffra.</a:t>
            </a:r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0E1858B6-F53A-AC4A-AC8E-CFEF8EF657F0}"/>
              </a:ext>
            </a:extLst>
          </p:cNvPr>
          <p:cNvSpPr/>
          <p:nvPr/>
        </p:nvSpPr>
        <p:spPr>
          <a:xfrm>
            <a:off x="2181889" y="4335191"/>
            <a:ext cx="1658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     ·</a:t>
            </a:r>
            <a:r>
              <a:rPr lang="sv-SE" sz="2400" dirty="0"/>
              <a:t>           </a:t>
            </a:r>
            <a:r>
              <a:rPr lang="sv-SE" sz="2400" dirty="0">
                <a:latin typeface="Bradley Hand" pitchFamily="2" charset="77"/>
              </a:rPr>
              <a:t>6 </a:t>
            </a:r>
            <a:endParaRPr lang="sv-SE" sz="2400" dirty="0"/>
          </a:p>
        </p:txBody>
      </p:sp>
      <p:cxnSp>
        <p:nvCxnSpPr>
          <p:cNvPr id="74" name="Rak 73">
            <a:extLst>
              <a:ext uri="{FF2B5EF4-FFF2-40B4-BE49-F238E27FC236}">
                <a16:creationId xmlns:a16="http://schemas.microsoft.com/office/drawing/2014/main" id="{615B9A03-A893-714A-AB0C-C5ECB95B29CB}"/>
              </a:ext>
            </a:extLst>
          </p:cNvPr>
          <p:cNvCxnSpPr>
            <a:cxnSpLocks/>
          </p:cNvCxnSpPr>
          <p:nvPr/>
        </p:nvCxnSpPr>
        <p:spPr>
          <a:xfrm>
            <a:off x="2632575" y="4687074"/>
            <a:ext cx="93190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Rektangel 74">
            <a:extLst>
              <a:ext uri="{FF2B5EF4-FFF2-40B4-BE49-F238E27FC236}">
                <a16:creationId xmlns:a16="http://schemas.microsoft.com/office/drawing/2014/main" id="{37E6C7B9-122F-DE4F-BE5D-F89B3C107415}"/>
              </a:ext>
            </a:extLst>
          </p:cNvPr>
          <p:cNvSpPr/>
          <p:nvPr/>
        </p:nvSpPr>
        <p:spPr>
          <a:xfrm>
            <a:off x="3609023" y="4438401"/>
            <a:ext cx="538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1</a:t>
            </a:r>
          </a:p>
        </p:txBody>
      </p:sp>
      <p:sp>
        <p:nvSpPr>
          <p:cNvPr id="76" name="Rektangel 75">
            <a:extLst>
              <a:ext uri="{FF2B5EF4-FFF2-40B4-BE49-F238E27FC236}">
                <a16:creationId xmlns:a16="http://schemas.microsoft.com/office/drawing/2014/main" id="{5A25D247-5799-E04F-A5A2-0A15EF26C66D}"/>
              </a:ext>
            </a:extLst>
          </p:cNvPr>
          <p:cNvSpPr/>
          <p:nvPr/>
        </p:nvSpPr>
        <p:spPr>
          <a:xfrm>
            <a:off x="2937259" y="4628199"/>
            <a:ext cx="3983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 </a:t>
            </a:r>
          </a:p>
        </p:txBody>
      </p:sp>
      <p:sp>
        <p:nvSpPr>
          <p:cNvPr id="77" name="Rektangel 76">
            <a:extLst>
              <a:ext uri="{FF2B5EF4-FFF2-40B4-BE49-F238E27FC236}">
                <a16:creationId xmlns:a16="http://schemas.microsoft.com/office/drawing/2014/main" id="{A6922E04-E8A7-1144-86D3-B1E053A9799A}"/>
              </a:ext>
            </a:extLst>
          </p:cNvPr>
          <p:cNvSpPr/>
          <p:nvPr/>
        </p:nvSpPr>
        <p:spPr>
          <a:xfrm>
            <a:off x="5220217" y="4438401"/>
            <a:ext cx="30714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6 · 4 = 24. </a:t>
            </a:r>
          </a:p>
          <a:p>
            <a:r>
              <a:rPr lang="sv-SE" sz="1400" dirty="0"/>
              <a:t>24 plus minnessiffran ger 25 tiotal. </a:t>
            </a:r>
          </a:p>
          <a:p>
            <a:r>
              <a:rPr lang="sv-SE" sz="1400" dirty="0"/>
              <a:t>2:an blir minnessiffra. </a:t>
            </a:r>
          </a:p>
        </p:txBody>
      </p:sp>
      <p:cxnSp>
        <p:nvCxnSpPr>
          <p:cNvPr id="78" name="Rak 77">
            <a:extLst>
              <a:ext uri="{FF2B5EF4-FFF2-40B4-BE49-F238E27FC236}">
                <a16:creationId xmlns:a16="http://schemas.microsoft.com/office/drawing/2014/main" id="{0CF4E74A-ACEC-1A41-8F99-91A5875FD26A}"/>
              </a:ext>
            </a:extLst>
          </p:cNvPr>
          <p:cNvCxnSpPr>
            <a:cxnSpLocks/>
          </p:cNvCxnSpPr>
          <p:nvPr/>
        </p:nvCxnSpPr>
        <p:spPr>
          <a:xfrm flipV="1">
            <a:off x="3718555" y="4571129"/>
            <a:ext cx="86707" cy="9526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9" name="Rektangel 78">
            <a:extLst>
              <a:ext uri="{FF2B5EF4-FFF2-40B4-BE49-F238E27FC236}">
                <a16:creationId xmlns:a16="http://schemas.microsoft.com/office/drawing/2014/main" id="{93972C75-AC0D-C14B-A463-25D576D12705}"/>
              </a:ext>
            </a:extLst>
          </p:cNvPr>
          <p:cNvSpPr/>
          <p:nvPr/>
        </p:nvSpPr>
        <p:spPr>
          <a:xfrm>
            <a:off x="3249111" y="4628199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8</a:t>
            </a:r>
          </a:p>
        </p:txBody>
      </p:sp>
      <p:sp>
        <p:nvSpPr>
          <p:cNvPr id="80" name="Rektangel 79">
            <a:extLst>
              <a:ext uri="{FF2B5EF4-FFF2-40B4-BE49-F238E27FC236}">
                <a16:creationId xmlns:a16="http://schemas.microsoft.com/office/drawing/2014/main" id="{CE59B965-ED3C-914C-925C-162BEEA995BD}"/>
              </a:ext>
            </a:extLst>
          </p:cNvPr>
          <p:cNvSpPr/>
          <p:nvPr/>
        </p:nvSpPr>
        <p:spPr>
          <a:xfrm>
            <a:off x="3768847" y="4442065"/>
            <a:ext cx="538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2</a:t>
            </a:r>
          </a:p>
        </p:txBody>
      </p:sp>
      <p:cxnSp>
        <p:nvCxnSpPr>
          <p:cNvPr id="81" name="Rak 80">
            <a:extLst>
              <a:ext uri="{FF2B5EF4-FFF2-40B4-BE49-F238E27FC236}">
                <a16:creationId xmlns:a16="http://schemas.microsoft.com/office/drawing/2014/main" id="{C91AC4C5-4921-B34F-85E5-5F51E251D86A}"/>
              </a:ext>
            </a:extLst>
          </p:cNvPr>
          <p:cNvCxnSpPr>
            <a:cxnSpLocks/>
          </p:cNvCxnSpPr>
          <p:nvPr/>
        </p:nvCxnSpPr>
        <p:spPr>
          <a:xfrm flipV="1">
            <a:off x="3878379" y="4574793"/>
            <a:ext cx="86707" cy="9526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2" name="Rektangel 81">
            <a:extLst>
              <a:ext uri="{FF2B5EF4-FFF2-40B4-BE49-F238E27FC236}">
                <a16:creationId xmlns:a16="http://schemas.microsoft.com/office/drawing/2014/main" id="{FC31044E-0CB3-804E-9BEC-E6BF8C570A2B}"/>
              </a:ext>
            </a:extLst>
          </p:cNvPr>
          <p:cNvSpPr/>
          <p:nvPr/>
        </p:nvSpPr>
        <p:spPr>
          <a:xfrm>
            <a:off x="5220217" y="5276601"/>
            <a:ext cx="30714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Avsluta med hundratalen: 6 ∙ 2 = 12 </a:t>
            </a:r>
          </a:p>
          <a:p>
            <a:r>
              <a:rPr lang="sv-SE" sz="1400" dirty="0"/>
              <a:t>12 plus minnessiffran ger: </a:t>
            </a:r>
          </a:p>
          <a:p>
            <a:r>
              <a:rPr lang="sv-SE" sz="1400" dirty="0"/>
              <a:t>12 + 2 = 14 hundratal. </a:t>
            </a:r>
          </a:p>
        </p:txBody>
      </p:sp>
      <p:sp>
        <p:nvSpPr>
          <p:cNvPr id="83" name="Rektangel 82">
            <a:extLst>
              <a:ext uri="{FF2B5EF4-FFF2-40B4-BE49-F238E27FC236}">
                <a16:creationId xmlns:a16="http://schemas.microsoft.com/office/drawing/2014/main" id="{1D2C94A7-FF08-1546-A1C5-FF863BBE5034}"/>
              </a:ext>
            </a:extLst>
          </p:cNvPr>
          <p:cNvSpPr/>
          <p:nvPr/>
        </p:nvSpPr>
        <p:spPr>
          <a:xfrm>
            <a:off x="2369087" y="4620005"/>
            <a:ext cx="705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1 4 </a:t>
            </a:r>
          </a:p>
        </p:txBody>
      </p:sp>
    </p:spTree>
    <p:extLst>
      <p:ext uri="{BB962C8B-B14F-4D97-AF65-F5344CB8AC3E}">
        <p14:creationId xmlns:p14="http://schemas.microsoft.com/office/powerpoint/2010/main" val="344134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14" grpId="0" animBg="1"/>
      <p:bldP spid="16" grpId="0"/>
      <p:bldP spid="23" grpId="0"/>
      <p:bldP spid="24" grpId="0"/>
      <p:bldP spid="27" grpId="0"/>
      <p:bldP spid="42" grpId="0"/>
      <p:bldP spid="30" grpId="0" animBg="1"/>
      <p:bldP spid="44" grpId="0"/>
      <p:bldP spid="71" grpId="0"/>
      <p:bldP spid="72" grpId="0" animBg="1"/>
      <p:bldP spid="73" grpId="0"/>
      <p:bldP spid="75" grpId="0"/>
      <p:bldP spid="76" grpId="0"/>
      <p:bldP spid="77" grpId="0" animBg="1"/>
      <p:bldP spid="79" grpId="0"/>
      <p:bldP spid="80" grpId="0"/>
      <p:bldP spid="82" grpId="0" animBg="1"/>
      <p:bldP spid="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AEBDCDCD-3621-8A4B-A6C1-A71E23DEEA3C}"/>
              </a:ext>
            </a:extLst>
          </p:cNvPr>
          <p:cNvSpPr/>
          <p:nvPr/>
        </p:nvSpPr>
        <p:spPr>
          <a:xfrm>
            <a:off x="3690646" y="264786"/>
            <a:ext cx="98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i="1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EC684389-10C9-3A45-ACE0-09BF319848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  <p:grpSp>
        <p:nvGrpSpPr>
          <p:cNvPr id="4" name="Grupp 3">
            <a:extLst>
              <a:ext uri="{FF2B5EF4-FFF2-40B4-BE49-F238E27FC236}">
                <a16:creationId xmlns:a16="http://schemas.microsoft.com/office/drawing/2014/main" id="{4ACD38B6-EA74-1E43-A53C-9A43A59B4A7E}"/>
              </a:ext>
            </a:extLst>
          </p:cNvPr>
          <p:cNvGrpSpPr/>
          <p:nvPr/>
        </p:nvGrpSpPr>
        <p:grpSpPr>
          <a:xfrm>
            <a:off x="2609118" y="660063"/>
            <a:ext cx="4741215" cy="1292417"/>
            <a:chOff x="2689549" y="738887"/>
            <a:chExt cx="4741215" cy="1292417"/>
          </a:xfrm>
        </p:grpSpPr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D1BAC77F-B522-E645-9323-45CB21D11090}"/>
                </a:ext>
              </a:extLst>
            </p:cNvPr>
            <p:cNvSpPr/>
            <p:nvPr/>
          </p:nvSpPr>
          <p:spPr>
            <a:xfrm>
              <a:off x="2689549" y="1042438"/>
              <a:ext cx="334714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b="1" dirty="0">
                  <a:latin typeface="+mn-lt"/>
                </a:rPr>
                <a:t>Hur mycket kostar sju buketter om de kostar 120 kr styck? </a:t>
              </a:r>
            </a:p>
          </p:txBody>
        </p:sp>
        <p:pic>
          <p:nvPicPr>
            <p:cNvPr id="6" name="Bildobjekt 5">
              <a:extLst>
                <a:ext uri="{FF2B5EF4-FFF2-40B4-BE49-F238E27FC236}">
                  <a16:creationId xmlns:a16="http://schemas.microsoft.com/office/drawing/2014/main" id="{265D1426-6747-FC4C-9DB6-0CD9649471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Marker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138347" y="738887"/>
              <a:ext cx="1292417" cy="1292417"/>
            </a:xfrm>
            <a:prstGeom prst="rect">
              <a:avLst/>
            </a:prstGeom>
          </p:spPr>
        </p:pic>
      </p:grpSp>
      <p:sp>
        <p:nvSpPr>
          <p:cNvPr id="7" name="Rektangel 6">
            <a:extLst>
              <a:ext uri="{FF2B5EF4-FFF2-40B4-BE49-F238E27FC236}">
                <a16:creationId xmlns:a16="http://schemas.microsoft.com/office/drawing/2014/main" id="{C4E4D352-FF46-BE4E-B048-CD1C57F3B821}"/>
              </a:ext>
            </a:extLst>
          </p:cNvPr>
          <p:cNvSpPr/>
          <p:nvPr/>
        </p:nvSpPr>
        <p:spPr>
          <a:xfrm>
            <a:off x="5856997" y="2478802"/>
            <a:ext cx="1043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1 2 0</a:t>
            </a:r>
            <a:endParaRPr lang="sv-SE" sz="2400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BB10B91C-5CA5-B04E-98F6-D5DC6C115ED4}"/>
              </a:ext>
            </a:extLst>
          </p:cNvPr>
          <p:cNvSpPr/>
          <p:nvPr/>
        </p:nvSpPr>
        <p:spPr>
          <a:xfrm>
            <a:off x="5451528" y="2719073"/>
            <a:ext cx="1658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     ·  </a:t>
            </a:r>
            <a:r>
              <a:rPr lang="sv-SE" sz="2400" dirty="0"/>
              <a:t>      </a:t>
            </a:r>
            <a:r>
              <a:rPr lang="sv-SE" sz="2400" dirty="0">
                <a:latin typeface="Bradley Hand" pitchFamily="2" charset="77"/>
              </a:rPr>
              <a:t>7</a:t>
            </a:r>
            <a:endParaRPr lang="sv-SE" sz="2400" dirty="0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35370EDD-8EDA-F541-9AD8-C15C9A9F3C77}"/>
              </a:ext>
            </a:extLst>
          </p:cNvPr>
          <p:cNvCxnSpPr>
            <a:cxnSpLocks/>
          </p:cNvCxnSpPr>
          <p:nvPr/>
        </p:nvCxnSpPr>
        <p:spPr>
          <a:xfrm>
            <a:off x="5856997" y="3120787"/>
            <a:ext cx="73932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ktangel 9">
            <a:extLst>
              <a:ext uri="{FF2B5EF4-FFF2-40B4-BE49-F238E27FC236}">
                <a16:creationId xmlns:a16="http://schemas.microsoft.com/office/drawing/2014/main" id="{E50DB6C7-9E9B-E94E-9EF5-B06D15E09D33}"/>
              </a:ext>
            </a:extLst>
          </p:cNvPr>
          <p:cNvSpPr/>
          <p:nvPr/>
        </p:nvSpPr>
        <p:spPr>
          <a:xfrm>
            <a:off x="6677990" y="2855868"/>
            <a:ext cx="538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1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C93D31E5-2F53-1649-952C-1614385DEA28}"/>
              </a:ext>
            </a:extLst>
          </p:cNvPr>
          <p:cNvSpPr/>
          <p:nvPr/>
        </p:nvSpPr>
        <p:spPr>
          <a:xfrm>
            <a:off x="6071415" y="3038326"/>
            <a:ext cx="3446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</a:t>
            </a:r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A84F9B0C-41F9-B840-890B-ABDE493D87B4}"/>
              </a:ext>
            </a:extLst>
          </p:cNvPr>
          <p:cNvCxnSpPr>
            <a:cxnSpLocks/>
          </p:cNvCxnSpPr>
          <p:nvPr/>
        </p:nvCxnSpPr>
        <p:spPr>
          <a:xfrm flipV="1">
            <a:off x="6765517" y="2992903"/>
            <a:ext cx="86707" cy="9526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ktangel 12">
            <a:extLst>
              <a:ext uri="{FF2B5EF4-FFF2-40B4-BE49-F238E27FC236}">
                <a16:creationId xmlns:a16="http://schemas.microsoft.com/office/drawing/2014/main" id="{BA5D6063-6A29-944F-B303-1F40F0DDAC6E}"/>
              </a:ext>
            </a:extLst>
          </p:cNvPr>
          <p:cNvSpPr/>
          <p:nvPr/>
        </p:nvSpPr>
        <p:spPr>
          <a:xfrm>
            <a:off x="6312397" y="3042042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880F046-80A0-494F-8413-DDB82B240100}"/>
              </a:ext>
            </a:extLst>
          </p:cNvPr>
          <p:cNvSpPr/>
          <p:nvPr/>
        </p:nvSpPr>
        <p:spPr>
          <a:xfrm>
            <a:off x="5836807" y="3038325"/>
            <a:ext cx="3446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8</a:t>
            </a:r>
          </a:p>
        </p:txBody>
      </p:sp>
      <p:graphicFrame>
        <p:nvGraphicFramePr>
          <p:cNvPr id="16" name="Tabell 15">
            <a:extLst>
              <a:ext uri="{FF2B5EF4-FFF2-40B4-BE49-F238E27FC236}">
                <a16:creationId xmlns:a16="http://schemas.microsoft.com/office/drawing/2014/main" id="{8434A53F-41EF-2342-B5BD-6469DA516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518543"/>
              </p:ext>
            </p:extLst>
          </p:nvPr>
        </p:nvGraphicFramePr>
        <p:xfrm>
          <a:off x="2006515" y="4784161"/>
          <a:ext cx="1721493" cy="365760"/>
        </p:xfrm>
        <a:graphic>
          <a:graphicData uri="http://schemas.openxmlformats.org/drawingml/2006/table">
            <a:tbl>
              <a:tblPr/>
              <a:tblGrid>
                <a:gridCol w="1721493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u="sng" dirty="0">
                          <a:effectLst/>
                          <a:latin typeface="Bradley Hand" pitchFamily="2" charset="77"/>
                        </a:rPr>
                        <a:t>Svar</a:t>
                      </a:r>
                      <a:r>
                        <a:rPr lang="sv-SE" sz="2400" u="none" dirty="0">
                          <a:effectLst/>
                          <a:latin typeface="Bradley Hand" pitchFamily="2" charset="77"/>
                        </a:rPr>
                        <a:t> :</a:t>
                      </a:r>
                      <a:endParaRPr lang="sv-SE" sz="2400" dirty="0">
                        <a:effectLst/>
                        <a:latin typeface="Bradley Hand" pitchFamily="2" charset="77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graphicFrame>
        <p:nvGraphicFramePr>
          <p:cNvPr id="17" name="Tabell 16">
            <a:extLst>
              <a:ext uri="{FF2B5EF4-FFF2-40B4-BE49-F238E27FC236}">
                <a16:creationId xmlns:a16="http://schemas.microsoft.com/office/drawing/2014/main" id="{AEA8BFCB-997F-2B42-81AA-19329AB91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413233"/>
              </p:ext>
            </p:extLst>
          </p:nvPr>
        </p:nvGraphicFramePr>
        <p:xfrm>
          <a:off x="2920482" y="4784161"/>
          <a:ext cx="5663681" cy="365760"/>
        </p:xfrm>
        <a:graphic>
          <a:graphicData uri="http://schemas.openxmlformats.org/drawingml/2006/table">
            <a:tbl>
              <a:tblPr/>
              <a:tblGrid>
                <a:gridCol w="5663681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Buketterna kostar 840 kr sammanlagt.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graphicFrame>
        <p:nvGraphicFramePr>
          <p:cNvPr id="18" name="Tabell 17">
            <a:extLst>
              <a:ext uri="{FF2B5EF4-FFF2-40B4-BE49-F238E27FC236}">
                <a16:creationId xmlns:a16="http://schemas.microsoft.com/office/drawing/2014/main" id="{AD857E64-0997-F242-BE7A-755C529619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151727"/>
              </p:ext>
            </p:extLst>
          </p:nvPr>
        </p:nvGraphicFramePr>
        <p:xfrm>
          <a:off x="2033626" y="2533823"/>
          <a:ext cx="2211567" cy="365760"/>
        </p:xfrm>
        <a:graphic>
          <a:graphicData uri="http://schemas.openxmlformats.org/drawingml/2006/table">
            <a:tbl>
              <a:tblPr/>
              <a:tblGrid>
                <a:gridCol w="2211567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120 · 7 </a:t>
                      </a:r>
                      <a:r>
                        <a:rPr lang="sv-SE" sz="2400" dirty="0">
                          <a:effectLst/>
                          <a:latin typeface="+mn-lt"/>
                        </a:rPr>
                        <a:t>=</a:t>
                      </a:r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graphicFrame>
        <p:nvGraphicFramePr>
          <p:cNvPr id="19" name="Tabell 18">
            <a:extLst>
              <a:ext uri="{FF2B5EF4-FFF2-40B4-BE49-F238E27FC236}">
                <a16:creationId xmlns:a16="http://schemas.microsoft.com/office/drawing/2014/main" id="{710D54FF-A9AC-B44F-AD87-D8A53CA9B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180536"/>
              </p:ext>
            </p:extLst>
          </p:nvPr>
        </p:nvGraphicFramePr>
        <p:xfrm>
          <a:off x="3360427" y="2535687"/>
          <a:ext cx="1146736" cy="365760"/>
        </p:xfrm>
        <a:graphic>
          <a:graphicData uri="http://schemas.openxmlformats.org/drawingml/2006/table">
            <a:tbl>
              <a:tblPr/>
              <a:tblGrid>
                <a:gridCol w="1146736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840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92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0" grpId="0"/>
      <p:bldP spid="11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9B43CED9-D30B-B545-8809-207969304BCF}"/>
              </a:ext>
            </a:extLst>
          </p:cNvPr>
          <p:cNvSpPr/>
          <p:nvPr/>
        </p:nvSpPr>
        <p:spPr>
          <a:xfrm>
            <a:off x="3690646" y="264786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12952BE-2F04-3146-B51F-C25F99B4F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  <p:graphicFrame>
        <p:nvGraphicFramePr>
          <p:cNvPr id="18" name="Tabell 17">
            <a:extLst>
              <a:ext uri="{FF2B5EF4-FFF2-40B4-BE49-F238E27FC236}">
                <a16:creationId xmlns:a16="http://schemas.microsoft.com/office/drawing/2014/main" id="{D48B95CE-E321-344C-9D91-73C1BC4A3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775530"/>
              </p:ext>
            </p:extLst>
          </p:nvPr>
        </p:nvGraphicFramePr>
        <p:xfrm>
          <a:off x="1658378" y="4891351"/>
          <a:ext cx="1721493" cy="365760"/>
        </p:xfrm>
        <a:graphic>
          <a:graphicData uri="http://schemas.openxmlformats.org/drawingml/2006/table">
            <a:tbl>
              <a:tblPr/>
              <a:tblGrid>
                <a:gridCol w="1721493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u="sng" dirty="0">
                          <a:effectLst/>
                          <a:latin typeface="Bradley Hand" pitchFamily="2" charset="77"/>
                        </a:rPr>
                        <a:t>Svar</a:t>
                      </a:r>
                      <a:r>
                        <a:rPr lang="sv-SE" sz="2400" u="none" dirty="0">
                          <a:effectLst/>
                          <a:latin typeface="Bradley Hand" pitchFamily="2" charset="77"/>
                        </a:rPr>
                        <a:t> :</a:t>
                      </a:r>
                      <a:endParaRPr lang="sv-SE" sz="2400" dirty="0">
                        <a:effectLst/>
                        <a:latin typeface="Bradley Hand" pitchFamily="2" charset="77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graphicFrame>
        <p:nvGraphicFramePr>
          <p:cNvPr id="19" name="Tabell 18">
            <a:extLst>
              <a:ext uri="{FF2B5EF4-FFF2-40B4-BE49-F238E27FC236}">
                <a16:creationId xmlns:a16="http://schemas.microsoft.com/office/drawing/2014/main" id="{E011193A-1E08-DE42-A7BF-FC9A745C2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763166"/>
              </p:ext>
            </p:extLst>
          </p:nvPr>
        </p:nvGraphicFramePr>
        <p:xfrm>
          <a:off x="2633021" y="4906770"/>
          <a:ext cx="4268667" cy="365760"/>
        </p:xfrm>
        <a:graphic>
          <a:graphicData uri="http://schemas.openxmlformats.org/drawingml/2006/table">
            <a:tbl>
              <a:tblPr/>
              <a:tblGrid>
                <a:gridCol w="4268667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Rio får 40 kr tillbaka.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graphicFrame>
        <p:nvGraphicFramePr>
          <p:cNvPr id="27" name="Tabell 26">
            <a:extLst>
              <a:ext uri="{FF2B5EF4-FFF2-40B4-BE49-F238E27FC236}">
                <a16:creationId xmlns:a16="http://schemas.microsoft.com/office/drawing/2014/main" id="{2CD6599D-6B84-6641-BC19-3BC5E6787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907655"/>
              </p:ext>
            </p:extLst>
          </p:nvPr>
        </p:nvGraphicFramePr>
        <p:xfrm>
          <a:off x="2653498" y="2026707"/>
          <a:ext cx="1721493" cy="365760"/>
        </p:xfrm>
        <a:graphic>
          <a:graphicData uri="http://schemas.openxmlformats.org/drawingml/2006/table">
            <a:tbl>
              <a:tblPr/>
              <a:tblGrid>
                <a:gridCol w="1721493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5 · 32 </a:t>
                      </a:r>
                      <a:r>
                        <a:rPr lang="sv-SE" sz="2400" dirty="0">
                          <a:effectLst/>
                          <a:latin typeface="+mn-lt"/>
                        </a:rPr>
                        <a:t>=</a:t>
                      </a:r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graphicFrame>
        <p:nvGraphicFramePr>
          <p:cNvPr id="28" name="Tabell 27">
            <a:extLst>
              <a:ext uri="{FF2B5EF4-FFF2-40B4-BE49-F238E27FC236}">
                <a16:creationId xmlns:a16="http://schemas.microsoft.com/office/drawing/2014/main" id="{6F154E23-6522-B447-8CEE-CCC5E8033D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374743"/>
              </p:ext>
            </p:extLst>
          </p:nvPr>
        </p:nvGraphicFramePr>
        <p:xfrm>
          <a:off x="3808338" y="2021275"/>
          <a:ext cx="1146736" cy="365760"/>
        </p:xfrm>
        <a:graphic>
          <a:graphicData uri="http://schemas.openxmlformats.org/drawingml/2006/table">
            <a:tbl>
              <a:tblPr/>
              <a:tblGrid>
                <a:gridCol w="1146736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160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sp>
        <p:nvSpPr>
          <p:cNvPr id="23" name="Rektangel 22">
            <a:extLst>
              <a:ext uri="{FF2B5EF4-FFF2-40B4-BE49-F238E27FC236}">
                <a16:creationId xmlns:a16="http://schemas.microsoft.com/office/drawing/2014/main" id="{CCE54273-0DF5-5542-92F7-8BEC041AF30E}"/>
              </a:ext>
            </a:extLst>
          </p:cNvPr>
          <p:cNvSpPr/>
          <p:nvPr/>
        </p:nvSpPr>
        <p:spPr>
          <a:xfrm>
            <a:off x="415600" y="1220062"/>
            <a:ext cx="6550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/>
              <a:t>Hur mycket får han tillbaka om hon betalar med en 200-lapp?</a:t>
            </a:r>
            <a:r>
              <a:rPr lang="sv-SE" dirty="0"/>
              <a:t>  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F1B62433-A63F-3141-AE4E-7538FAEB57FE}"/>
              </a:ext>
            </a:extLst>
          </p:cNvPr>
          <p:cNvSpPr/>
          <p:nvPr/>
        </p:nvSpPr>
        <p:spPr>
          <a:xfrm>
            <a:off x="866613" y="1976090"/>
            <a:ext cx="20056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Han betalar:  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C7E6E0FA-E136-844A-A3EF-EDC7DA637E0C}"/>
              </a:ext>
            </a:extLst>
          </p:cNvPr>
          <p:cNvSpPr/>
          <p:nvPr/>
        </p:nvSpPr>
        <p:spPr>
          <a:xfrm>
            <a:off x="231660" y="2714582"/>
            <a:ext cx="29583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Han får tillbaka:  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22304F1C-8E94-DE43-AA94-D0BE95B498CF}"/>
              </a:ext>
            </a:extLst>
          </p:cNvPr>
          <p:cNvSpPr/>
          <p:nvPr/>
        </p:nvSpPr>
        <p:spPr>
          <a:xfrm>
            <a:off x="6562794" y="3318220"/>
            <a:ext cx="1043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2 0 0</a:t>
            </a:r>
            <a:endParaRPr lang="sv-SE" sz="2400" dirty="0"/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A8A5622D-CC83-8D40-940E-29DD66B00AA5}"/>
              </a:ext>
            </a:extLst>
          </p:cNvPr>
          <p:cNvSpPr/>
          <p:nvPr/>
        </p:nvSpPr>
        <p:spPr>
          <a:xfrm>
            <a:off x="6136266" y="3554848"/>
            <a:ext cx="1658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  – </a:t>
            </a:r>
            <a:r>
              <a:rPr lang="sv-SE" sz="2400" dirty="0"/>
              <a:t> </a:t>
            </a:r>
            <a:r>
              <a:rPr lang="sv-SE" sz="2400" dirty="0">
                <a:latin typeface="Bradley Hand" pitchFamily="2" charset="77"/>
              </a:rPr>
              <a:t>1 6 0</a:t>
            </a:r>
            <a:endParaRPr lang="sv-SE" sz="2400" dirty="0"/>
          </a:p>
        </p:txBody>
      </p:sp>
      <p:cxnSp>
        <p:nvCxnSpPr>
          <p:cNvPr id="38" name="Rak 37">
            <a:extLst>
              <a:ext uri="{FF2B5EF4-FFF2-40B4-BE49-F238E27FC236}">
                <a16:creationId xmlns:a16="http://schemas.microsoft.com/office/drawing/2014/main" id="{220EB01C-EA3B-CE40-B3D8-138EAD56A27C}"/>
              </a:ext>
            </a:extLst>
          </p:cNvPr>
          <p:cNvCxnSpPr>
            <a:cxnSpLocks/>
          </p:cNvCxnSpPr>
          <p:nvPr/>
        </p:nvCxnSpPr>
        <p:spPr>
          <a:xfrm>
            <a:off x="6400800" y="3933690"/>
            <a:ext cx="98271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Rektangel 41">
            <a:extLst>
              <a:ext uri="{FF2B5EF4-FFF2-40B4-BE49-F238E27FC236}">
                <a16:creationId xmlns:a16="http://schemas.microsoft.com/office/drawing/2014/main" id="{9167563E-2030-E54E-A3B5-88251D747D28}"/>
              </a:ext>
            </a:extLst>
          </p:cNvPr>
          <p:cNvSpPr/>
          <p:nvPr/>
        </p:nvSpPr>
        <p:spPr>
          <a:xfrm>
            <a:off x="6757115" y="3863739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</a:t>
            </a: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6495042F-045C-9B4B-A5A9-055819CC0D41}"/>
              </a:ext>
            </a:extLst>
          </p:cNvPr>
          <p:cNvSpPr/>
          <p:nvPr/>
        </p:nvSpPr>
        <p:spPr>
          <a:xfrm>
            <a:off x="7025044" y="3857754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  <p:grpSp>
        <p:nvGrpSpPr>
          <p:cNvPr id="45" name="Grupp 44">
            <a:extLst>
              <a:ext uri="{FF2B5EF4-FFF2-40B4-BE49-F238E27FC236}">
                <a16:creationId xmlns:a16="http://schemas.microsoft.com/office/drawing/2014/main" id="{E1D8A135-2AAD-104D-BA64-1EF5A0FB8D01}"/>
              </a:ext>
            </a:extLst>
          </p:cNvPr>
          <p:cNvGrpSpPr/>
          <p:nvPr/>
        </p:nvGrpSpPr>
        <p:grpSpPr>
          <a:xfrm>
            <a:off x="6820213" y="3128380"/>
            <a:ext cx="538029" cy="369332"/>
            <a:chOff x="3033361" y="1861271"/>
            <a:chExt cx="538029" cy="369332"/>
          </a:xfrm>
        </p:grpSpPr>
        <p:cxnSp>
          <p:nvCxnSpPr>
            <p:cNvPr id="46" name="Rak 45">
              <a:extLst>
                <a:ext uri="{FF2B5EF4-FFF2-40B4-BE49-F238E27FC236}">
                  <a16:creationId xmlns:a16="http://schemas.microsoft.com/office/drawing/2014/main" id="{F929B24F-F308-E640-BED7-20C12CE73353}"/>
                </a:ext>
              </a:extLst>
            </p:cNvPr>
            <p:cNvCxnSpPr>
              <a:cxnSpLocks/>
            </p:cNvCxnSpPr>
            <p:nvPr/>
          </p:nvCxnSpPr>
          <p:spPr>
            <a:xfrm>
              <a:off x="3128922" y="2136455"/>
              <a:ext cx="20107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Rektangel 46">
              <a:extLst>
                <a:ext uri="{FF2B5EF4-FFF2-40B4-BE49-F238E27FC236}">
                  <a16:creationId xmlns:a16="http://schemas.microsoft.com/office/drawing/2014/main" id="{530EF4DE-094F-BE4D-AF18-EC91E702640F}"/>
                </a:ext>
              </a:extLst>
            </p:cNvPr>
            <p:cNvSpPr/>
            <p:nvPr/>
          </p:nvSpPr>
          <p:spPr>
            <a:xfrm>
              <a:off x="3033361" y="1861271"/>
              <a:ext cx="53802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10</a:t>
              </a:r>
            </a:p>
          </p:txBody>
        </p:sp>
      </p:grpSp>
      <p:cxnSp>
        <p:nvCxnSpPr>
          <p:cNvPr id="48" name="Rak 47">
            <a:extLst>
              <a:ext uri="{FF2B5EF4-FFF2-40B4-BE49-F238E27FC236}">
                <a16:creationId xmlns:a16="http://schemas.microsoft.com/office/drawing/2014/main" id="{8096F844-689F-8B4D-B775-B2E03FF9F314}"/>
              </a:ext>
            </a:extLst>
          </p:cNvPr>
          <p:cNvCxnSpPr>
            <a:cxnSpLocks/>
          </p:cNvCxnSpPr>
          <p:nvPr/>
        </p:nvCxnSpPr>
        <p:spPr>
          <a:xfrm flipV="1">
            <a:off x="6623289" y="3509104"/>
            <a:ext cx="212104" cy="8423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Rektangel 48">
            <a:extLst>
              <a:ext uri="{FF2B5EF4-FFF2-40B4-BE49-F238E27FC236}">
                <a16:creationId xmlns:a16="http://schemas.microsoft.com/office/drawing/2014/main" id="{E02E3E4F-4F19-B84D-929C-60F313686139}"/>
              </a:ext>
            </a:extLst>
          </p:cNvPr>
          <p:cNvSpPr/>
          <p:nvPr/>
        </p:nvSpPr>
        <p:spPr>
          <a:xfrm>
            <a:off x="6518266" y="3868641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A3CAA8D6-8A2A-A044-87DD-03F266920775}"/>
              </a:ext>
            </a:extLst>
          </p:cNvPr>
          <p:cNvSpPr/>
          <p:nvPr/>
        </p:nvSpPr>
        <p:spPr>
          <a:xfrm>
            <a:off x="2665137" y="2710483"/>
            <a:ext cx="2184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200 </a:t>
            </a:r>
            <a:r>
              <a:rPr lang="sv-SE" sz="2400" dirty="0"/>
              <a:t>– </a:t>
            </a:r>
            <a:r>
              <a:rPr lang="sv-SE" sz="2400" dirty="0">
                <a:latin typeface="Bradley Hand" pitchFamily="2" charset="77"/>
              </a:rPr>
              <a:t> 160 </a:t>
            </a:r>
            <a:r>
              <a:rPr lang="sv-SE" sz="2400" dirty="0"/>
              <a:t>= </a:t>
            </a:r>
            <a:r>
              <a:rPr lang="sv-SE" sz="2400" b="1" dirty="0">
                <a:latin typeface="Bradley Hand" pitchFamily="2" charset="77"/>
              </a:rPr>
              <a:t>  </a:t>
            </a: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DD91324E-96B3-F843-B0CB-409158363894}"/>
              </a:ext>
            </a:extLst>
          </p:cNvPr>
          <p:cNvSpPr/>
          <p:nvPr/>
        </p:nvSpPr>
        <p:spPr>
          <a:xfrm>
            <a:off x="4442903" y="2706537"/>
            <a:ext cx="11806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40</a:t>
            </a:r>
          </a:p>
        </p:txBody>
      </p:sp>
      <p:grpSp>
        <p:nvGrpSpPr>
          <p:cNvPr id="60" name="Grupp 59">
            <a:extLst>
              <a:ext uri="{FF2B5EF4-FFF2-40B4-BE49-F238E27FC236}">
                <a16:creationId xmlns:a16="http://schemas.microsoft.com/office/drawing/2014/main" id="{756E6BDC-B5A3-4946-B799-649CAF9558AF}"/>
              </a:ext>
            </a:extLst>
          </p:cNvPr>
          <p:cNvGrpSpPr/>
          <p:nvPr/>
        </p:nvGrpSpPr>
        <p:grpSpPr>
          <a:xfrm>
            <a:off x="415601" y="639944"/>
            <a:ext cx="7449092" cy="915647"/>
            <a:chOff x="415601" y="639944"/>
            <a:chExt cx="7449092" cy="915647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B3304B37-97A3-E34B-829E-C357356697AB}"/>
                </a:ext>
              </a:extLst>
            </p:cNvPr>
            <p:cNvSpPr/>
            <p:nvPr/>
          </p:nvSpPr>
          <p:spPr>
            <a:xfrm>
              <a:off x="415601" y="881650"/>
              <a:ext cx="655008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b="1" dirty="0"/>
                <a:t>Rio köper 5 lotter för 32 kr per styck. </a:t>
              </a:r>
              <a:r>
                <a:rPr lang="sv-SE" dirty="0"/>
                <a:t>  </a:t>
              </a:r>
            </a:p>
          </p:txBody>
        </p:sp>
        <p:pic>
          <p:nvPicPr>
            <p:cNvPr id="17" name="Bildobjekt 16">
              <a:extLst>
                <a:ext uri="{FF2B5EF4-FFF2-40B4-BE49-F238E27FC236}">
                  <a16:creationId xmlns:a16="http://schemas.microsoft.com/office/drawing/2014/main" id="{4541D151-B1E8-0F41-B964-7CEDE686A2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01175" y="639944"/>
              <a:ext cx="1363518" cy="915647"/>
            </a:xfrm>
            <a:prstGeom prst="rect">
              <a:avLst/>
            </a:prstGeom>
          </p:spPr>
        </p:pic>
      </p:grpSp>
      <p:sp>
        <p:nvSpPr>
          <p:cNvPr id="52" name="Rektangel 51">
            <a:extLst>
              <a:ext uri="{FF2B5EF4-FFF2-40B4-BE49-F238E27FC236}">
                <a16:creationId xmlns:a16="http://schemas.microsoft.com/office/drawing/2014/main" id="{D42B8224-D7B7-024F-B7E7-5BA317F1022E}"/>
              </a:ext>
            </a:extLst>
          </p:cNvPr>
          <p:cNvSpPr/>
          <p:nvPr/>
        </p:nvSpPr>
        <p:spPr>
          <a:xfrm>
            <a:off x="6834020" y="1885769"/>
            <a:ext cx="1043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3 2</a:t>
            </a:r>
            <a:endParaRPr lang="sv-SE" sz="2400" dirty="0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26A01B16-897B-1748-B90B-E261D10C644A}"/>
              </a:ext>
            </a:extLst>
          </p:cNvPr>
          <p:cNvSpPr/>
          <p:nvPr/>
        </p:nvSpPr>
        <p:spPr>
          <a:xfrm>
            <a:off x="6157325" y="2190378"/>
            <a:ext cx="1658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     ·  </a:t>
            </a:r>
            <a:r>
              <a:rPr lang="sv-SE" sz="2400" dirty="0"/>
              <a:t>      </a:t>
            </a:r>
            <a:r>
              <a:rPr lang="sv-SE" sz="2400" dirty="0">
                <a:latin typeface="Bradley Hand" pitchFamily="2" charset="77"/>
              </a:rPr>
              <a:t>5</a:t>
            </a:r>
            <a:endParaRPr lang="sv-SE" sz="2400" dirty="0"/>
          </a:p>
        </p:txBody>
      </p:sp>
      <p:cxnSp>
        <p:nvCxnSpPr>
          <p:cNvPr id="54" name="Rak 53">
            <a:extLst>
              <a:ext uri="{FF2B5EF4-FFF2-40B4-BE49-F238E27FC236}">
                <a16:creationId xmlns:a16="http://schemas.microsoft.com/office/drawing/2014/main" id="{53BC4897-B1A0-2B4F-954E-F30C758CD6D2}"/>
              </a:ext>
            </a:extLst>
          </p:cNvPr>
          <p:cNvCxnSpPr>
            <a:cxnSpLocks/>
          </p:cNvCxnSpPr>
          <p:nvPr/>
        </p:nvCxnSpPr>
        <p:spPr>
          <a:xfrm>
            <a:off x="6562794" y="2592092"/>
            <a:ext cx="73932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Rektangel 54">
            <a:extLst>
              <a:ext uri="{FF2B5EF4-FFF2-40B4-BE49-F238E27FC236}">
                <a16:creationId xmlns:a16="http://schemas.microsoft.com/office/drawing/2014/main" id="{66D7C0AD-5C0E-8148-ACAC-DDA557A84984}"/>
              </a:ext>
            </a:extLst>
          </p:cNvPr>
          <p:cNvSpPr/>
          <p:nvPr/>
        </p:nvSpPr>
        <p:spPr>
          <a:xfrm>
            <a:off x="7383787" y="2327173"/>
            <a:ext cx="538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1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1190CBCC-EF78-2440-AC28-B95FBD4C317E}"/>
              </a:ext>
            </a:extLst>
          </p:cNvPr>
          <p:cNvSpPr/>
          <p:nvPr/>
        </p:nvSpPr>
        <p:spPr>
          <a:xfrm>
            <a:off x="6518266" y="2509902"/>
            <a:ext cx="6646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1 6</a:t>
            </a:r>
          </a:p>
        </p:txBody>
      </p:sp>
      <p:cxnSp>
        <p:nvCxnSpPr>
          <p:cNvPr id="57" name="Rak 56">
            <a:extLst>
              <a:ext uri="{FF2B5EF4-FFF2-40B4-BE49-F238E27FC236}">
                <a16:creationId xmlns:a16="http://schemas.microsoft.com/office/drawing/2014/main" id="{24CFF2CB-4CE8-574F-8B14-C7DC95E0EBF8}"/>
              </a:ext>
            </a:extLst>
          </p:cNvPr>
          <p:cNvCxnSpPr>
            <a:cxnSpLocks/>
          </p:cNvCxnSpPr>
          <p:nvPr/>
        </p:nvCxnSpPr>
        <p:spPr>
          <a:xfrm flipV="1">
            <a:off x="7471314" y="2464208"/>
            <a:ext cx="86707" cy="9526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8" name="Rektangel 57">
            <a:extLst>
              <a:ext uri="{FF2B5EF4-FFF2-40B4-BE49-F238E27FC236}">
                <a16:creationId xmlns:a16="http://schemas.microsoft.com/office/drawing/2014/main" id="{E8456E09-605E-0D49-BC7B-C20F7A762D57}"/>
              </a:ext>
            </a:extLst>
          </p:cNvPr>
          <p:cNvSpPr/>
          <p:nvPr/>
        </p:nvSpPr>
        <p:spPr>
          <a:xfrm>
            <a:off x="7018194" y="2513347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8450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30" grpId="0"/>
      <p:bldP spid="31" grpId="0"/>
      <p:bldP spid="35" grpId="0"/>
      <p:bldP spid="37" grpId="0"/>
      <p:bldP spid="42" grpId="0"/>
      <p:bldP spid="44" grpId="0"/>
      <p:bldP spid="49" grpId="0"/>
      <p:bldP spid="50" grpId="0"/>
      <p:bldP spid="51" grpId="0"/>
      <p:bldP spid="52" grpId="0"/>
      <p:bldP spid="53" grpId="0"/>
      <p:bldP spid="55" grpId="0"/>
      <p:bldP spid="56" grpId="0"/>
      <p:bldP spid="58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36338</TotalTime>
  <Words>322</Words>
  <Application>Microsoft Macintosh PowerPoint</Application>
  <PresentationFormat>Bildspel på skärmen (4:3)</PresentationFormat>
  <Paragraphs>83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253</cp:revision>
  <dcterms:created xsi:type="dcterms:W3CDTF">2017-04-10T07:17:33Z</dcterms:created>
  <dcterms:modified xsi:type="dcterms:W3CDTF">2019-09-25T18:45:43Z</dcterms:modified>
</cp:coreProperties>
</file>