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9" r:id="rId3"/>
    <p:sldId id="259" r:id="rId4"/>
    <p:sldId id="260" r:id="rId5"/>
    <p:sldId id="261" r:id="rId6"/>
    <p:sldId id="262" r:id="rId7"/>
    <p:sldId id="270" r:id="rId8"/>
    <p:sldId id="272" r:id="rId9"/>
    <p:sldId id="273" r:id="rId10"/>
    <p:sldId id="274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34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829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298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0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1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04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548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455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515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80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824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2019-08-05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350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20487" y="1443841"/>
            <a:ext cx="855102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Familjen Svensson har julgransplundring och barnen vill dela på skumtomtarna.</a:t>
            </a:r>
          </a:p>
          <a:p>
            <a:r>
              <a:rPr lang="sv-SE" sz="2800" dirty="0"/>
              <a:t>De kan inte få fem var, för då fattas det två skumtomtar. </a:t>
            </a:r>
          </a:p>
          <a:p>
            <a:r>
              <a:rPr lang="sv-SE" sz="2800" dirty="0"/>
              <a:t>Om de får fyra var blir det två skumtomtar över.</a:t>
            </a:r>
          </a:p>
          <a:p>
            <a:endParaRPr lang="sv-SE" sz="2800" dirty="0"/>
          </a:p>
          <a:p>
            <a:r>
              <a:rPr lang="sv-SE" sz="2800" dirty="0"/>
              <a:t>Hur många barn har familjen Svensson och hur många skumtomtar finns det?</a:t>
            </a:r>
          </a:p>
        </p:txBody>
      </p:sp>
    </p:spTree>
    <p:extLst>
      <p:ext uri="{BB962C8B-B14F-4D97-AF65-F5344CB8AC3E}">
        <p14:creationId xmlns:p14="http://schemas.microsoft.com/office/powerpoint/2010/main" val="108828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75276" y="2090172"/>
            <a:ext cx="5641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Vilket är nästa tal?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1     2     3     5     7     10    13     17     ?</a:t>
            </a:r>
          </a:p>
        </p:txBody>
      </p:sp>
    </p:spTree>
    <p:extLst>
      <p:ext uri="{BB962C8B-B14F-4D97-AF65-F5344CB8AC3E}">
        <p14:creationId xmlns:p14="http://schemas.microsoft.com/office/powerpoint/2010/main" val="13145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54214" y="607036"/>
            <a:ext cx="76835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Vad finns det för samband mellan talen? </a:t>
            </a:r>
          </a:p>
          <a:p>
            <a:r>
              <a:rPr lang="sv-SE" sz="2800" dirty="0"/>
              <a:t>När du kommit på det kan du räkna ut vilket tal som ska stå istället för X.</a:t>
            </a:r>
          </a:p>
        </p:txBody>
      </p:sp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083DA4AE-C7CB-4F6D-A102-913CCEAC1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514201"/>
              </p:ext>
            </p:extLst>
          </p:nvPr>
        </p:nvGraphicFramePr>
        <p:xfrm>
          <a:off x="4632382" y="3045112"/>
          <a:ext cx="2927235" cy="2991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447">
                  <a:extLst>
                    <a:ext uri="{9D8B030D-6E8A-4147-A177-3AD203B41FA5}">
                      <a16:colId xmlns:a16="http://schemas.microsoft.com/office/drawing/2014/main" val="768821837"/>
                    </a:ext>
                  </a:extLst>
                </a:gridCol>
                <a:gridCol w="585447">
                  <a:extLst>
                    <a:ext uri="{9D8B030D-6E8A-4147-A177-3AD203B41FA5}">
                      <a16:colId xmlns:a16="http://schemas.microsoft.com/office/drawing/2014/main" val="1876099839"/>
                    </a:ext>
                  </a:extLst>
                </a:gridCol>
                <a:gridCol w="585447">
                  <a:extLst>
                    <a:ext uri="{9D8B030D-6E8A-4147-A177-3AD203B41FA5}">
                      <a16:colId xmlns:a16="http://schemas.microsoft.com/office/drawing/2014/main" val="3640379547"/>
                    </a:ext>
                  </a:extLst>
                </a:gridCol>
                <a:gridCol w="585447">
                  <a:extLst>
                    <a:ext uri="{9D8B030D-6E8A-4147-A177-3AD203B41FA5}">
                      <a16:colId xmlns:a16="http://schemas.microsoft.com/office/drawing/2014/main" val="3350819249"/>
                    </a:ext>
                  </a:extLst>
                </a:gridCol>
                <a:gridCol w="585447">
                  <a:extLst>
                    <a:ext uri="{9D8B030D-6E8A-4147-A177-3AD203B41FA5}">
                      <a16:colId xmlns:a16="http://schemas.microsoft.com/office/drawing/2014/main" val="3112840686"/>
                    </a:ext>
                  </a:extLst>
                </a:gridCol>
              </a:tblGrid>
              <a:tr h="616282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454232"/>
                  </a:ext>
                </a:extLst>
              </a:tr>
              <a:tr h="616282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3200" b="1" dirty="0"/>
                        <a:t>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93578"/>
                  </a:ext>
                </a:extLst>
              </a:tr>
              <a:tr h="571358">
                <a:tc>
                  <a:txBody>
                    <a:bodyPr/>
                    <a:lstStyle/>
                    <a:p>
                      <a:r>
                        <a:rPr lang="sv-SE" sz="2800" b="1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57645"/>
                  </a:ext>
                </a:extLst>
              </a:tr>
              <a:tr h="616282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/>
                        <a:t> </a:t>
                      </a:r>
                      <a:r>
                        <a:rPr lang="sv-SE" sz="3200" b="1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02284"/>
                  </a:ext>
                </a:extLst>
              </a:tr>
              <a:tr h="571358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800" b="1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529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9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5309" y="1228397"/>
            <a:ext cx="48213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Välj metod:</a:t>
            </a:r>
          </a:p>
          <a:p>
            <a:endParaRPr lang="sv-SE" sz="4000" b="1" dirty="0"/>
          </a:p>
          <a:p>
            <a:pPr marL="571500" indent="-571500">
              <a:buFontTx/>
              <a:buChar char="-"/>
            </a:pPr>
            <a:r>
              <a:rPr lang="sv-SE" sz="4000" b="1" dirty="0"/>
              <a:t>GISSA OCH PRÖVA</a:t>
            </a:r>
          </a:p>
          <a:p>
            <a:pPr marL="571500" indent="-571500">
              <a:buFontTx/>
              <a:buChar char="-"/>
            </a:pPr>
            <a:endParaRPr lang="sv-SE" sz="4000" b="1" dirty="0"/>
          </a:p>
          <a:p>
            <a:pPr marL="571500" indent="-571500">
              <a:buFontTx/>
              <a:buChar char="-"/>
            </a:pPr>
            <a:r>
              <a:rPr lang="sv-SE" sz="4000" b="1" dirty="0"/>
              <a:t>RITA EN BILD</a:t>
            </a:r>
          </a:p>
          <a:p>
            <a:pPr marL="571500" indent="-571500">
              <a:buFontTx/>
              <a:buChar char="-"/>
            </a:pPr>
            <a:endParaRPr lang="sv-SE" sz="4000" b="1" dirty="0"/>
          </a:p>
          <a:p>
            <a:pPr marL="571500" indent="-571500">
              <a:buFontTx/>
              <a:buChar char="-"/>
            </a:pPr>
            <a:r>
              <a:rPr lang="sv-SE" sz="4000" b="1" dirty="0"/>
              <a:t>HITTA MÖNSTER</a:t>
            </a:r>
          </a:p>
        </p:txBody>
      </p:sp>
    </p:spTree>
    <p:extLst>
      <p:ext uri="{BB962C8B-B14F-4D97-AF65-F5344CB8AC3E}">
        <p14:creationId xmlns:p14="http://schemas.microsoft.com/office/powerpoint/2010/main" val="28515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838617" y="2305615"/>
            <a:ext cx="451476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Vilka tal saknas?</a:t>
            </a:r>
          </a:p>
          <a:p>
            <a:endParaRPr lang="sv-SE" sz="2800" dirty="0"/>
          </a:p>
          <a:p>
            <a:r>
              <a:rPr lang="sv-SE" sz="2800" dirty="0"/>
              <a:t>3     7     11     15     19     ?     ?   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96589" y="2305615"/>
            <a:ext cx="71988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Det tar en minut att såga en bräda i två delar. </a:t>
            </a:r>
          </a:p>
          <a:p>
            <a:endParaRPr lang="sv-SE" sz="2800" dirty="0"/>
          </a:p>
          <a:p>
            <a:r>
              <a:rPr lang="sv-SE" sz="2800" dirty="0"/>
              <a:t>Hur lång tid tar det att såga brädan i fyra delar?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68130" y="2090172"/>
            <a:ext cx="80559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Lukas har dubbelt så många femkronor som tiokronor.</a:t>
            </a:r>
          </a:p>
          <a:p>
            <a:r>
              <a:rPr lang="sv-SE" sz="2800" dirty="0"/>
              <a:t>Sammanlagt är mynten värda 60 kr.</a:t>
            </a:r>
          </a:p>
          <a:p>
            <a:endParaRPr lang="sv-SE" sz="2800" dirty="0"/>
          </a:p>
          <a:p>
            <a:r>
              <a:rPr lang="sv-SE" sz="2800" dirty="0"/>
              <a:t>Hur många mynt av varje sort har Lukas?</a:t>
            </a:r>
          </a:p>
        </p:txBody>
      </p: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80458" y="1659285"/>
            <a:ext cx="76310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pPr marL="457200" indent="-457200">
              <a:buFontTx/>
              <a:buChar char="-"/>
            </a:pPr>
            <a:r>
              <a:rPr lang="sv-SE" sz="2800" dirty="0"/>
              <a:t>Jag är större än 30 men mindre än 50.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Jag finns i 6:ans multiplikationstabell.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Min ena siffra är dubbelt så stor som den andra.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Om man adderar mina siffror får man 12.</a:t>
            </a:r>
          </a:p>
          <a:p>
            <a:pPr marL="457200" indent="-457200">
              <a:buFontTx/>
              <a:buChar char="-"/>
            </a:pPr>
            <a:endParaRPr lang="sv-SE" sz="2800" dirty="0"/>
          </a:p>
          <a:p>
            <a:r>
              <a:rPr lang="sv-SE" sz="2800" dirty="0"/>
              <a:t>Vilket tal är jag?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64497" y="847288"/>
            <a:ext cx="4663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5</a:t>
            </a:r>
          </a:p>
          <a:p>
            <a:endParaRPr lang="sv-SE" sz="2800" b="1" dirty="0"/>
          </a:p>
          <a:p>
            <a:r>
              <a:rPr lang="sv-SE" sz="2800" dirty="0"/>
              <a:t>Hur ser den sjunde figuren ut?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CEAFF2FC-93AE-4237-AF1F-7E8EF767FBA6}"/>
              </a:ext>
            </a:extLst>
          </p:cNvPr>
          <p:cNvSpPr/>
          <p:nvPr/>
        </p:nvSpPr>
        <p:spPr>
          <a:xfrm>
            <a:off x="2310938" y="4621876"/>
            <a:ext cx="64839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ED3CA0A3-C475-47D6-AE00-6E4A579310C0}"/>
              </a:ext>
            </a:extLst>
          </p:cNvPr>
          <p:cNvSpPr/>
          <p:nvPr/>
        </p:nvSpPr>
        <p:spPr>
          <a:xfrm>
            <a:off x="4425140" y="3826622"/>
            <a:ext cx="64839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C857FA45-4161-4130-8041-9FD6EE8EA95B}"/>
              </a:ext>
            </a:extLst>
          </p:cNvPr>
          <p:cNvSpPr/>
          <p:nvPr/>
        </p:nvSpPr>
        <p:spPr>
          <a:xfrm>
            <a:off x="5206334" y="4621875"/>
            <a:ext cx="64839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B97D3C3-F9A0-4817-989E-37A5731AD0A5}"/>
              </a:ext>
            </a:extLst>
          </p:cNvPr>
          <p:cNvSpPr/>
          <p:nvPr/>
        </p:nvSpPr>
        <p:spPr>
          <a:xfrm>
            <a:off x="4425141" y="4621875"/>
            <a:ext cx="64839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5CD3B28A-A4E7-47EB-BC92-F5F58BC08FE9}"/>
              </a:ext>
            </a:extLst>
          </p:cNvPr>
          <p:cNvSpPr/>
          <p:nvPr/>
        </p:nvSpPr>
        <p:spPr>
          <a:xfrm>
            <a:off x="7315199" y="4621875"/>
            <a:ext cx="64839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26918444-9C69-4D5B-A41B-D5CA6AAA2912}"/>
              </a:ext>
            </a:extLst>
          </p:cNvPr>
          <p:cNvSpPr/>
          <p:nvPr/>
        </p:nvSpPr>
        <p:spPr>
          <a:xfrm>
            <a:off x="8103305" y="4621875"/>
            <a:ext cx="64839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6178062E-3860-4CD5-8757-B711E329EF80}"/>
              </a:ext>
            </a:extLst>
          </p:cNvPr>
          <p:cNvSpPr/>
          <p:nvPr/>
        </p:nvSpPr>
        <p:spPr>
          <a:xfrm>
            <a:off x="8866371" y="4621875"/>
            <a:ext cx="64839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7348A5F0-69C0-43F6-B971-3EAD02B09C7C}"/>
              </a:ext>
            </a:extLst>
          </p:cNvPr>
          <p:cNvSpPr/>
          <p:nvPr/>
        </p:nvSpPr>
        <p:spPr>
          <a:xfrm>
            <a:off x="7315198" y="3826622"/>
            <a:ext cx="64839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77B9FD7A-4DC2-4F88-9532-71BA6C249C06}"/>
              </a:ext>
            </a:extLst>
          </p:cNvPr>
          <p:cNvSpPr/>
          <p:nvPr/>
        </p:nvSpPr>
        <p:spPr>
          <a:xfrm>
            <a:off x="7315197" y="3031369"/>
            <a:ext cx="648393" cy="6650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F643CC5D-7BBB-4E44-927D-5C57AE65A8F9}"/>
              </a:ext>
            </a:extLst>
          </p:cNvPr>
          <p:cNvSpPr txBox="1"/>
          <p:nvPr/>
        </p:nvSpPr>
        <p:spPr>
          <a:xfrm>
            <a:off x="2310938" y="5503025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1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9EE3B079-7C0F-4DE6-B4EE-80528E2D65FE}"/>
              </a:ext>
            </a:extLst>
          </p:cNvPr>
          <p:cNvSpPr txBox="1"/>
          <p:nvPr/>
        </p:nvSpPr>
        <p:spPr>
          <a:xfrm>
            <a:off x="4682632" y="5503025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2</a:t>
            </a:r>
          </a:p>
        </p:txBody>
      </p:sp>
      <p:sp>
        <p:nvSpPr>
          <p:cNvPr id="31" name="textruta 30">
            <a:extLst>
              <a:ext uri="{FF2B5EF4-FFF2-40B4-BE49-F238E27FC236}">
                <a16:creationId xmlns:a16="http://schemas.microsoft.com/office/drawing/2014/main" id="{BA9C707B-0949-4C07-A58F-C0C2123462E4}"/>
              </a:ext>
            </a:extLst>
          </p:cNvPr>
          <p:cNvSpPr txBox="1"/>
          <p:nvPr/>
        </p:nvSpPr>
        <p:spPr>
          <a:xfrm>
            <a:off x="7786256" y="5503025"/>
            <a:ext cx="1047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Figur 3</a:t>
            </a:r>
          </a:p>
        </p:txBody>
      </p:sp>
    </p:spTree>
    <p:extLst>
      <p:ext uri="{BB962C8B-B14F-4D97-AF65-F5344CB8AC3E}">
        <p14:creationId xmlns:p14="http://schemas.microsoft.com/office/powerpoint/2010/main" val="180716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80777" y="1874728"/>
            <a:ext cx="52304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 err="1"/>
              <a:t>Jamal</a:t>
            </a:r>
            <a:r>
              <a:rPr lang="sv-SE" sz="2800" dirty="0"/>
              <a:t> står i en busskö.</a:t>
            </a:r>
          </a:p>
          <a:p>
            <a:r>
              <a:rPr lang="sv-SE" sz="2800" dirty="0"/>
              <a:t>Han står som nummer 5 framifrån</a:t>
            </a:r>
          </a:p>
          <a:p>
            <a:r>
              <a:rPr lang="sv-SE" sz="2800" dirty="0"/>
              <a:t>och som nummer 7 bakifrån.</a:t>
            </a:r>
          </a:p>
          <a:p>
            <a:endParaRPr lang="sv-SE" sz="2800" dirty="0"/>
          </a:p>
          <a:p>
            <a:r>
              <a:rPr lang="sv-SE" sz="2800" dirty="0"/>
              <a:t>Hur många står i kön?</a:t>
            </a:r>
          </a:p>
        </p:txBody>
      </p:sp>
    </p:spTree>
    <p:extLst>
      <p:ext uri="{BB962C8B-B14F-4D97-AF65-F5344CB8AC3E}">
        <p14:creationId xmlns:p14="http://schemas.microsoft.com/office/powerpoint/2010/main" val="22873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06880" y="1228397"/>
            <a:ext cx="87782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Selma, Julia och Vera bor i samma hus.</a:t>
            </a:r>
          </a:p>
          <a:p>
            <a:r>
              <a:rPr lang="sv-SE" sz="2800" dirty="0"/>
              <a:t>När Selma ska träffa sina två kompisar kliver hon in i hissen och åker tre våningar ner till Julia. </a:t>
            </a:r>
          </a:p>
          <a:p>
            <a:r>
              <a:rPr lang="sv-SE" sz="2800" dirty="0"/>
              <a:t>Sedan fortsätter Selma och Julia till Vera.</a:t>
            </a:r>
          </a:p>
          <a:p>
            <a:r>
              <a:rPr lang="sv-SE" sz="2800" dirty="0"/>
              <a:t>För att komma till Vera åker de upp fem våningar.</a:t>
            </a:r>
          </a:p>
          <a:p>
            <a:r>
              <a:rPr lang="sv-SE" sz="2800" dirty="0"/>
              <a:t>Vera bor på sjunde våningen.</a:t>
            </a:r>
          </a:p>
          <a:p>
            <a:endParaRPr lang="sv-SE" sz="2800" dirty="0"/>
          </a:p>
          <a:p>
            <a:r>
              <a:rPr lang="sv-SE" sz="2800" dirty="0"/>
              <a:t>På vilken våning bor Selma?</a:t>
            </a:r>
          </a:p>
        </p:txBody>
      </p:sp>
    </p:spTree>
    <p:extLst>
      <p:ext uri="{BB962C8B-B14F-4D97-AF65-F5344CB8AC3E}">
        <p14:creationId xmlns:p14="http://schemas.microsoft.com/office/powerpoint/2010/main" val="66077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480</TotalTime>
  <Words>332</Words>
  <Application>Microsoft Office PowerPoint</Application>
  <PresentationFormat>Bredbild</PresentationFormat>
  <Paragraphs>76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46</cp:revision>
  <dcterms:created xsi:type="dcterms:W3CDTF">2019-08-04T10:07:00Z</dcterms:created>
  <dcterms:modified xsi:type="dcterms:W3CDTF">2019-08-05T12:40:08Z</dcterms:modified>
</cp:coreProperties>
</file>