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9" r:id="rId3"/>
    <p:sldId id="259" r:id="rId4"/>
    <p:sldId id="275" r:id="rId5"/>
    <p:sldId id="270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2024-01-24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08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2024-01-24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889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2024-01-24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362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2024-01-24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89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2024-01-24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74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2024-01-24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1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2024-01-24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50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2024-01-24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386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2024-01-24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76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2024-01-24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399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2024-01-24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59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2024-01-24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68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14698" y="2767280"/>
            <a:ext cx="8362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 OCH KOMMUNIKATION KAPITEL 4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29593" y="3075057"/>
            <a:ext cx="6932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KLURIGT MED SIFFROR OCH TAL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10065" y="583121"/>
            <a:ext cx="83718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1</a:t>
            </a:r>
          </a:p>
          <a:p>
            <a:endParaRPr lang="sv-SE" sz="2800" b="1" dirty="0"/>
          </a:p>
          <a:p>
            <a:r>
              <a:rPr lang="sv-SE" sz="2800" dirty="0"/>
              <a:t>Skriv av och sätt ut rätt tecken så att likheterna stämmer.</a:t>
            </a:r>
          </a:p>
          <a:p>
            <a:r>
              <a:rPr lang="sv-SE" sz="2800" dirty="0"/>
              <a:t>Välj mellan +, – och ∙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FE50871C-76E3-4912-9731-22E33BBAB6C5}"/>
              </a:ext>
            </a:extLst>
          </p:cNvPr>
          <p:cNvSpPr txBox="1"/>
          <p:nvPr/>
        </p:nvSpPr>
        <p:spPr>
          <a:xfrm>
            <a:off x="1910065" y="2695199"/>
            <a:ext cx="29260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sv-SE" sz="2800" dirty="0"/>
              <a:t>8 _ 5 = 40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 _ 6 _ 8 = 21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12 _ 6 = 6 _ 3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 _ 4 = 19 _ 9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1CB70815-EAF0-EF43-B056-BBBAE62E8721}"/>
              </a:ext>
            </a:extLst>
          </p:cNvPr>
          <p:cNvSpPr txBox="1"/>
          <p:nvPr/>
        </p:nvSpPr>
        <p:spPr>
          <a:xfrm>
            <a:off x="2723118" y="2695199"/>
            <a:ext cx="24479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rgbClr val="FF0000"/>
                </a:solidFill>
              </a:rPr>
              <a:t>∙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7A04F8B-6A17-3B4F-8DD2-56B27F9176E5}"/>
              </a:ext>
            </a:extLst>
          </p:cNvPr>
          <p:cNvSpPr txBox="1"/>
          <p:nvPr/>
        </p:nvSpPr>
        <p:spPr>
          <a:xfrm>
            <a:off x="3215735" y="3519502"/>
            <a:ext cx="31473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ACC167C6-59AB-0342-B5D6-A316AAE87847}"/>
              </a:ext>
            </a:extLst>
          </p:cNvPr>
          <p:cNvSpPr txBox="1"/>
          <p:nvPr/>
        </p:nvSpPr>
        <p:spPr>
          <a:xfrm>
            <a:off x="2688143" y="3514615"/>
            <a:ext cx="31473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218FA7E2-195C-5849-809D-A7720161B8BB}"/>
              </a:ext>
            </a:extLst>
          </p:cNvPr>
          <p:cNvSpPr txBox="1"/>
          <p:nvPr/>
        </p:nvSpPr>
        <p:spPr>
          <a:xfrm>
            <a:off x="2862785" y="4397568"/>
            <a:ext cx="31473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DFDC65CE-33BB-5145-A450-27897970E4B0}"/>
              </a:ext>
            </a:extLst>
          </p:cNvPr>
          <p:cNvSpPr txBox="1"/>
          <p:nvPr/>
        </p:nvSpPr>
        <p:spPr>
          <a:xfrm>
            <a:off x="3973303" y="4397568"/>
            <a:ext cx="24479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rgbClr val="FF0000"/>
                </a:solidFill>
              </a:rPr>
              <a:t>∙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D72BACF-7D9F-F645-9F2E-A6A246338483}"/>
              </a:ext>
            </a:extLst>
          </p:cNvPr>
          <p:cNvSpPr txBox="1"/>
          <p:nvPr/>
        </p:nvSpPr>
        <p:spPr>
          <a:xfrm>
            <a:off x="3903354" y="5251622"/>
            <a:ext cx="31473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rgbClr val="FF0000"/>
                </a:solidFill>
              </a:rPr>
              <a:t>+ 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C153D54-B083-3373-5B70-6AFD0E53068B}"/>
              </a:ext>
            </a:extLst>
          </p:cNvPr>
          <p:cNvSpPr txBox="1"/>
          <p:nvPr/>
        </p:nvSpPr>
        <p:spPr>
          <a:xfrm>
            <a:off x="2723117" y="5280522"/>
            <a:ext cx="24479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rgbClr val="FF0000"/>
                </a:solidFill>
              </a:rPr>
              <a:t>∙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012290" y="227307"/>
            <a:ext cx="666867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2</a:t>
            </a:r>
          </a:p>
          <a:p>
            <a:r>
              <a:rPr lang="sv-SE" sz="2800" dirty="0"/>
              <a:t>Använd ett tal från varje moln och försök hitta en uträkning som ger svaren här nedan.</a:t>
            </a:r>
          </a:p>
          <a:p>
            <a:r>
              <a:rPr lang="sv-SE" sz="2800" dirty="0"/>
              <a:t>Använd multiplikation och division.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100</a:t>
            </a:r>
          </a:p>
          <a:p>
            <a:pPr marL="514350" indent="-514350">
              <a:buAutoNum type="alphaLcParenR"/>
            </a:pPr>
            <a:endParaRPr lang="sv-SE" sz="1600" dirty="0"/>
          </a:p>
          <a:p>
            <a:pPr marL="514350" indent="-514350">
              <a:buAutoNum type="alphaLcParenR"/>
            </a:pPr>
            <a:r>
              <a:rPr lang="sv-SE" sz="2800" dirty="0"/>
              <a:t>120</a:t>
            </a:r>
          </a:p>
          <a:p>
            <a:pPr marL="514350" indent="-514350">
              <a:buAutoNum type="alphaLcParenR"/>
            </a:pPr>
            <a:endParaRPr lang="sv-SE" sz="1600" dirty="0"/>
          </a:p>
          <a:p>
            <a:pPr marL="514350" indent="-514350">
              <a:buAutoNum type="alphaLcParenR"/>
            </a:pPr>
            <a:r>
              <a:rPr lang="sv-SE" sz="2800" dirty="0"/>
              <a:t>300</a:t>
            </a:r>
          </a:p>
          <a:p>
            <a:pPr marL="514350" indent="-514350">
              <a:buAutoNum type="alphaLcParenR"/>
            </a:pPr>
            <a:endParaRPr lang="sv-SE" sz="1600" dirty="0"/>
          </a:p>
          <a:p>
            <a:pPr marL="514350" indent="-514350">
              <a:buAutoNum type="alphaLcParenR"/>
            </a:pPr>
            <a:r>
              <a:rPr lang="sv-SE" sz="2800" dirty="0"/>
              <a:t>500</a:t>
            </a:r>
          </a:p>
          <a:p>
            <a:pPr marL="514350" indent="-514350">
              <a:buAutoNum type="alphaLcParenR"/>
            </a:pPr>
            <a:endParaRPr lang="sv-SE" sz="1600" dirty="0"/>
          </a:p>
          <a:p>
            <a:pPr marL="514350" indent="-514350">
              <a:buAutoNum type="alphaLcParenR"/>
            </a:pPr>
            <a:r>
              <a:rPr lang="sv-SE" sz="2800" dirty="0"/>
              <a:t>1800</a:t>
            </a:r>
          </a:p>
          <a:p>
            <a:pPr marL="514350" indent="-514350">
              <a:buAutoNum type="alphaLcParenR"/>
            </a:pPr>
            <a:endParaRPr lang="sv-SE" sz="1600" dirty="0"/>
          </a:p>
          <a:p>
            <a:pPr marL="514350" indent="-514350">
              <a:buAutoNum type="alphaLcParenR"/>
            </a:pPr>
            <a:r>
              <a:rPr lang="sv-SE" sz="2800" dirty="0"/>
              <a:t>5400</a:t>
            </a:r>
          </a:p>
        </p:txBody>
      </p:sp>
      <p:sp>
        <p:nvSpPr>
          <p:cNvPr id="2" name="Moln 1">
            <a:extLst>
              <a:ext uri="{FF2B5EF4-FFF2-40B4-BE49-F238E27FC236}">
                <a16:creationId xmlns:a16="http://schemas.microsoft.com/office/drawing/2014/main" id="{9EE8E672-30AC-42AF-A3A9-17F6CD038C11}"/>
              </a:ext>
            </a:extLst>
          </p:cNvPr>
          <p:cNvSpPr/>
          <p:nvPr/>
        </p:nvSpPr>
        <p:spPr>
          <a:xfrm>
            <a:off x="8390313" y="1575262"/>
            <a:ext cx="3114502" cy="177476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>
                <a:solidFill>
                  <a:schemeClr val="tx1"/>
                </a:solidFill>
              </a:rPr>
              <a:t>2, 3, 5, 6, 9, 10</a:t>
            </a:r>
          </a:p>
        </p:txBody>
      </p:sp>
      <p:sp>
        <p:nvSpPr>
          <p:cNvPr id="6" name="Moln 5">
            <a:extLst>
              <a:ext uri="{FF2B5EF4-FFF2-40B4-BE49-F238E27FC236}">
                <a16:creationId xmlns:a16="http://schemas.microsoft.com/office/drawing/2014/main" id="{E672A5EC-2333-4163-987F-F45C4C2A395C}"/>
              </a:ext>
            </a:extLst>
          </p:cNvPr>
          <p:cNvSpPr/>
          <p:nvPr/>
        </p:nvSpPr>
        <p:spPr>
          <a:xfrm>
            <a:off x="6688974" y="3429000"/>
            <a:ext cx="3114502" cy="177476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>
                <a:solidFill>
                  <a:schemeClr val="tx1"/>
                </a:solidFill>
              </a:rPr>
              <a:t>50, 120, 360, 600, 900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F5277CAE-6DF2-DC41-8DD1-9338CF451C77}"/>
              </a:ext>
            </a:extLst>
          </p:cNvPr>
          <p:cNvSpPr/>
          <p:nvPr/>
        </p:nvSpPr>
        <p:spPr>
          <a:xfrm>
            <a:off x="3650327" y="1948938"/>
            <a:ext cx="15775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Exempel:</a:t>
            </a:r>
            <a:endParaRPr lang="sv-SE" sz="20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9A3E85FF-BCAE-2345-832D-1BDA44863D18}"/>
              </a:ext>
            </a:extLst>
          </p:cNvPr>
          <p:cNvSpPr txBox="1"/>
          <p:nvPr/>
        </p:nvSpPr>
        <p:spPr>
          <a:xfrm>
            <a:off x="3650327" y="2277928"/>
            <a:ext cx="157753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rgbClr val="FF0000"/>
                </a:solidFill>
              </a:rPr>
              <a:t>50 ∙ 2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857E2D7C-3792-4742-9F7F-37B32776A270}"/>
              </a:ext>
            </a:extLst>
          </p:cNvPr>
          <p:cNvSpPr txBox="1"/>
          <p:nvPr/>
        </p:nvSpPr>
        <p:spPr>
          <a:xfrm>
            <a:off x="3501387" y="3007380"/>
            <a:ext cx="157753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rgbClr val="FF0000"/>
                </a:solidFill>
              </a:rPr>
              <a:t>360 / 3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E0D812EF-2429-864D-B01D-B96DA794995C}"/>
              </a:ext>
            </a:extLst>
          </p:cNvPr>
          <p:cNvSpPr txBox="1"/>
          <p:nvPr/>
        </p:nvSpPr>
        <p:spPr>
          <a:xfrm>
            <a:off x="3501387" y="3665712"/>
            <a:ext cx="157753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rgbClr val="FF0000"/>
                </a:solidFill>
              </a:rPr>
              <a:t>900 / 3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931B4191-5AED-0041-8A57-C858650EB7F5}"/>
              </a:ext>
            </a:extLst>
          </p:cNvPr>
          <p:cNvSpPr txBox="1"/>
          <p:nvPr/>
        </p:nvSpPr>
        <p:spPr>
          <a:xfrm>
            <a:off x="3557859" y="4331643"/>
            <a:ext cx="157753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rgbClr val="FF0000"/>
                </a:solidFill>
              </a:rPr>
              <a:t>50 ∙ 10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A230011-5F7C-6942-8F5B-374958A1C765}"/>
              </a:ext>
            </a:extLst>
          </p:cNvPr>
          <p:cNvSpPr txBox="1"/>
          <p:nvPr/>
        </p:nvSpPr>
        <p:spPr>
          <a:xfrm>
            <a:off x="3567368" y="4989975"/>
            <a:ext cx="157753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rgbClr val="FF0000"/>
                </a:solidFill>
              </a:rPr>
              <a:t>900 ∙ 2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3F3FD766-8464-5F4A-9F98-5EC4F0754571}"/>
              </a:ext>
            </a:extLst>
          </p:cNvPr>
          <p:cNvSpPr txBox="1"/>
          <p:nvPr/>
        </p:nvSpPr>
        <p:spPr>
          <a:xfrm>
            <a:off x="3557859" y="5655906"/>
            <a:ext cx="157753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rgbClr val="FF0000"/>
                </a:solidFill>
              </a:rPr>
              <a:t>600 ∙ 9</a:t>
            </a:r>
          </a:p>
        </p:txBody>
      </p:sp>
    </p:spTree>
    <p:extLst>
      <p:ext uri="{BB962C8B-B14F-4D97-AF65-F5344CB8AC3E}">
        <p14:creationId xmlns:p14="http://schemas.microsoft.com/office/powerpoint/2010/main" val="377959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99592" y="605663"/>
            <a:ext cx="51964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3</a:t>
            </a:r>
          </a:p>
          <a:p>
            <a:r>
              <a:rPr lang="sv-SE" sz="2800" dirty="0"/>
              <a:t>Lista först ut hur den gröna talpyramiden är uppbyggd.</a:t>
            </a:r>
          </a:p>
          <a:p>
            <a:r>
              <a:rPr lang="sv-SE" sz="2800" dirty="0"/>
              <a:t>Räkna sedan ut vilka tal som ska stå istället för bokstäverna A - C.</a:t>
            </a:r>
          </a:p>
        </p:txBody>
      </p:sp>
      <p:grpSp>
        <p:nvGrpSpPr>
          <p:cNvPr id="34" name="Grupp 33">
            <a:extLst>
              <a:ext uri="{FF2B5EF4-FFF2-40B4-BE49-F238E27FC236}">
                <a16:creationId xmlns:a16="http://schemas.microsoft.com/office/drawing/2014/main" id="{DECB2C0A-F51F-41BC-80CD-0A1D060E244A}"/>
              </a:ext>
            </a:extLst>
          </p:cNvPr>
          <p:cNvGrpSpPr/>
          <p:nvPr/>
        </p:nvGrpSpPr>
        <p:grpSpPr>
          <a:xfrm>
            <a:off x="7295804" y="932185"/>
            <a:ext cx="1961805" cy="1920247"/>
            <a:chOff x="7295804" y="932185"/>
            <a:chExt cx="1961805" cy="1920247"/>
          </a:xfrm>
        </p:grpSpPr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684D084F-2796-41A0-9D23-3E93F2D34411}"/>
                </a:ext>
              </a:extLst>
            </p:cNvPr>
            <p:cNvSpPr/>
            <p:nvPr/>
          </p:nvSpPr>
          <p:spPr>
            <a:xfrm>
              <a:off x="7949738" y="932185"/>
              <a:ext cx="653935" cy="64008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>
                  <a:solidFill>
                    <a:schemeClr val="tx1"/>
                  </a:solidFill>
                </a:rPr>
                <a:t>24</a:t>
              </a:r>
            </a:p>
          </p:txBody>
        </p: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092C44E0-8D53-4CC3-B3E2-2D9DD1984DD7}"/>
                </a:ext>
              </a:extLst>
            </p:cNvPr>
            <p:cNvSpPr/>
            <p:nvPr/>
          </p:nvSpPr>
          <p:spPr>
            <a:xfrm>
              <a:off x="7295804" y="2212351"/>
              <a:ext cx="653935" cy="64008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61590F03-2B5D-4C39-9DC1-E4CE838E294B}"/>
                </a:ext>
              </a:extLst>
            </p:cNvPr>
            <p:cNvSpPr/>
            <p:nvPr/>
          </p:nvSpPr>
          <p:spPr>
            <a:xfrm>
              <a:off x="7949739" y="2212351"/>
              <a:ext cx="653935" cy="64008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149FF03F-94CD-4214-8B52-79EE51416CDC}"/>
                </a:ext>
              </a:extLst>
            </p:cNvPr>
            <p:cNvSpPr/>
            <p:nvPr/>
          </p:nvSpPr>
          <p:spPr>
            <a:xfrm>
              <a:off x="8603674" y="2212350"/>
              <a:ext cx="653935" cy="64008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E0A221D6-BEB8-4E89-A403-79FE82AB359F}"/>
                </a:ext>
              </a:extLst>
            </p:cNvPr>
            <p:cNvSpPr/>
            <p:nvPr/>
          </p:nvSpPr>
          <p:spPr>
            <a:xfrm>
              <a:off x="7622771" y="1572269"/>
              <a:ext cx="653935" cy="64008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A0AC2640-1DAD-4605-BDC0-2138FDA4F672}"/>
                </a:ext>
              </a:extLst>
            </p:cNvPr>
            <p:cNvSpPr/>
            <p:nvPr/>
          </p:nvSpPr>
          <p:spPr>
            <a:xfrm>
              <a:off x="8276706" y="1572268"/>
              <a:ext cx="653935" cy="64008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40" name="Grupp 39">
            <a:extLst>
              <a:ext uri="{FF2B5EF4-FFF2-40B4-BE49-F238E27FC236}">
                <a16:creationId xmlns:a16="http://schemas.microsoft.com/office/drawing/2014/main" id="{AA24EA42-7CAA-4EB1-902E-70BB62CC9E32}"/>
              </a:ext>
            </a:extLst>
          </p:cNvPr>
          <p:cNvGrpSpPr/>
          <p:nvPr/>
        </p:nvGrpSpPr>
        <p:grpSpPr>
          <a:xfrm>
            <a:off x="966094" y="3640969"/>
            <a:ext cx="1961805" cy="1920247"/>
            <a:chOff x="966094" y="3640969"/>
            <a:chExt cx="1961805" cy="1920247"/>
          </a:xfrm>
        </p:grpSpPr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F816490B-F096-4364-8176-DD6A5ADF52E8}"/>
                </a:ext>
              </a:extLst>
            </p:cNvPr>
            <p:cNvSpPr/>
            <p:nvPr/>
          </p:nvSpPr>
          <p:spPr>
            <a:xfrm>
              <a:off x="1293061" y="4281052"/>
              <a:ext cx="653935" cy="64008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>
                  <a:solidFill>
                    <a:schemeClr val="tx1"/>
                  </a:solidFill>
                </a:rPr>
                <a:t>6</a:t>
              </a:r>
            </a:p>
          </p:txBody>
        </p:sp>
        <p:grpSp>
          <p:nvGrpSpPr>
            <p:cNvPr id="35" name="Grupp 34">
              <a:extLst>
                <a:ext uri="{FF2B5EF4-FFF2-40B4-BE49-F238E27FC236}">
                  <a16:creationId xmlns:a16="http://schemas.microsoft.com/office/drawing/2014/main" id="{13DCB17F-24A1-4F58-A15D-9B142FD647C8}"/>
                </a:ext>
              </a:extLst>
            </p:cNvPr>
            <p:cNvGrpSpPr/>
            <p:nvPr/>
          </p:nvGrpSpPr>
          <p:grpSpPr>
            <a:xfrm>
              <a:off x="966094" y="3640969"/>
              <a:ext cx="1961805" cy="1920247"/>
              <a:chOff x="966094" y="3640969"/>
              <a:chExt cx="1961805" cy="1920247"/>
            </a:xfrm>
          </p:grpSpPr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2C05AAEF-1BB5-4053-85F2-33B7CC606B6C}"/>
                  </a:ext>
                </a:extLst>
              </p:cNvPr>
              <p:cNvSpPr/>
              <p:nvPr/>
            </p:nvSpPr>
            <p:spPr>
              <a:xfrm>
                <a:off x="966094" y="4921135"/>
                <a:ext cx="653935" cy="640081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6" name="Rektangel 15">
                <a:extLst>
                  <a:ext uri="{FF2B5EF4-FFF2-40B4-BE49-F238E27FC236}">
                    <a16:creationId xmlns:a16="http://schemas.microsoft.com/office/drawing/2014/main" id="{69B89DAD-276E-4CB2-A843-2F39749B5C69}"/>
                  </a:ext>
                </a:extLst>
              </p:cNvPr>
              <p:cNvSpPr/>
              <p:nvPr/>
            </p:nvSpPr>
            <p:spPr>
              <a:xfrm>
                <a:off x="1620029" y="4921134"/>
                <a:ext cx="653935" cy="640081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17" name="Rektangel 16">
                <a:extLst>
                  <a:ext uri="{FF2B5EF4-FFF2-40B4-BE49-F238E27FC236}">
                    <a16:creationId xmlns:a16="http://schemas.microsoft.com/office/drawing/2014/main" id="{6763CC85-7DE3-4722-8D43-A7C405743CD0}"/>
                  </a:ext>
                </a:extLst>
              </p:cNvPr>
              <p:cNvSpPr/>
              <p:nvPr/>
            </p:nvSpPr>
            <p:spPr>
              <a:xfrm>
                <a:off x="2273964" y="4921134"/>
                <a:ext cx="653935" cy="640081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36B391BF-0E92-4A98-B3B4-C2F125306831}"/>
                  </a:ext>
                </a:extLst>
              </p:cNvPr>
              <p:cNvSpPr/>
              <p:nvPr/>
            </p:nvSpPr>
            <p:spPr>
              <a:xfrm>
                <a:off x="1946996" y="4281052"/>
                <a:ext cx="653935" cy="640081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638799CD-9694-4338-9AD4-7C651C4164AC}"/>
                  </a:ext>
                </a:extLst>
              </p:cNvPr>
              <p:cNvSpPr/>
              <p:nvPr/>
            </p:nvSpPr>
            <p:spPr>
              <a:xfrm>
                <a:off x="1620028" y="3640969"/>
                <a:ext cx="653935" cy="640081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48</a:t>
                </a:r>
              </a:p>
            </p:txBody>
          </p:sp>
        </p:grpSp>
      </p:grpSp>
      <p:grpSp>
        <p:nvGrpSpPr>
          <p:cNvPr id="41" name="Grupp 40">
            <a:extLst>
              <a:ext uri="{FF2B5EF4-FFF2-40B4-BE49-F238E27FC236}">
                <a16:creationId xmlns:a16="http://schemas.microsoft.com/office/drawing/2014/main" id="{EAD8E3E3-3F12-48AD-9BF4-0755C6ACA2CE}"/>
              </a:ext>
            </a:extLst>
          </p:cNvPr>
          <p:cNvGrpSpPr/>
          <p:nvPr/>
        </p:nvGrpSpPr>
        <p:grpSpPr>
          <a:xfrm>
            <a:off x="4716087" y="3640968"/>
            <a:ext cx="1961805" cy="1920247"/>
            <a:chOff x="4716087" y="3640968"/>
            <a:chExt cx="1961805" cy="1920247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759326F0-BA46-44C4-B572-CB09F18CE0E3}"/>
                </a:ext>
              </a:extLst>
            </p:cNvPr>
            <p:cNvSpPr/>
            <p:nvPr/>
          </p:nvSpPr>
          <p:spPr>
            <a:xfrm>
              <a:off x="5696989" y="4281052"/>
              <a:ext cx="653935" cy="64008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>
                  <a:solidFill>
                    <a:schemeClr val="tx1"/>
                  </a:solidFill>
                </a:rPr>
                <a:t>6</a:t>
              </a:r>
            </a:p>
          </p:txBody>
        </p:sp>
        <p:grpSp>
          <p:nvGrpSpPr>
            <p:cNvPr id="38" name="Grupp 37">
              <a:extLst>
                <a:ext uri="{FF2B5EF4-FFF2-40B4-BE49-F238E27FC236}">
                  <a16:creationId xmlns:a16="http://schemas.microsoft.com/office/drawing/2014/main" id="{A9B7FF61-5152-4054-B5E9-8C1E9EFCD4F7}"/>
                </a:ext>
              </a:extLst>
            </p:cNvPr>
            <p:cNvGrpSpPr/>
            <p:nvPr/>
          </p:nvGrpSpPr>
          <p:grpSpPr>
            <a:xfrm>
              <a:off x="4716087" y="3640968"/>
              <a:ext cx="1961805" cy="1920247"/>
              <a:chOff x="4716087" y="3640968"/>
              <a:chExt cx="1961805" cy="1920247"/>
            </a:xfrm>
          </p:grpSpPr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BE0783B0-8D29-47C2-8F43-41FF0A0B7E5B}"/>
                  </a:ext>
                </a:extLst>
              </p:cNvPr>
              <p:cNvSpPr/>
              <p:nvPr/>
            </p:nvSpPr>
            <p:spPr>
              <a:xfrm>
                <a:off x="4716087" y="4921134"/>
                <a:ext cx="653935" cy="640081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AFAADB00-C948-4AF9-9561-45532DD2AE91}"/>
                  </a:ext>
                </a:extLst>
              </p:cNvPr>
              <p:cNvSpPr/>
              <p:nvPr/>
            </p:nvSpPr>
            <p:spPr>
              <a:xfrm>
                <a:off x="5370022" y="4921134"/>
                <a:ext cx="653935" cy="640081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899CA628-1F1A-492C-84FF-7BD4510B3491}"/>
                  </a:ext>
                </a:extLst>
              </p:cNvPr>
              <p:cNvSpPr/>
              <p:nvPr/>
            </p:nvSpPr>
            <p:spPr>
              <a:xfrm>
                <a:off x="6023957" y="4921134"/>
                <a:ext cx="653935" cy="640081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065AE38A-ED94-4E53-AC2C-F6DA0CC9EB70}"/>
                  </a:ext>
                </a:extLst>
              </p:cNvPr>
              <p:cNvSpPr/>
              <p:nvPr/>
            </p:nvSpPr>
            <p:spPr>
              <a:xfrm>
                <a:off x="5043054" y="4281052"/>
                <a:ext cx="653935" cy="640081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81A5927A-AFB7-4D97-977C-1CE6004A6375}"/>
                  </a:ext>
                </a:extLst>
              </p:cNvPr>
              <p:cNvSpPr/>
              <p:nvPr/>
            </p:nvSpPr>
            <p:spPr>
              <a:xfrm>
                <a:off x="5403272" y="3640968"/>
                <a:ext cx="653935" cy="640081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54</a:t>
                </a:r>
              </a:p>
            </p:txBody>
          </p:sp>
        </p:grpSp>
      </p:grpSp>
      <p:grpSp>
        <p:nvGrpSpPr>
          <p:cNvPr id="42" name="Grupp 41">
            <a:extLst>
              <a:ext uri="{FF2B5EF4-FFF2-40B4-BE49-F238E27FC236}">
                <a16:creationId xmlns:a16="http://schemas.microsoft.com/office/drawing/2014/main" id="{8447D63C-90C1-4D7B-A920-7C2EBFD71B13}"/>
              </a:ext>
            </a:extLst>
          </p:cNvPr>
          <p:cNvGrpSpPr/>
          <p:nvPr/>
        </p:nvGrpSpPr>
        <p:grpSpPr>
          <a:xfrm>
            <a:off x="8466079" y="3640967"/>
            <a:ext cx="1983973" cy="1920247"/>
            <a:chOff x="8466079" y="3640967"/>
            <a:chExt cx="1983973" cy="1920247"/>
          </a:xfrm>
        </p:grpSpPr>
        <p:sp>
          <p:nvSpPr>
            <p:cNvPr id="31" name="Rektangel 30">
              <a:extLst>
                <a:ext uri="{FF2B5EF4-FFF2-40B4-BE49-F238E27FC236}">
                  <a16:creationId xmlns:a16="http://schemas.microsoft.com/office/drawing/2014/main" id="{F0A1B537-F1CF-425C-B928-45E2B619F145}"/>
                </a:ext>
              </a:extLst>
            </p:cNvPr>
            <p:cNvSpPr/>
            <p:nvPr/>
          </p:nvSpPr>
          <p:spPr>
            <a:xfrm>
              <a:off x="8781964" y="4281051"/>
              <a:ext cx="653935" cy="64008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>
                  <a:solidFill>
                    <a:schemeClr val="tx1"/>
                  </a:solidFill>
                </a:rPr>
                <a:t>25</a:t>
              </a:r>
            </a:p>
          </p:txBody>
        </p:sp>
        <p:grpSp>
          <p:nvGrpSpPr>
            <p:cNvPr id="39" name="Grupp 38">
              <a:extLst>
                <a:ext uri="{FF2B5EF4-FFF2-40B4-BE49-F238E27FC236}">
                  <a16:creationId xmlns:a16="http://schemas.microsoft.com/office/drawing/2014/main" id="{93A8DFFD-ECFC-475D-99BB-3B7E7B0FA883}"/>
                </a:ext>
              </a:extLst>
            </p:cNvPr>
            <p:cNvGrpSpPr/>
            <p:nvPr/>
          </p:nvGrpSpPr>
          <p:grpSpPr>
            <a:xfrm>
              <a:off x="8466079" y="3640967"/>
              <a:ext cx="1983973" cy="1920247"/>
              <a:chOff x="8466079" y="3640967"/>
              <a:chExt cx="1983973" cy="1920247"/>
            </a:xfrm>
          </p:grpSpPr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0B4AEC8D-4EAB-4A67-B781-0E2AB5880443}"/>
                  </a:ext>
                </a:extLst>
              </p:cNvPr>
              <p:cNvSpPr/>
              <p:nvPr/>
            </p:nvSpPr>
            <p:spPr>
              <a:xfrm>
                <a:off x="8466079" y="4921133"/>
                <a:ext cx="653935" cy="640081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2B8D2BE4-CC33-4432-B535-3E7D86D46711}"/>
                  </a:ext>
                </a:extLst>
              </p:cNvPr>
              <p:cNvSpPr/>
              <p:nvPr/>
            </p:nvSpPr>
            <p:spPr>
              <a:xfrm>
                <a:off x="9131098" y="4921133"/>
                <a:ext cx="653935" cy="640081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7A9997DB-8FBC-44A7-88D7-E159839D3E80}"/>
                  </a:ext>
                </a:extLst>
              </p:cNvPr>
              <p:cNvSpPr/>
              <p:nvPr/>
            </p:nvSpPr>
            <p:spPr>
              <a:xfrm>
                <a:off x="9796117" y="4921133"/>
                <a:ext cx="653935" cy="640081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179B70C7-20C5-45AA-BF95-B50811380A86}"/>
                  </a:ext>
                </a:extLst>
              </p:cNvPr>
              <p:cNvSpPr/>
              <p:nvPr/>
            </p:nvSpPr>
            <p:spPr>
              <a:xfrm>
                <a:off x="9435899" y="4281051"/>
                <a:ext cx="653935" cy="640081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73D62FDA-7F50-4183-B3D5-E291B3FC5F23}"/>
                  </a:ext>
                </a:extLst>
              </p:cNvPr>
              <p:cNvSpPr/>
              <p:nvPr/>
            </p:nvSpPr>
            <p:spPr>
              <a:xfrm>
                <a:off x="9136642" y="3640967"/>
                <a:ext cx="653935" cy="640081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2400" b="1" dirty="0">
                    <a:solidFill>
                      <a:schemeClr val="tx1"/>
                    </a:solidFill>
                  </a:rPr>
                  <a:t>250</a:t>
                </a:r>
              </a:p>
            </p:txBody>
          </p:sp>
        </p:grpSp>
      </p:grpSp>
      <p:sp>
        <p:nvSpPr>
          <p:cNvPr id="43" name="textruta 42">
            <a:extLst>
              <a:ext uri="{FF2B5EF4-FFF2-40B4-BE49-F238E27FC236}">
                <a16:creationId xmlns:a16="http://schemas.microsoft.com/office/drawing/2014/main" id="{DFD47400-1390-488D-808D-8EB0AFF141F8}"/>
              </a:ext>
            </a:extLst>
          </p:cNvPr>
          <p:cNvSpPr txBox="1"/>
          <p:nvPr/>
        </p:nvSpPr>
        <p:spPr>
          <a:xfrm>
            <a:off x="548639" y="3429000"/>
            <a:ext cx="653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a)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F9A0EC83-9A31-424B-92EC-E492144D0A5C}"/>
              </a:ext>
            </a:extLst>
          </p:cNvPr>
          <p:cNvSpPr txBox="1"/>
          <p:nvPr/>
        </p:nvSpPr>
        <p:spPr>
          <a:xfrm>
            <a:off x="4331883" y="3429000"/>
            <a:ext cx="653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b)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DB16B90A-1EE7-44A6-B5B8-B1C235130109}"/>
              </a:ext>
            </a:extLst>
          </p:cNvPr>
          <p:cNvSpPr txBox="1"/>
          <p:nvPr/>
        </p:nvSpPr>
        <p:spPr>
          <a:xfrm>
            <a:off x="8065252" y="3429000"/>
            <a:ext cx="653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c)</a:t>
            </a:r>
          </a:p>
        </p:txBody>
      </p:sp>
      <p:sp>
        <p:nvSpPr>
          <p:cNvPr id="57" name="textruta 56">
            <a:extLst>
              <a:ext uri="{FF2B5EF4-FFF2-40B4-BE49-F238E27FC236}">
                <a16:creationId xmlns:a16="http://schemas.microsoft.com/office/drawing/2014/main" id="{92707BD5-DED2-C546-9372-A4CB93AAFD21}"/>
              </a:ext>
            </a:extLst>
          </p:cNvPr>
          <p:cNvSpPr txBox="1"/>
          <p:nvPr/>
        </p:nvSpPr>
        <p:spPr>
          <a:xfrm>
            <a:off x="1976293" y="4308703"/>
            <a:ext cx="5953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FFE1B779-7BB3-264E-84C2-B4F5C1B98933}"/>
              </a:ext>
            </a:extLst>
          </p:cNvPr>
          <p:cNvSpPr txBox="1"/>
          <p:nvPr/>
        </p:nvSpPr>
        <p:spPr>
          <a:xfrm>
            <a:off x="1646625" y="4951957"/>
            <a:ext cx="5953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C4F11732-CCFA-3E4A-8C7F-3CD4189EFD47}"/>
              </a:ext>
            </a:extLst>
          </p:cNvPr>
          <p:cNvSpPr txBox="1"/>
          <p:nvPr/>
        </p:nvSpPr>
        <p:spPr>
          <a:xfrm>
            <a:off x="2320105" y="4951957"/>
            <a:ext cx="5953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0" name="textruta 59">
            <a:extLst>
              <a:ext uri="{FF2B5EF4-FFF2-40B4-BE49-F238E27FC236}">
                <a16:creationId xmlns:a16="http://schemas.microsoft.com/office/drawing/2014/main" id="{ECD710F8-B4D0-384D-A451-42A620418B65}"/>
              </a:ext>
            </a:extLst>
          </p:cNvPr>
          <p:cNvSpPr txBox="1"/>
          <p:nvPr/>
        </p:nvSpPr>
        <p:spPr>
          <a:xfrm>
            <a:off x="5073268" y="4308702"/>
            <a:ext cx="5953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10E4FA71-3342-7142-B081-84B80914DD25}"/>
              </a:ext>
            </a:extLst>
          </p:cNvPr>
          <p:cNvSpPr txBox="1"/>
          <p:nvPr/>
        </p:nvSpPr>
        <p:spPr>
          <a:xfrm>
            <a:off x="4742682" y="4948783"/>
            <a:ext cx="5953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B59697F2-1EEB-F541-BE97-4AD82CA2D108}"/>
              </a:ext>
            </a:extLst>
          </p:cNvPr>
          <p:cNvSpPr txBox="1"/>
          <p:nvPr/>
        </p:nvSpPr>
        <p:spPr>
          <a:xfrm>
            <a:off x="6050553" y="4948783"/>
            <a:ext cx="5953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1B6A5848-4435-5F46-991D-E92D5439292D}"/>
              </a:ext>
            </a:extLst>
          </p:cNvPr>
          <p:cNvSpPr txBox="1"/>
          <p:nvPr/>
        </p:nvSpPr>
        <p:spPr>
          <a:xfrm>
            <a:off x="9454628" y="4308701"/>
            <a:ext cx="61647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64" name="textruta 63">
            <a:extLst>
              <a:ext uri="{FF2B5EF4-FFF2-40B4-BE49-F238E27FC236}">
                <a16:creationId xmlns:a16="http://schemas.microsoft.com/office/drawing/2014/main" id="{986A7613-9EC3-8643-83AF-49A737DBB020}"/>
              </a:ext>
            </a:extLst>
          </p:cNvPr>
          <p:cNvSpPr txBox="1"/>
          <p:nvPr/>
        </p:nvSpPr>
        <p:spPr>
          <a:xfrm>
            <a:off x="9159877" y="4948783"/>
            <a:ext cx="58950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5" name="textruta 64">
            <a:extLst>
              <a:ext uri="{FF2B5EF4-FFF2-40B4-BE49-F238E27FC236}">
                <a16:creationId xmlns:a16="http://schemas.microsoft.com/office/drawing/2014/main" id="{668E7C4E-17F6-8543-AD5D-932E7A400BB6}"/>
              </a:ext>
            </a:extLst>
          </p:cNvPr>
          <p:cNvSpPr txBox="1"/>
          <p:nvPr/>
        </p:nvSpPr>
        <p:spPr>
          <a:xfrm>
            <a:off x="9828333" y="4948782"/>
            <a:ext cx="58950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9551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40589" y="567106"/>
            <a:ext cx="31108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4</a:t>
            </a:r>
          </a:p>
          <a:p>
            <a:endParaRPr lang="sv-SE" sz="2800" b="1" dirty="0"/>
          </a:p>
          <a:p>
            <a:r>
              <a:rPr lang="sv-SE" sz="2800" dirty="0"/>
              <a:t>Vilken siffra saknas?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FE50871C-76E3-4912-9731-22E33BBAB6C5}"/>
              </a:ext>
            </a:extLst>
          </p:cNvPr>
          <p:cNvSpPr txBox="1"/>
          <p:nvPr/>
        </p:nvSpPr>
        <p:spPr>
          <a:xfrm>
            <a:off x="4540589" y="2663324"/>
            <a:ext cx="38755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sv-SE" sz="2800" dirty="0"/>
              <a:t>4 ∙ 2_3 = 892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8_6  = 219</a:t>
            </a:r>
          </a:p>
          <a:p>
            <a:r>
              <a:rPr lang="sv-SE" sz="2800" dirty="0"/>
              <a:t>         4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r>
              <a:rPr lang="sv-SE" sz="2800" dirty="0"/>
              <a:t>c)   671 – 2_7 = 414</a:t>
            </a:r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955F019C-3E18-40B2-96C8-E232FD737549}"/>
              </a:ext>
            </a:extLst>
          </p:cNvPr>
          <p:cNvCxnSpPr>
            <a:cxnSpLocks/>
          </p:cNvCxnSpPr>
          <p:nvPr/>
        </p:nvCxnSpPr>
        <p:spPr>
          <a:xfrm>
            <a:off x="5153892" y="4002152"/>
            <a:ext cx="54863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 6">
            <a:extLst>
              <a:ext uri="{FF2B5EF4-FFF2-40B4-BE49-F238E27FC236}">
                <a16:creationId xmlns:a16="http://schemas.microsoft.com/office/drawing/2014/main" id="{C300531B-C9A7-D24C-A4DE-1106FDBFED4B}"/>
              </a:ext>
            </a:extLst>
          </p:cNvPr>
          <p:cNvGrpSpPr/>
          <p:nvPr/>
        </p:nvGrpSpPr>
        <p:grpSpPr>
          <a:xfrm>
            <a:off x="5678007" y="2663324"/>
            <a:ext cx="314739" cy="523220"/>
            <a:chOff x="5678007" y="2663324"/>
            <a:chExt cx="314739" cy="523220"/>
          </a:xfrm>
        </p:grpSpPr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C2DAD50A-6E88-AD44-B54A-8E3F3164CA6A}"/>
                </a:ext>
              </a:extLst>
            </p:cNvPr>
            <p:cNvSpPr txBox="1"/>
            <p:nvPr/>
          </p:nvSpPr>
          <p:spPr>
            <a:xfrm>
              <a:off x="5678007" y="2663324"/>
              <a:ext cx="3147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800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9CAC5B48-6A47-D042-90A9-8819B9D29739}"/>
                </a:ext>
              </a:extLst>
            </p:cNvPr>
            <p:cNvSpPr/>
            <p:nvPr/>
          </p:nvSpPr>
          <p:spPr>
            <a:xfrm>
              <a:off x="5751157" y="3046814"/>
              <a:ext cx="241589" cy="677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3" name="Grupp 12">
            <a:extLst>
              <a:ext uri="{FF2B5EF4-FFF2-40B4-BE49-F238E27FC236}">
                <a16:creationId xmlns:a16="http://schemas.microsoft.com/office/drawing/2014/main" id="{B5AEA19E-28C4-2540-A6E4-3CA79C1F7DF3}"/>
              </a:ext>
            </a:extLst>
          </p:cNvPr>
          <p:cNvGrpSpPr/>
          <p:nvPr/>
        </p:nvGrpSpPr>
        <p:grpSpPr>
          <a:xfrm>
            <a:off x="5228241" y="3518251"/>
            <a:ext cx="314739" cy="523220"/>
            <a:chOff x="5678007" y="2663324"/>
            <a:chExt cx="314739" cy="523220"/>
          </a:xfrm>
        </p:grpSpPr>
        <p:sp>
          <p:nvSpPr>
            <p:cNvPr id="14" name="textruta 13">
              <a:extLst>
                <a:ext uri="{FF2B5EF4-FFF2-40B4-BE49-F238E27FC236}">
                  <a16:creationId xmlns:a16="http://schemas.microsoft.com/office/drawing/2014/main" id="{D6E4C47B-CAC7-5B4A-A070-980FB22597AB}"/>
                </a:ext>
              </a:extLst>
            </p:cNvPr>
            <p:cNvSpPr txBox="1"/>
            <p:nvPr/>
          </p:nvSpPr>
          <p:spPr>
            <a:xfrm>
              <a:off x="5678007" y="2663324"/>
              <a:ext cx="3147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800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2286499F-A0ED-EA41-AAC2-38B9AEC42CDA}"/>
                </a:ext>
              </a:extLst>
            </p:cNvPr>
            <p:cNvSpPr/>
            <p:nvPr/>
          </p:nvSpPr>
          <p:spPr>
            <a:xfrm>
              <a:off x="5751157" y="3046814"/>
              <a:ext cx="241589" cy="677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6" name="Grupp 15">
            <a:extLst>
              <a:ext uri="{FF2B5EF4-FFF2-40B4-BE49-F238E27FC236}">
                <a16:creationId xmlns:a16="http://schemas.microsoft.com/office/drawing/2014/main" id="{1BDBE7B9-97FA-0F4A-9AA3-743193632C92}"/>
              </a:ext>
            </a:extLst>
          </p:cNvPr>
          <p:cNvGrpSpPr/>
          <p:nvPr/>
        </p:nvGrpSpPr>
        <p:grpSpPr>
          <a:xfrm>
            <a:off x="6125958" y="4794248"/>
            <a:ext cx="314739" cy="523220"/>
            <a:chOff x="5678005" y="2658862"/>
            <a:chExt cx="314739" cy="523220"/>
          </a:xfrm>
        </p:grpSpPr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B53E9693-6734-4F41-89CB-3CF3132644A9}"/>
                </a:ext>
              </a:extLst>
            </p:cNvPr>
            <p:cNvSpPr txBox="1"/>
            <p:nvPr/>
          </p:nvSpPr>
          <p:spPr>
            <a:xfrm>
              <a:off x="5678005" y="2658862"/>
              <a:ext cx="3147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800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6663EBCE-BF44-7F4E-95DC-FA690C0BDD18}"/>
                </a:ext>
              </a:extLst>
            </p:cNvPr>
            <p:cNvSpPr/>
            <p:nvPr/>
          </p:nvSpPr>
          <p:spPr>
            <a:xfrm>
              <a:off x="5714579" y="3061338"/>
              <a:ext cx="241589" cy="1207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41206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12422" y="432655"/>
            <a:ext cx="83673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5</a:t>
            </a:r>
          </a:p>
          <a:p>
            <a:endParaRPr lang="sv-SE" sz="2800" b="1" dirty="0"/>
          </a:p>
          <a:p>
            <a:r>
              <a:rPr lang="sv-SE" sz="2800" dirty="0"/>
              <a:t>Hur ska siffrorna 4, 5 och 6 placeras för att svaret ska bli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så stort som möjligt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400" dirty="0"/>
          </a:p>
          <a:p>
            <a:pPr marL="514350" indent="-514350">
              <a:buAutoNum type="alphaLcParenR"/>
            </a:pPr>
            <a:r>
              <a:rPr lang="sv-SE" sz="2800" dirty="0"/>
              <a:t>så litet som möjligt</a:t>
            </a:r>
          </a:p>
        </p:txBody>
      </p:sp>
      <p:pic>
        <p:nvPicPr>
          <p:cNvPr id="38" name="Bildobjekt 37">
            <a:extLst>
              <a:ext uri="{FF2B5EF4-FFF2-40B4-BE49-F238E27FC236}">
                <a16:creationId xmlns:a16="http://schemas.microsoft.com/office/drawing/2014/main" id="{7715A34C-E2FF-214A-8E82-F7D419347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0521" y="-553964"/>
            <a:ext cx="1691008" cy="560363"/>
          </a:xfrm>
          <a:prstGeom prst="rect">
            <a:avLst/>
          </a:prstGeom>
        </p:spPr>
      </p:pic>
      <p:sp>
        <p:nvSpPr>
          <p:cNvPr id="39" name="textruta 38">
            <a:extLst>
              <a:ext uri="{FF2B5EF4-FFF2-40B4-BE49-F238E27FC236}">
                <a16:creationId xmlns:a16="http://schemas.microsoft.com/office/drawing/2014/main" id="{99331ED1-DC4E-1244-971F-C1F03B1D8CE1}"/>
              </a:ext>
            </a:extLst>
          </p:cNvPr>
          <p:cNvSpPr txBox="1"/>
          <p:nvPr/>
        </p:nvSpPr>
        <p:spPr>
          <a:xfrm>
            <a:off x="7045241" y="3498355"/>
            <a:ext cx="3135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∙</a:t>
            </a:r>
          </a:p>
        </p:txBody>
      </p:sp>
      <p:cxnSp>
        <p:nvCxnSpPr>
          <p:cNvPr id="40" name="Rak koppling 6">
            <a:extLst>
              <a:ext uri="{FF2B5EF4-FFF2-40B4-BE49-F238E27FC236}">
                <a16:creationId xmlns:a16="http://schemas.microsoft.com/office/drawing/2014/main" id="{8651F5D2-91F4-0B44-9C63-EA67274AE94C}"/>
              </a:ext>
            </a:extLst>
          </p:cNvPr>
          <p:cNvCxnSpPr>
            <a:cxnSpLocks/>
          </p:cNvCxnSpPr>
          <p:nvPr/>
        </p:nvCxnSpPr>
        <p:spPr>
          <a:xfrm>
            <a:off x="7358748" y="4073238"/>
            <a:ext cx="7481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koppling 10">
            <a:extLst>
              <a:ext uri="{FF2B5EF4-FFF2-40B4-BE49-F238E27FC236}">
                <a16:creationId xmlns:a16="http://schemas.microsoft.com/office/drawing/2014/main" id="{FFF114CF-9EBB-CC47-8C74-9E52DA585E1A}"/>
              </a:ext>
            </a:extLst>
          </p:cNvPr>
          <p:cNvCxnSpPr>
            <a:cxnSpLocks/>
          </p:cNvCxnSpPr>
          <p:nvPr/>
        </p:nvCxnSpPr>
        <p:spPr>
          <a:xfrm>
            <a:off x="8303628" y="4073238"/>
            <a:ext cx="7481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koppling 11">
            <a:extLst>
              <a:ext uri="{FF2B5EF4-FFF2-40B4-BE49-F238E27FC236}">
                <a16:creationId xmlns:a16="http://schemas.microsoft.com/office/drawing/2014/main" id="{E1DE5CA2-D267-154E-A135-AF12037BC7C9}"/>
              </a:ext>
            </a:extLst>
          </p:cNvPr>
          <p:cNvCxnSpPr>
            <a:cxnSpLocks/>
          </p:cNvCxnSpPr>
          <p:nvPr/>
        </p:nvCxnSpPr>
        <p:spPr>
          <a:xfrm>
            <a:off x="6297096" y="4073238"/>
            <a:ext cx="7481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ruta 42">
            <a:extLst>
              <a:ext uri="{FF2B5EF4-FFF2-40B4-BE49-F238E27FC236}">
                <a16:creationId xmlns:a16="http://schemas.microsoft.com/office/drawing/2014/main" id="{C294074D-BBC4-8341-93B7-82BDBDAC9231}"/>
              </a:ext>
            </a:extLst>
          </p:cNvPr>
          <p:cNvSpPr txBox="1"/>
          <p:nvPr/>
        </p:nvSpPr>
        <p:spPr>
          <a:xfrm>
            <a:off x="9248508" y="3365352"/>
            <a:ext cx="831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= ?</a:t>
            </a:r>
          </a:p>
        </p:txBody>
      </p:sp>
      <p:grpSp>
        <p:nvGrpSpPr>
          <p:cNvPr id="44" name="Grupp 43">
            <a:extLst>
              <a:ext uri="{FF2B5EF4-FFF2-40B4-BE49-F238E27FC236}">
                <a16:creationId xmlns:a16="http://schemas.microsoft.com/office/drawing/2014/main" id="{DFF86C5F-E0DC-5246-8E9C-50360326E65C}"/>
              </a:ext>
            </a:extLst>
          </p:cNvPr>
          <p:cNvGrpSpPr/>
          <p:nvPr/>
        </p:nvGrpSpPr>
        <p:grpSpPr>
          <a:xfrm>
            <a:off x="6297096" y="3365352"/>
            <a:ext cx="3782685" cy="840889"/>
            <a:chOff x="3776356" y="4206241"/>
            <a:chExt cx="3782685" cy="840889"/>
          </a:xfrm>
        </p:grpSpPr>
        <p:sp>
          <p:nvSpPr>
            <p:cNvPr id="45" name="textruta 44">
              <a:extLst>
                <a:ext uri="{FF2B5EF4-FFF2-40B4-BE49-F238E27FC236}">
                  <a16:creationId xmlns:a16="http://schemas.microsoft.com/office/drawing/2014/main" id="{1400EEEC-74AA-1D4F-AAF5-CB5613ABFC8A}"/>
                </a:ext>
              </a:extLst>
            </p:cNvPr>
            <p:cNvSpPr txBox="1"/>
            <p:nvPr/>
          </p:nvSpPr>
          <p:spPr>
            <a:xfrm>
              <a:off x="3925590" y="4339244"/>
              <a:ext cx="5708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600" dirty="0">
                  <a:solidFill>
                    <a:srgbClr val="FF0000"/>
                  </a:solidFill>
                </a:rPr>
                <a:t>4</a:t>
              </a:r>
            </a:p>
          </p:txBody>
        </p:sp>
        <p:grpSp>
          <p:nvGrpSpPr>
            <p:cNvPr id="46" name="Grupp 45">
              <a:extLst>
                <a:ext uri="{FF2B5EF4-FFF2-40B4-BE49-F238E27FC236}">
                  <a16:creationId xmlns:a16="http://schemas.microsoft.com/office/drawing/2014/main" id="{48C6F154-7C66-8C40-AF97-ACA1F3DC70A8}"/>
                </a:ext>
              </a:extLst>
            </p:cNvPr>
            <p:cNvGrpSpPr/>
            <p:nvPr/>
          </p:nvGrpSpPr>
          <p:grpSpPr>
            <a:xfrm>
              <a:off x="3776356" y="4206241"/>
              <a:ext cx="3782685" cy="840889"/>
              <a:chOff x="6040966" y="2792807"/>
              <a:chExt cx="3782685" cy="840889"/>
            </a:xfrm>
          </p:grpSpPr>
          <p:sp>
            <p:nvSpPr>
              <p:cNvPr id="47" name="textruta 46">
                <a:extLst>
                  <a:ext uri="{FF2B5EF4-FFF2-40B4-BE49-F238E27FC236}">
                    <a16:creationId xmlns:a16="http://schemas.microsoft.com/office/drawing/2014/main" id="{1B475803-7EF0-C340-943F-C218D3670EC8}"/>
                  </a:ext>
                </a:extLst>
              </p:cNvPr>
              <p:cNvSpPr txBox="1"/>
              <p:nvPr/>
            </p:nvSpPr>
            <p:spPr>
              <a:xfrm>
                <a:off x="6789111" y="2925810"/>
                <a:ext cx="31350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4000" b="1" dirty="0"/>
                  <a:t>∙</a:t>
                </a:r>
              </a:p>
            </p:txBody>
          </p:sp>
          <p:cxnSp>
            <p:nvCxnSpPr>
              <p:cNvPr id="48" name="Rak koppling 6">
                <a:extLst>
                  <a:ext uri="{FF2B5EF4-FFF2-40B4-BE49-F238E27FC236}">
                    <a16:creationId xmlns:a16="http://schemas.microsoft.com/office/drawing/2014/main" id="{9B9097D1-44B7-E446-8B4B-BE96692F0F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02618" y="3500693"/>
                <a:ext cx="74814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ak koppling 10">
                <a:extLst>
                  <a:ext uri="{FF2B5EF4-FFF2-40B4-BE49-F238E27FC236}">
                    <a16:creationId xmlns:a16="http://schemas.microsoft.com/office/drawing/2014/main" id="{CB80B44F-7F66-5346-A798-21D4A24AAF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47498" y="3500693"/>
                <a:ext cx="74814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ak koppling 11">
                <a:extLst>
                  <a:ext uri="{FF2B5EF4-FFF2-40B4-BE49-F238E27FC236}">
                    <a16:creationId xmlns:a16="http://schemas.microsoft.com/office/drawing/2014/main" id="{1112BE6E-8971-5F44-BA1D-3A35B13594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0966" y="3500693"/>
                <a:ext cx="74814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ruta 50">
                <a:extLst>
                  <a:ext uri="{FF2B5EF4-FFF2-40B4-BE49-F238E27FC236}">
                    <a16:creationId xmlns:a16="http://schemas.microsoft.com/office/drawing/2014/main" id="{F7285C94-875C-8341-BDF0-730B9EE4D124}"/>
                  </a:ext>
                </a:extLst>
              </p:cNvPr>
              <p:cNvSpPr txBox="1"/>
              <p:nvPr/>
            </p:nvSpPr>
            <p:spPr>
              <a:xfrm>
                <a:off x="8992378" y="2792807"/>
                <a:ext cx="83127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4000" b="1" dirty="0"/>
                  <a:t>= ?</a:t>
                </a:r>
              </a:p>
            </p:txBody>
          </p:sp>
        </p:grpSp>
      </p:grpSp>
      <p:sp>
        <p:nvSpPr>
          <p:cNvPr id="52" name="textruta 51">
            <a:extLst>
              <a:ext uri="{FF2B5EF4-FFF2-40B4-BE49-F238E27FC236}">
                <a16:creationId xmlns:a16="http://schemas.microsoft.com/office/drawing/2014/main" id="{F7905AE5-E5A6-7140-9999-8EC3598E158A}"/>
              </a:ext>
            </a:extLst>
          </p:cNvPr>
          <p:cNvSpPr txBox="1"/>
          <p:nvPr/>
        </p:nvSpPr>
        <p:spPr>
          <a:xfrm>
            <a:off x="7536085" y="3513216"/>
            <a:ext cx="57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2CF4C4FB-7267-8F48-BBAF-750628CA805E}"/>
              </a:ext>
            </a:extLst>
          </p:cNvPr>
          <p:cNvSpPr txBox="1"/>
          <p:nvPr/>
        </p:nvSpPr>
        <p:spPr>
          <a:xfrm>
            <a:off x="8480965" y="3498355"/>
            <a:ext cx="57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>
                <a:solidFill>
                  <a:srgbClr val="FF0000"/>
                </a:solidFill>
              </a:rPr>
              <a:t>6</a:t>
            </a:r>
          </a:p>
        </p:txBody>
      </p:sp>
      <p:pic>
        <p:nvPicPr>
          <p:cNvPr id="54" name="Bildobjekt 53">
            <a:extLst>
              <a:ext uri="{FF2B5EF4-FFF2-40B4-BE49-F238E27FC236}">
                <a16:creationId xmlns:a16="http://schemas.microsoft.com/office/drawing/2014/main" id="{71B40A30-9548-BB42-BABB-2A8A64EFF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0521" y="-2050023"/>
            <a:ext cx="1691008" cy="560363"/>
          </a:xfrm>
          <a:prstGeom prst="rect">
            <a:avLst/>
          </a:prstGeom>
        </p:spPr>
      </p:pic>
      <p:sp>
        <p:nvSpPr>
          <p:cNvPr id="55" name="textruta 54">
            <a:extLst>
              <a:ext uri="{FF2B5EF4-FFF2-40B4-BE49-F238E27FC236}">
                <a16:creationId xmlns:a16="http://schemas.microsoft.com/office/drawing/2014/main" id="{11E5ED06-D5BB-DC40-BEAE-EA6B829AD943}"/>
              </a:ext>
            </a:extLst>
          </p:cNvPr>
          <p:cNvSpPr txBox="1"/>
          <p:nvPr/>
        </p:nvSpPr>
        <p:spPr>
          <a:xfrm>
            <a:off x="7045241" y="2002296"/>
            <a:ext cx="3135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∙</a:t>
            </a:r>
          </a:p>
        </p:txBody>
      </p:sp>
      <p:cxnSp>
        <p:nvCxnSpPr>
          <p:cNvPr id="56" name="Rak koppling 6">
            <a:extLst>
              <a:ext uri="{FF2B5EF4-FFF2-40B4-BE49-F238E27FC236}">
                <a16:creationId xmlns:a16="http://schemas.microsoft.com/office/drawing/2014/main" id="{9AE9EC41-76CC-274E-84A3-4450EF6B7472}"/>
              </a:ext>
            </a:extLst>
          </p:cNvPr>
          <p:cNvCxnSpPr>
            <a:cxnSpLocks/>
          </p:cNvCxnSpPr>
          <p:nvPr/>
        </p:nvCxnSpPr>
        <p:spPr>
          <a:xfrm>
            <a:off x="7358748" y="2577179"/>
            <a:ext cx="7481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k koppling 10">
            <a:extLst>
              <a:ext uri="{FF2B5EF4-FFF2-40B4-BE49-F238E27FC236}">
                <a16:creationId xmlns:a16="http://schemas.microsoft.com/office/drawing/2014/main" id="{63E2B710-F1AB-9946-9DD3-D9C3ABCFC0CE}"/>
              </a:ext>
            </a:extLst>
          </p:cNvPr>
          <p:cNvCxnSpPr>
            <a:cxnSpLocks/>
          </p:cNvCxnSpPr>
          <p:nvPr/>
        </p:nvCxnSpPr>
        <p:spPr>
          <a:xfrm>
            <a:off x="8303628" y="2577179"/>
            <a:ext cx="7481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ak koppling 11">
            <a:extLst>
              <a:ext uri="{FF2B5EF4-FFF2-40B4-BE49-F238E27FC236}">
                <a16:creationId xmlns:a16="http://schemas.microsoft.com/office/drawing/2014/main" id="{1AF977E3-67A7-3346-8FB4-7D5091518BEF}"/>
              </a:ext>
            </a:extLst>
          </p:cNvPr>
          <p:cNvCxnSpPr>
            <a:cxnSpLocks/>
          </p:cNvCxnSpPr>
          <p:nvPr/>
        </p:nvCxnSpPr>
        <p:spPr>
          <a:xfrm>
            <a:off x="6297096" y="2577179"/>
            <a:ext cx="7481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ruta 58">
            <a:extLst>
              <a:ext uri="{FF2B5EF4-FFF2-40B4-BE49-F238E27FC236}">
                <a16:creationId xmlns:a16="http://schemas.microsoft.com/office/drawing/2014/main" id="{9DF72DE4-9D9F-654A-85ED-06494AFA35A5}"/>
              </a:ext>
            </a:extLst>
          </p:cNvPr>
          <p:cNvSpPr txBox="1"/>
          <p:nvPr/>
        </p:nvSpPr>
        <p:spPr>
          <a:xfrm>
            <a:off x="9248508" y="1869293"/>
            <a:ext cx="831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= ?</a:t>
            </a:r>
          </a:p>
        </p:txBody>
      </p:sp>
      <p:grpSp>
        <p:nvGrpSpPr>
          <p:cNvPr id="60" name="Grupp 59">
            <a:extLst>
              <a:ext uri="{FF2B5EF4-FFF2-40B4-BE49-F238E27FC236}">
                <a16:creationId xmlns:a16="http://schemas.microsoft.com/office/drawing/2014/main" id="{55193752-8A19-8443-9426-20C7A88B443D}"/>
              </a:ext>
            </a:extLst>
          </p:cNvPr>
          <p:cNvGrpSpPr/>
          <p:nvPr/>
        </p:nvGrpSpPr>
        <p:grpSpPr>
          <a:xfrm>
            <a:off x="6297096" y="1869293"/>
            <a:ext cx="3782685" cy="840889"/>
            <a:chOff x="3776356" y="4206241"/>
            <a:chExt cx="3782685" cy="840889"/>
          </a:xfrm>
        </p:grpSpPr>
        <p:sp>
          <p:nvSpPr>
            <p:cNvPr id="61" name="textruta 60">
              <a:extLst>
                <a:ext uri="{FF2B5EF4-FFF2-40B4-BE49-F238E27FC236}">
                  <a16:creationId xmlns:a16="http://schemas.microsoft.com/office/drawing/2014/main" id="{CC2FA8BF-BAEC-6441-B6C7-639225947F3B}"/>
                </a:ext>
              </a:extLst>
            </p:cNvPr>
            <p:cNvSpPr txBox="1"/>
            <p:nvPr/>
          </p:nvSpPr>
          <p:spPr>
            <a:xfrm>
              <a:off x="3925590" y="4339244"/>
              <a:ext cx="5708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600" dirty="0">
                  <a:solidFill>
                    <a:srgbClr val="FF0000"/>
                  </a:solidFill>
                </a:rPr>
                <a:t>6</a:t>
              </a:r>
            </a:p>
          </p:txBody>
        </p:sp>
        <p:grpSp>
          <p:nvGrpSpPr>
            <p:cNvPr id="62" name="Grupp 61">
              <a:extLst>
                <a:ext uri="{FF2B5EF4-FFF2-40B4-BE49-F238E27FC236}">
                  <a16:creationId xmlns:a16="http://schemas.microsoft.com/office/drawing/2014/main" id="{9DA522B9-C7E5-A946-B075-A0420E89C009}"/>
                </a:ext>
              </a:extLst>
            </p:cNvPr>
            <p:cNvGrpSpPr/>
            <p:nvPr/>
          </p:nvGrpSpPr>
          <p:grpSpPr>
            <a:xfrm>
              <a:off x="3776356" y="4206241"/>
              <a:ext cx="3782685" cy="840889"/>
              <a:chOff x="6040966" y="2792807"/>
              <a:chExt cx="3782685" cy="840889"/>
            </a:xfrm>
          </p:grpSpPr>
          <p:sp>
            <p:nvSpPr>
              <p:cNvPr id="63" name="textruta 62">
                <a:extLst>
                  <a:ext uri="{FF2B5EF4-FFF2-40B4-BE49-F238E27FC236}">
                    <a16:creationId xmlns:a16="http://schemas.microsoft.com/office/drawing/2014/main" id="{385EE7F8-4A53-5143-8C1D-AE1C38342117}"/>
                  </a:ext>
                </a:extLst>
              </p:cNvPr>
              <p:cNvSpPr txBox="1"/>
              <p:nvPr/>
            </p:nvSpPr>
            <p:spPr>
              <a:xfrm>
                <a:off x="6789111" y="2925810"/>
                <a:ext cx="31350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4000" b="1" dirty="0"/>
                  <a:t>∙</a:t>
                </a:r>
              </a:p>
            </p:txBody>
          </p:sp>
          <p:cxnSp>
            <p:nvCxnSpPr>
              <p:cNvPr id="64" name="Rak koppling 6">
                <a:extLst>
                  <a:ext uri="{FF2B5EF4-FFF2-40B4-BE49-F238E27FC236}">
                    <a16:creationId xmlns:a16="http://schemas.microsoft.com/office/drawing/2014/main" id="{240D81F9-1F0C-7A43-9A23-9B85644610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02618" y="3500693"/>
                <a:ext cx="74814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ak koppling 10">
                <a:extLst>
                  <a:ext uri="{FF2B5EF4-FFF2-40B4-BE49-F238E27FC236}">
                    <a16:creationId xmlns:a16="http://schemas.microsoft.com/office/drawing/2014/main" id="{43CF24B7-5C26-8E48-9339-CE8DDA1C94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47498" y="3500693"/>
                <a:ext cx="74814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ak koppling 11">
                <a:extLst>
                  <a:ext uri="{FF2B5EF4-FFF2-40B4-BE49-F238E27FC236}">
                    <a16:creationId xmlns:a16="http://schemas.microsoft.com/office/drawing/2014/main" id="{73F0DEF4-4173-4540-82C3-4916ED3DFC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0966" y="3500693"/>
                <a:ext cx="74814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ruta 66">
                <a:extLst>
                  <a:ext uri="{FF2B5EF4-FFF2-40B4-BE49-F238E27FC236}">
                    <a16:creationId xmlns:a16="http://schemas.microsoft.com/office/drawing/2014/main" id="{43F8A7D2-32FB-1345-A9E2-9573A3BCB21B}"/>
                  </a:ext>
                </a:extLst>
              </p:cNvPr>
              <p:cNvSpPr txBox="1"/>
              <p:nvPr/>
            </p:nvSpPr>
            <p:spPr>
              <a:xfrm>
                <a:off x="8992378" y="2792807"/>
                <a:ext cx="83127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4000" b="1" dirty="0"/>
                  <a:t>= ?</a:t>
                </a:r>
              </a:p>
            </p:txBody>
          </p:sp>
        </p:grpSp>
      </p:grpSp>
      <p:sp>
        <p:nvSpPr>
          <p:cNvPr id="68" name="textruta 67">
            <a:extLst>
              <a:ext uri="{FF2B5EF4-FFF2-40B4-BE49-F238E27FC236}">
                <a16:creationId xmlns:a16="http://schemas.microsoft.com/office/drawing/2014/main" id="{2B1E2CD8-6A33-EF44-9F7D-DDFBE8C525F4}"/>
              </a:ext>
            </a:extLst>
          </p:cNvPr>
          <p:cNvSpPr txBox="1"/>
          <p:nvPr/>
        </p:nvSpPr>
        <p:spPr>
          <a:xfrm>
            <a:off x="7536085" y="2017157"/>
            <a:ext cx="57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9" name="textruta 68">
            <a:extLst>
              <a:ext uri="{FF2B5EF4-FFF2-40B4-BE49-F238E27FC236}">
                <a16:creationId xmlns:a16="http://schemas.microsoft.com/office/drawing/2014/main" id="{6F9C4786-39F5-E042-B258-FC778D805741}"/>
              </a:ext>
            </a:extLst>
          </p:cNvPr>
          <p:cNvSpPr txBox="1"/>
          <p:nvPr/>
        </p:nvSpPr>
        <p:spPr>
          <a:xfrm>
            <a:off x="8480965" y="2002296"/>
            <a:ext cx="57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6027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3" grpId="0"/>
      <p:bldP spid="52" grpId="0"/>
      <p:bldP spid="53" grpId="0"/>
      <p:bldP spid="55" grpId="0"/>
      <p:bldP spid="59" grpId="0"/>
      <p:bldP spid="68" grpId="0"/>
      <p:bldP spid="69" grpId="0"/>
    </p:bld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522</TotalTime>
  <Words>262</Words>
  <Application>Microsoft Office PowerPoint</Application>
  <PresentationFormat>Bredbild</PresentationFormat>
  <Paragraphs>118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37</cp:revision>
  <dcterms:created xsi:type="dcterms:W3CDTF">2019-08-04T10:07:00Z</dcterms:created>
  <dcterms:modified xsi:type="dcterms:W3CDTF">2024-01-24T14:52:34Z</dcterms:modified>
</cp:coreProperties>
</file>