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36" r:id="rId2"/>
    <p:sldId id="345" r:id="rId3"/>
    <p:sldId id="346" r:id="rId4"/>
    <p:sldId id="347" r:id="rId5"/>
    <p:sldId id="348" r:id="rId6"/>
    <p:sldId id="349" r:id="rId7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1E02"/>
    <a:srgbClr val="8E2503"/>
    <a:srgbClr val="9E2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75" autoAdjust="0"/>
    <p:restoredTop sz="99052" autoAdjust="0"/>
  </p:normalViewPr>
  <p:slideViewPr>
    <p:cSldViewPr snapToGrid="0" snapToObjects="1">
      <p:cViewPr>
        <p:scale>
          <a:sx n="192" d="100"/>
          <a:sy n="192" d="100"/>
        </p:scale>
        <p:origin x="-3736" y="-8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2020-02-18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2020-02-18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2020-02-18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2020-02-18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2020-02-18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2020-02-18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2020-02-18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2020-02-18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2020-02-18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2020-02-18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2020-02-18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2020-02-18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2020-02-18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microsoft.com/office/2007/relationships/hdphoto" Target="../media/hdphoto3.wdp"/><Relationship Id="rId4" Type="http://schemas.microsoft.com/office/2007/relationships/hdphoto" Target="../media/hdphoto2.wdp"/><Relationship Id="rId9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tiff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7A1CC34-83C5-FA48-A3B0-061C1FF66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09" y="247063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/>
              <a:t>4.5	                          					Bråk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CF2EE6F9-EFA1-7E4D-AB8B-B9A0E9D3E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633" y="284802"/>
            <a:ext cx="1161498" cy="384895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6D59E7CE-A18E-9D42-9FBA-30E25DB94D7D}"/>
              </a:ext>
            </a:extLst>
          </p:cNvPr>
          <p:cNvSpPr/>
          <p:nvPr/>
        </p:nvSpPr>
        <p:spPr>
          <a:xfrm>
            <a:off x="1930726" y="1698175"/>
            <a:ext cx="3422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Saga delar ett äpple mitt itu:</a:t>
            </a:r>
          </a:p>
        </p:txBody>
      </p:sp>
      <p:grpSp>
        <p:nvGrpSpPr>
          <p:cNvPr id="88" name="Grupp 87">
            <a:extLst>
              <a:ext uri="{FF2B5EF4-FFF2-40B4-BE49-F238E27FC236}">
                <a16:creationId xmlns:a16="http://schemas.microsoft.com/office/drawing/2014/main" id="{51ED0CDF-CE26-1740-8F0E-9CAF11A1DBC2}"/>
              </a:ext>
            </a:extLst>
          </p:cNvPr>
          <p:cNvGrpSpPr/>
          <p:nvPr/>
        </p:nvGrpSpPr>
        <p:grpSpPr>
          <a:xfrm>
            <a:off x="6266713" y="4621074"/>
            <a:ext cx="1439920" cy="738664"/>
            <a:chOff x="5096292" y="3210470"/>
            <a:chExt cx="1439920" cy="738664"/>
          </a:xfrm>
        </p:grpSpPr>
        <p:sp>
          <p:nvSpPr>
            <p:cNvPr id="81" name="Rektangel 80">
              <a:extLst>
                <a:ext uri="{FF2B5EF4-FFF2-40B4-BE49-F238E27FC236}">
                  <a16:creationId xmlns:a16="http://schemas.microsoft.com/office/drawing/2014/main" id="{95B4C899-B237-7E4A-8C47-15AB79C0C09D}"/>
                </a:ext>
              </a:extLst>
            </p:cNvPr>
            <p:cNvSpPr/>
            <p:nvPr/>
          </p:nvSpPr>
          <p:spPr>
            <a:xfrm>
              <a:off x="5096292" y="3210470"/>
              <a:ext cx="1002750" cy="73866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sv-SE" sz="1400" dirty="0"/>
            </a:p>
            <a:p>
              <a:endParaRPr lang="sv-SE" sz="1400" dirty="0"/>
            </a:p>
            <a:p>
              <a:endParaRPr lang="sv-SE" sz="1400" dirty="0"/>
            </a:p>
          </p:txBody>
        </p:sp>
        <p:grpSp>
          <p:nvGrpSpPr>
            <p:cNvPr id="82" name="Grupp 81">
              <a:extLst>
                <a:ext uri="{FF2B5EF4-FFF2-40B4-BE49-F238E27FC236}">
                  <a16:creationId xmlns:a16="http://schemas.microsoft.com/office/drawing/2014/main" id="{7E261DD3-4D0F-A24C-A92D-91489E592A49}"/>
                </a:ext>
              </a:extLst>
            </p:cNvPr>
            <p:cNvGrpSpPr/>
            <p:nvPr/>
          </p:nvGrpSpPr>
          <p:grpSpPr>
            <a:xfrm>
              <a:off x="5187061" y="3268196"/>
              <a:ext cx="1349151" cy="655941"/>
              <a:chOff x="4102334" y="1110694"/>
              <a:chExt cx="1349151" cy="655941"/>
            </a:xfrm>
          </p:grpSpPr>
          <p:sp>
            <p:nvSpPr>
              <p:cNvPr id="84" name="Rektangel 83">
                <a:extLst>
                  <a:ext uri="{FF2B5EF4-FFF2-40B4-BE49-F238E27FC236}">
                    <a16:creationId xmlns:a16="http://schemas.microsoft.com/office/drawing/2014/main" id="{68E0C2EE-C96F-BF4C-8DCE-66404B94F883}"/>
                  </a:ext>
                </a:extLst>
              </p:cNvPr>
              <p:cNvSpPr/>
              <p:nvPr/>
            </p:nvSpPr>
            <p:spPr>
              <a:xfrm>
                <a:off x="4512940" y="1110694"/>
                <a:ext cx="93854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2</a:t>
                </a:r>
              </a:p>
            </p:txBody>
          </p:sp>
          <p:sp>
            <p:nvSpPr>
              <p:cNvPr id="85" name="Rektangel 84">
                <a:extLst>
                  <a:ext uri="{FF2B5EF4-FFF2-40B4-BE49-F238E27FC236}">
                    <a16:creationId xmlns:a16="http://schemas.microsoft.com/office/drawing/2014/main" id="{EFD4ADB6-F602-0842-BF2F-8697660F3186}"/>
                  </a:ext>
                </a:extLst>
              </p:cNvPr>
              <p:cNvSpPr/>
              <p:nvPr/>
            </p:nvSpPr>
            <p:spPr>
              <a:xfrm>
                <a:off x="4512940" y="1366525"/>
                <a:ext cx="3686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2</a:t>
                </a:r>
              </a:p>
            </p:txBody>
          </p:sp>
          <p:cxnSp>
            <p:nvCxnSpPr>
              <p:cNvPr id="86" name="Rak 85">
                <a:extLst>
                  <a:ext uri="{FF2B5EF4-FFF2-40B4-BE49-F238E27FC236}">
                    <a16:creationId xmlns:a16="http://schemas.microsoft.com/office/drawing/2014/main" id="{F0228F42-03BB-B94C-B390-4BC12EFE9F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1918" y="1437010"/>
                <a:ext cx="2162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7" name="Rektangel 86">
                <a:extLst>
                  <a:ext uri="{FF2B5EF4-FFF2-40B4-BE49-F238E27FC236}">
                    <a16:creationId xmlns:a16="http://schemas.microsoft.com/office/drawing/2014/main" id="{F52D9D30-5C03-E04C-9D0D-6408ACA4945A}"/>
                  </a:ext>
                </a:extLst>
              </p:cNvPr>
              <p:cNvSpPr/>
              <p:nvPr/>
            </p:nvSpPr>
            <p:spPr>
              <a:xfrm>
                <a:off x="4102334" y="1222245"/>
                <a:ext cx="57990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1 =</a:t>
                </a:r>
              </a:p>
            </p:txBody>
          </p:sp>
        </p:grpSp>
      </p:grpSp>
      <p:sp>
        <p:nvSpPr>
          <p:cNvPr id="44" name="Rektangel 43">
            <a:extLst>
              <a:ext uri="{FF2B5EF4-FFF2-40B4-BE49-F238E27FC236}">
                <a16:creationId xmlns:a16="http://schemas.microsoft.com/office/drawing/2014/main" id="{FAC4842A-2D8E-9042-8FB7-9F0435D0BDD0}"/>
              </a:ext>
            </a:extLst>
          </p:cNvPr>
          <p:cNvSpPr/>
          <p:nvPr/>
        </p:nvSpPr>
        <p:spPr>
          <a:xfrm>
            <a:off x="3846025" y="798001"/>
            <a:ext cx="1872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Vad är ett bråk?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grpSp>
        <p:nvGrpSpPr>
          <p:cNvPr id="52" name="Grupp 51">
            <a:extLst>
              <a:ext uri="{FF2B5EF4-FFF2-40B4-BE49-F238E27FC236}">
                <a16:creationId xmlns:a16="http://schemas.microsoft.com/office/drawing/2014/main" id="{A01E60DD-A69B-F144-84D4-3E98FFB1B3F9}"/>
              </a:ext>
            </a:extLst>
          </p:cNvPr>
          <p:cNvGrpSpPr/>
          <p:nvPr/>
        </p:nvGrpSpPr>
        <p:grpSpPr>
          <a:xfrm>
            <a:off x="1989544" y="2883125"/>
            <a:ext cx="3660485" cy="854161"/>
            <a:chOff x="1512968" y="1027992"/>
            <a:chExt cx="3660485" cy="854161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6677E9FF-D98F-014E-BEEF-115DC9CC2F27}"/>
                </a:ext>
              </a:extLst>
            </p:cNvPr>
            <p:cNvSpPr/>
            <p:nvPr/>
          </p:nvSpPr>
          <p:spPr>
            <a:xfrm>
              <a:off x="1512968" y="1227854"/>
              <a:ext cx="366048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Talet ”en halv” kan vi skriva       .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15540DDC-CE68-B64E-ABD9-F867E0179874}"/>
                </a:ext>
              </a:extLst>
            </p:cNvPr>
            <p:cNvSpPr/>
            <p:nvPr/>
          </p:nvSpPr>
          <p:spPr>
            <a:xfrm>
              <a:off x="4454314" y="1027992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946CBF04-6625-E045-B3A9-B0643ECAA5F6}"/>
                </a:ext>
              </a:extLst>
            </p:cNvPr>
            <p:cNvSpPr/>
            <p:nvPr/>
          </p:nvSpPr>
          <p:spPr>
            <a:xfrm>
              <a:off x="4468215" y="1358933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2</a:t>
              </a:r>
            </a:p>
          </p:txBody>
        </p:sp>
        <p:cxnSp>
          <p:nvCxnSpPr>
            <p:cNvPr id="65" name="Rak 64">
              <a:extLst>
                <a:ext uri="{FF2B5EF4-FFF2-40B4-BE49-F238E27FC236}">
                  <a16:creationId xmlns:a16="http://schemas.microsoft.com/office/drawing/2014/main" id="{F26B11D9-BF19-0B4C-817A-108239113A63}"/>
                </a:ext>
              </a:extLst>
            </p:cNvPr>
            <p:cNvCxnSpPr>
              <a:cxnSpLocks/>
            </p:cNvCxnSpPr>
            <p:nvPr/>
          </p:nvCxnSpPr>
          <p:spPr>
            <a:xfrm>
              <a:off x="4503696" y="1458684"/>
              <a:ext cx="269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6" name="Bildobjekt 5">
            <a:extLst>
              <a:ext uri="{FF2B5EF4-FFF2-40B4-BE49-F238E27FC236}">
                <a16:creationId xmlns:a16="http://schemas.microsoft.com/office/drawing/2014/main" id="{D94A6449-00A4-AD4D-9977-187426F67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726" y="1468017"/>
            <a:ext cx="866132" cy="84087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CC71CB53-C05B-1F4D-ADB8-842D237E0F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73" t="14572" r="9154" b="14719"/>
          <a:stretch/>
        </p:blipFill>
        <p:spPr>
          <a:xfrm>
            <a:off x="6071833" y="1498262"/>
            <a:ext cx="866132" cy="810625"/>
          </a:xfrm>
          <a:prstGeom prst="rect">
            <a:avLst/>
          </a:prstGeom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988AF0B3-8B35-364A-923C-54CFABFDE3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73" t="14572" r="9154" b="14719"/>
          <a:stretch/>
        </p:blipFill>
        <p:spPr>
          <a:xfrm>
            <a:off x="6937868" y="1483139"/>
            <a:ext cx="866132" cy="810625"/>
          </a:xfrm>
          <a:prstGeom prst="rect">
            <a:avLst/>
          </a:prstGeom>
        </p:spPr>
      </p:pic>
      <p:sp>
        <p:nvSpPr>
          <p:cNvPr id="68" name="Rektangel 67">
            <a:extLst>
              <a:ext uri="{FF2B5EF4-FFF2-40B4-BE49-F238E27FC236}">
                <a16:creationId xmlns:a16="http://schemas.microsoft.com/office/drawing/2014/main" id="{9452D9B1-EECE-0144-B425-4C3872E53C19}"/>
              </a:ext>
            </a:extLst>
          </p:cNvPr>
          <p:cNvSpPr/>
          <p:nvPr/>
        </p:nvSpPr>
        <p:spPr>
          <a:xfrm>
            <a:off x="5718141" y="2396667"/>
            <a:ext cx="3422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Det blir två </a:t>
            </a:r>
            <a:r>
              <a:rPr lang="sv-SE" sz="2000" i="1" dirty="0">
                <a:solidFill>
                  <a:srgbClr val="C00000"/>
                </a:solidFill>
              </a:rPr>
              <a:t>halva</a:t>
            </a:r>
            <a:r>
              <a:rPr lang="sv-SE" sz="2000" dirty="0"/>
              <a:t> äpplen.</a:t>
            </a:r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7A84A38D-CB28-6549-A14D-5EF7CC79E435}"/>
              </a:ext>
            </a:extLst>
          </p:cNvPr>
          <p:cNvSpPr/>
          <p:nvPr/>
        </p:nvSpPr>
        <p:spPr>
          <a:xfrm>
            <a:off x="2075113" y="3706892"/>
            <a:ext cx="3422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Talet är då skrivet i </a:t>
            </a:r>
            <a:r>
              <a:rPr lang="sv-SE" sz="2000" i="1" dirty="0">
                <a:solidFill>
                  <a:srgbClr val="C00000"/>
                </a:solidFill>
              </a:rPr>
              <a:t>bråkform</a:t>
            </a:r>
            <a:r>
              <a:rPr lang="sv-SE" sz="2000" dirty="0"/>
              <a:t>. 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6ED83AD2-A08A-3A46-8867-E58830C6198B}"/>
              </a:ext>
            </a:extLst>
          </p:cNvPr>
          <p:cNvSpPr/>
          <p:nvPr/>
        </p:nvSpPr>
        <p:spPr>
          <a:xfrm>
            <a:off x="1543845" y="4734576"/>
            <a:ext cx="48593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Ett helt äpple är lika med två halva äpplen. </a:t>
            </a:r>
          </a:p>
        </p:txBody>
      </p:sp>
    </p:spTree>
    <p:extLst>
      <p:ext uri="{BB962C8B-B14F-4D97-AF65-F5344CB8AC3E}">
        <p14:creationId xmlns:p14="http://schemas.microsoft.com/office/powerpoint/2010/main" val="84810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4" grpId="0"/>
      <p:bldP spid="68" grpId="0"/>
      <p:bldP spid="69" grpId="0"/>
      <p:bldP spid="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6D59E7CE-A18E-9D42-9FBA-30E25DB94D7D}"/>
              </a:ext>
            </a:extLst>
          </p:cNvPr>
          <p:cNvSpPr/>
          <p:nvPr/>
        </p:nvSpPr>
        <p:spPr>
          <a:xfrm>
            <a:off x="1507172" y="847979"/>
            <a:ext cx="3980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Tre kompisar delar på en godisbit:</a:t>
            </a:r>
          </a:p>
        </p:txBody>
      </p:sp>
      <p:grpSp>
        <p:nvGrpSpPr>
          <p:cNvPr id="88" name="Grupp 87">
            <a:extLst>
              <a:ext uri="{FF2B5EF4-FFF2-40B4-BE49-F238E27FC236}">
                <a16:creationId xmlns:a16="http://schemas.microsoft.com/office/drawing/2014/main" id="{51ED0CDF-CE26-1740-8F0E-9CAF11A1DBC2}"/>
              </a:ext>
            </a:extLst>
          </p:cNvPr>
          <p:cNvGrpSpPr/>
          <p:nvPr/>
        </p:nvGrpSpPr>
        <p:grpSpPr>
          <a:xfrm>
            <a:off x="6128740" y="3805377"/>
            <a:ext cx="1439920" cy="738664"/>
            <a:chOff x="5096292" y="3210470"/>
            <a:chExt cx="1439920" cy="738664"/>
          </a:xfrm>
        </p:grpSpPr>
        <p:sp>
          <p:nvSpPr>
            <p:cNvPr id="81" name="Rektangel 80">
              <a:extLst>
                <a:ext uri="{FF2B5EF4-FFF2-40B4-BE49-F238E27FC236}">
                  <a16:creationId xmlns:a16="http://schemas.microsoft.com/office/drawing/2014/main" id="{95B4C899-B237-7E4A-8C47-15AB79C0C09D}"/>
                </a:ext>
              </a:extLst>
            </p:cNvPr>
            <p:cNvSpPr/>
            <p:nvPr/>
          </p:nvSpPr>
          <p:spPr>
            <a:xfrm>
              <a:off x="5096292" y="3210470"/>
              <a:ext cx="1002750" cy="73866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sv-SE" sz="1400" dirty="0"/>
            </a:p>
            <a:p>
              <a:endParaRPr lang="sv-SE" sz="1400" dirty="0"/>
            </a:p>
            <a:p>
              <a:endParaRPr lang="sv-SE" sz="1400" dirty="0"/>
            </a:p>
          </p:txBody>
        </p:sp>
        <p:grpSp>
          <p:nvGrpSpPr>
            <p:cNvPr id="82" name="Grupp 81">
              <a:extLst>
                <a:ext uri="{FF2B5EF4-FFF2-40B4-BE49-F238E27FC236}">
                  <a16:creationId xmlns:a16="http://schemas.microsoft.com/office/drawing/2014/main" id="{7E261DD3-4D0F-A24C-A92D-91489E592A49}"/>
                </a:ext>
              </a:extLst>
            </p:cNvPr>
            <p:cNvGrpSpPr/>
            <p:nvPr/>
          </p:nvGrpSpPr>
          <p:grpSpPr>
            <a:xfrm>
              <a:off x="5187061" y="3268196"/>
              <a:ext cx="1349151" cy="655941"/>
              <a:chOff x="4102334" y="1110694"/>
              <a:chExt cx="1349151" cy="655941"/>
            </a:xfrm>
          </p:grpSpPr>
          <p:sp>
            <p:nvSpPr>
              <p:cNvPr id="84" name="Rektangel 83">
                <a:extLst>
                  <a:ext uri="{FF2B5EF4-FFF2-40B4-BE49-F238E27FC236}">
                    <a16:creationId xmlns:a16="http://schemas.microsoft.com/office/drawing/2014/main" id="{68E0C2EE-C96F-BF4C-8DCE-66404B94F883}"/>
                  </a:ext>
                </a:extLst>
              </p:cNvPr>
              <p:cNvSpPr/>
              <p:nvPr/>
            </p:nvSpPr>
            <p:spPr>
              <a:xfrm>
                <a:off x="4512940" y="1110694"/>
                <a:ext cx="93854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3</a:t>
                </a:r>
              </a:p>
            </p:txBody>
          </p:sp>
          <p:sp>
            <p:nvSpPr>
              <p:cNvPr id="85" name="Rektangel 84">
                <a:extLst>
                  <a:ext uri="{FF2B5EF4-FFF2-40B4-BE49-F238E27FC236}">
                    <a16:creationId xmlns:a16="http://schemas.microsoft.com/office/drawing/2014/main" id="{EFD4ADB6-F602-0842-BF2F-8697660F3186}"/>
                  </a:ext>
                </a:extLst>
              </p:cNvPr>
              <p:cNvSpPr/>
              <p:nvPr/>
            </p:nvSpPr>
            <p:spPr>
              <a:xfrm>
                <a:off x="4512940" y="1366525"/>
                <a:ext cx="3686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3</a:t>
                </a:r>
              </a:p>
            </p:txBody>
          </p:sp>
          <p:cxnSp>
            <p:nvCxnSpPr>
              <p:cNvPr id="86" name="Rak 85">
                <a:extLst>
                  <a:ext uri="{FF2B5EF4-FFF2-40B4-BE49-F238E27FC236}">
                    <a16:creationId xmlns:a16="http://schemas.microsoft.com/office/drawing/2014/main" id="{F0228F42-03BB-B94C-B390-4BC12EFE9F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1918" y="1437010"/>
                <a:ext cx="2162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7" name="Rektangel 86">
                <a:extLst>
                  <a:ext uri="{FF2B5EF4-FFF2-40B4-BE49-F238E27FC236}">
                    <a16:creationId xmlns:a16="http://schemas.microsoft.com/office/drawing/2014/main" id="{F52D9D30-5C03-E04C-9D0D-6408ACA4945A}"/>
                  </a:ext>
                </a:extLst>
              </p:cNvPr>
              <p:cNvSpPr/>
              <p:nvPr/>
            </p:nvSpPr>
            <p:spPr>
              <a:xfrm>
                <a:off x="4102334" y="1222245"/>
                <a:ext cx="57990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1 =</a:t>
                </a:r>
              </a:p>
            </p:txBody>
          </p:sp>
        </p:grpSp>
      </p:grpSp>
      <p:grpSp>
        <p:nvGrpSpPr>
          <p:cNvPr id="52" name="Grupp 51">
            <a:extLst>
              <a:ext uri="{FF2B5EF4-FFF2-40B4-BE49-F238E27FC236}">
                <a16:creationId xmlns:a16="http://schemas.microsoft.com/office/drawing/2014/main" id="{A01E60DD-A69B-F144-84D4-3E98FFB1B3F9}"/>
              </a:ext>
            </a:extLst>
          </p:cNvPr>
          <p:cNvGrpSpPr/>
          <p:nvPr/>
        </p:nvGrpSpPr>
        <p:grpSpPr>
          <a:xfrm>
            <a:off x="1400027" y="2546290"/>
            <a:ext cx="4355880" cy="854161"/>
            <a:chOff x="985843" y="1027992"/>
            <a:chExt cx="4355880" cy="854161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6677E9FF-D98F-014E-BEEF-115DC9CC2F27}"/>
                </a:ext>
              </a:extLst>
            </p:cNvPr>
            <p:cNvSpPr/>
            <p:nvPr/>
          </p:nvSpPr>
          <p:spPr>
            <a:xfrm>
              <a:off x="985843" y="1251405"/>
              <a:ext cx="43558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Talet ”en tredjedel” kan vi skriva        .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15540DDC-CE68-B64E-ABD9-F867E0179874}"/>
                </a:ext>
              </a:extLst>
            </p:cNvPr>
            <p:cNvSpPr/>
            <p:nvPr/>
          </p:nvSpPr>
          <p:spPr>
            <a:xfrm>
              <a:off x="4454314" y="1027992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946CBF04-6625-E045-B3A9-B0643ECAA5F6}"/>
                </a:ext>
              </a:extLst>
            </p:cNvPr>
            <p:cNvSpPr/>
            <p:nvPr/>
          </p:nvSpPr>
          <p:spPr>
            <a:xfrm>
              <a:off x="4468215" y="1358933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3</a:t>
              </a:r>
            </a:p>
          </p:txBody>
        </p:sp>
        <p:cxnSp>
          <p:nvCxnSpPr>
            <p:cNvPr id="65" name="Rak 64">
              <a:extLst>
                <a:ext uri="{FF2B5EF4-FFF2-40B4-BE49-F238E27FC236}">
                  <a16:creationId xmlns:a16="http://schemas.microsoft.com/office/drawing/2014/main" id="{F26B11D9-BF19-0B4C-817A-108239113A63}"/>
                </a:ext>
              </a:extLst>
            </p:cNvPr>
            <p:cNvCxnSpPr>
              <a:cxnSpLocks/>
            </p:cNvCxnSpPr>
            <p:nvPr/>
          </p:nvCxnSpPr>
          <p:spPr>
            <a:xfrm>
              <a:off x="4503696" y="1458684"/>
              <a:ext cx="269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8" name="Rektangel 67">
            <a:extLst>
              <a:ext uri="{FF2B5EF4-FFF2-40B4-BE49-F238E27FC236}">
                <a16:creationId xmlns:a16="http://schemas.microsoft.com/office/drawing/2014/main" id="{9452D9B1-EECE-0144-B425-4C3872E53C19}"/>
              </a:ext>
            </a:extLst>
          </p:cNvPr>
          <p:cNvSpPr/>
          <p:nvPr/>
        </p:nvSpPr>
        <p:spPr>
          <a:xfrm>
            <a:off x="4230279" y="1644501"/>
            <a:ext cx="42413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Var och en får en </a:t>
            </a:r>
            <a:r>
              <a:rPr lang="sv-SE" sz="2000" i="1" dirty="0">
                <a:solidFill>
                  <a:srgbClr val="C00000"/>
                </a:solidFill>
              </a:rPr>
              <a:t>tredjedel </a:t>
            </a:r>
            <a:r>
              <a:rPr lang="sv-SE" sz="2000" dirty="0"/>
              <a:t>av biten.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6ED83AD2-A08A-3A46-8867-E58830C6198B}"/>
              </a:ext>
            </a:extLst>
          </p:cNvPr>
          <p:cNvSpPr/>
          <p:nvPr/>
        </p:nvSpPr>
        <p:spPr>
          <a:xfrm>
            <a:off x="1375147" y="3974654"/>
            <a:ext cx="50799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Ett hel godisbit är lika med tre tredjedelar. </a:t>
            </a:r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477F9410-E125-C54C-8754-1EFC12F64A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7" t="4875" r="1372" b="5340"/>
          <a:stretch/>
        </p:blipFill>
        <p:spPr>
          <a:xfrm>
            <a:off x="5195444" y="686280"/>
            <a:ext cx="2050464" cy="671751"/>
          </a:xfrm>
          <a:prstGeom prst="rect">
            <a:avLst/>
          </a:prstGeom>
        </p:spPr>
      </p:pic>
      <p:grpSp>
        <p:nvGrpSpPr>
          <p:cNvPr id="25" name="Grupp 24">
            <a:extLst>
              <a:ext uri="{FF2B5EF4-FFF2-40B4-BE49-F238E27FC236}">
                <a16:creationId xmlns:a16="http://schemas.microsoft.com/office/drawing/2014/main" id="{EBA2E6C1-E293-DA49-BEE3-9483529556CD}"/>
              </a:ext>
            </a:extLst>
          </p:cNvPr>
          <p:cNvGrpSpPr/>
          <p:nvPr/>
        </p:nvGrpSpPr>
        <p:grpSpPr>
          <a:xfrm>
            <a:off x="5380573" y="686279"/>
            <a:ext cx="1797135" cy="671751"/>
            <a:chOff x="646545" y="3752034"/>
            <a:chExt cx="7920924" cy="2967963"/>
          </a:xfrm>
        </p:grpSpPr>
        <p:pic>
          <p:nvPicPr>
            <p:cNvPr id="26" name="Bildobjekt 25">
              <a:extLst>
                <a:ext uri="{FF2B5EF4-FFF2-40B4-BE49-F238E27FC236}">
                  <a16:creationId xmlns:a16="http://schemas.microsoft.com/office/drawing/2014/main" id="{A8F72796-537F-5940-B677-C6794C2E8E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07" t="3263" r="68199" b="6007"/>
            <a:stretch/>
          </p:blipFill>
          <p:spPr>
            <a:xfrm>
              <a:off x="646545" y="3752034"/>
              <a:ext cx="2760838" cy="2967963"/>
            </a:xfrm>
            <a:prstGeom prst="rect">
              <a:avLst/>
            </a:prstGeom>
          </p:spPr>
        </p:pic>
        <p:pic>
          <p:nvPicPr>
            <p:cNvPr id="27" name="Bildobjekt 26">
              <a:extLst>
                <a:ext uri="{FF2B5EF4-FFF2-40B4-BE49-F238E27FC236}">
                  <a16:creationId xmlns:a16="http://schemas.microsoft.com/office/drawing/2014/main" id="{13BB83D5-52ED-684B-8878-1D94A0300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7225" t="4613" r="36919" b="4658"/>
            <a:stretch/>
          </p:blipFill>
          <p:spPr>
            <a:xfrm>
              <a:off x="3389859" y="3752034"/>
              <a:ext cx="2364281" cy="2967962"/>
            </a:xfrm>
            <a:prstGeom prst="rect">
              <a:avLst/>
            </a:prstGeom>
          </p:spPr>
        </p:pic>
        <p:pic>
          <p:nvPicPr>
            <p:cNvPr id="28" name="Bildobjekt 27">
              <a:extLst>
                <a:ext uri="{FF2B5EF4-FFF2-40B4-BE49-F238E27FC236}">
                  <a16:creationId xmlns:a16="http://schemas.microsoft.com/office/drawing/2014/main" id="{040C3F23-F17C-3F41-98D0-886EEB7E9F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7424" t="4612" r="858" b="4659"/>
            <a:stretch/>
          </p:blipFill>
          <p:spPr>
            <a:xfrm>
              <a:off x="5667250" y="3752034"/>
              <a:ext cx="2900219" cy="2967963"/>
            </a:xfrm>
            <a:prstGeom prst="rect">
              <a:avLst/>
            </a:prstGeom>
          </p:spPr>
        </p:pic>
      </p:grpSp>
      <p:pic>
        <p:nvPicPr>
          <p:cNvPr id="29" name="Bildobjekt 28">
            <a:extLst>
              <a:ext uri="{FF2B5EF4-FFF2-40B4-BE49-F238E27FC236}">
                <a16:creationId xmlns:a16="http://schemas.microsoft.com/office/drawing/2014/main" id="{79908041-2BD9-4F48-B7B3-29E7E6803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9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8" grpId="0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6D59E7CE-A18E-9D42-9FBA-30E25DB94D7D}"/>
              </a:ext>
            </a:extLst>
          </p:cNvPr>
          <p:cNvSpPr/>
          <p:nvPr/>
        </p:nvSpPr>
        <p:spPr>
          <a:xfrm>
            <a:off x="414256" y="870243"/>
            <a:ext cx="53981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Här har vi delat en pizza i fyra lika stora bitar:</a:t>
            </a:r>
          </a:p>
        </p:txBody>
      </p:sp>
      <p:grpSp>
        <p:nvGrpSpPr>
          <p:cNvPr id="88" name="Grupp 87">
            <a:extLst>
              <a:ext uri="{FF2B5EF4-FFF2-40B4-BE49-F238E27FC236}">
                <a16:creationId xmlns:a16="http://schemas.microsoft.com/office/drawing/2014/main" id="{51ED0CDF-CE26-1740-8F0E-9CAF11A1DBC2}"/>
              </a:ext>
            </a:extLst>
          </p:cNvPr>
          <p:cNvGrpSpPr/>
          <p:nvPr/>
        </p:nvGrpSpPr>
        <p:grpSpPr>
          <a:xfrm>
            <a:off x="5928744" y="3055800"/>
            <a:ext cx="1002750" cy="738664"/>
            <a:chOff x="5096292" y="3210470"/>
            <a:chExt cx="1002750" cy="738664"/>
          </a:xfrm>
        </p:grpSpPr>
        <p:sp>
          <p:nvSpPr>
            <p:cNvPr id="81" name="Rektangel 80">
              <a:extLst>
                <a:ext uri="{FF2B5EF4-FFF2-40B4-BE49-F238E27FC236}">
                  <a16:creationId xmlns:a16="http://schemas.microsoft.com/office/drawing/2014/main" id="{95B4C899-B237-7E4A-8C47-15AB79C0C09D}"/>
                </a:ext>
              </a:extLst>
            </p:cNvPr>
            <p:cNvSpPr/>
            <p:nvPr/>
          </p:nvSpPr>
          <p:spPr>
            <a:xfrm>
              <a:off x="5096292" y="3210470"/>
              <a:ext cx="1002750" cy="73866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sv-SE" sz="1400" dirty="0"/>
            </a:p>
            <a:p>
              <a:endParaRPr lang="sv-SE" sz="1400" dirty="0"/>
            </a:p>
            <a:p>
              <a:endParaRPr lang="sv-SE" sz="1400" dirty="0"/>
            </a:p>
          </p:txBody>
        </p:sp>
        <p:grpSp>
          <p:nvGrpSpPr>
            <p:cNvPr id="82" name="Grupp 81">
              <a:extLst>
                <a:ext uri="{FF2B5EF4-FFF2-40B4-BE49-F238E27FC236}">
                  <a16:creationId xmlns:a16="http://schemas.microsoft.com/office/drawing/2014/main" id="{7E261DD3-4D0F-A24C-A92D-91489E592A49}"/>
                </a:ext>
              </a:extLst>
            </p:cNvPr>
            <p:cNvGrpSpPr/>
            <p:nvPr/>
          </p:nvGrpSpPr>
          <p:grpSpPr>
            <a:xfrm>
              <a:off x="5187061" y="3268196"/>
              <a:ext cx="779256" cy="655941"/>
              <a:chOff x="4102334" y="1110694"/>
              <a:chExt cx="779256" cy="655941"/>
            </a:xfrm>
          </p:grpSpPr>
          <p:sp>
            <p:nvSpPr>
              <p:cNvPr id="84" name="Rektangel 83">
                <a:extLst>
                  <a:ext uri="{FF2B5EF4-FFF2-40B4-BE49-F238E27FC236}">
                    <a16:creationId xmlns:a16="http://schemas.microsoft.com/office/drawing/2014/main" id="{68E0C2EE-C96F-BF4C-8DCE-66404B94F883}"/>
                  </a:ext>
                </a:extLst>
              </p:cNvPr>
              <p:cNvSpPr/>
              <p:nvPr/>
            </p:nvSpPr>
            <p:spPr>
              <a:xfrm>
                <a:off x="4512941" y="1110694"/>
                <a:ext cx="30853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4</a:t>
                </a:r>
              </a:p>
            </p:txBody>
          </p:sp>
          <p:sp>
            <p:nvSpPr>
              <p:cNvPr id="85" name="Rektangel 84">
                <a:extLst>
                  <a:ext uri="{FF2B5EF4-FFF2-40B4-BE49-F238E27FC236}">
                    <a16:creationId xmlns:a16="http://schemas.microsoft.com/office/drawing/2014/main" id="{EFD4ADB6-F602-0842-BF2F-8697660F3186}"/>
                  </a:ext>
                </a:extLst>
              </p:cNvPr>
              <p:cNvSpPr/>
              <p:nvPr/>
            </p:nvSpPr>
            <p:spPr>
              <a:xfrm>
                <a:off x="4512940" y="1366525"/>
                <a:ext cx="3686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4</a:t>
                </a:r>
              </a:p>
            </p:txBody>
          </p:sp>
          <p:cxnSp>
            <p:nvCxnSpPr>
              <p:cNvPr id="86" name="Rak 85">
                <a:extLst>
                  <a:ext uri="{FF2B5EF4-FFF2-40B4-BE49-F238E27FC236}">
                    <a16:creationId xmlns:a16="http://schemas.microsoft.com/office/drawing/2014/main" id="{F0228F42-03BB-B94C-B390-4BC12EFE9F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1918" y="1437010"/>
                <a:ext cx="2162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7" name="Rektangel 86">
                <a:extLst>
                  <a:ext uri="{FF2B5EF4-FFF2-40B4-BE49-F238E27FC236}">
                    <a16:creationId xmlns:a16="http://schemas.microsoft.com/office/drawing/2014/main" id="{F52D9D30-5C03-E04C-9D0D-6408ACA4945A}"/>
                  </a:ext>
                </a:extLst>
              </p:cNvPr>
              <p:cNvSpPr/>
              <p:nvPr/>
            </p:nvSpPr>
            <p:spPr>
              <a:xfrm>
                <a:off x="4102334" y="1222245"/>
                <a:ext cx="57990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1 =</a:t>
                </a:r>
              </a:p>
            </p:txBody>
          </p:sp>
        </p:grpSp>
      </p:grpSp>
      <p:grpSp>
        <p:nvGrpSpPr>
          <p:cNvPr id="52" name="Grupp 51">
            <a:extLst>
              <a:ext uri="{FF2B5EF4-FFF2-40B4-BE49-F238E27FC236}">
                <a16:creationId xmlns:a16="http://schemas.microsoft.com/office/drawing/2014/main" id="{A01E60DD-A69B-F144-84D4-3E98FFB1B3F9}"/>
              </a:ext>
            </a:extLst>
          </p:cNvPr>
          <p:cNvGrpSpPr/>
          <p:nvPr/>
        </p:nvGrpSpPr>
        <p:grpSpPr>
          <a:xfrm>
            <a:off x="216120" y="2354269"/>
            <a:ext cx="4355880" cy="849582"/>
            <a:chOff x="985843" y="1027992"/>
            <a:chExt cx="4355880" cy="849582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6677E9FF-D98F-014E-BEEF-115DC9CC2F27}"/>
                </a:ext>
              </a:extLst>
            </p:cNvPr>
            <p:cNvSpPr/>
            <p:nvPr/>
          </p:nvSpPr>
          <p:spPr>
            <a:xfrm>
              <a:off x="985843" y="1251405"/>
              <a:ext cx="43558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Talet ”en fjärdedel” kan vi skriva        .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15540DDC-CE68-B64E-ABD9-F867E0179874}"/>
                </a:ext>
              </a:extLst>
            </p:cNvPr>
            <p:cNvSpPr/>
            <p:nvPr/>
          </p:nvSpPr>
          <p:spPr>
            <a:xfrm>
              <a:off x="4454314" y="1027992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946CBF04-6625-E045-B3A9-B0643ECAA5F6}"/>
                </a:ext>
              </a:extLst>
            </p:cNvPr>
            <p:cNvSpPr/>
            <p:nvPr/>
          </p:nvSpPr>
          <p:spPr>
            <a:xfrm>
              <a:off x="4437494" y="1354354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4</a:t>
              </a:r>
            </a:p>
          </p:txBody>
        </p:sp>
        <p:cxnSp>
          <p:nvCxnSpPr>
            <p:cNvPr id="65" name="Rak 64">
              <a:extLst>
                <a:ext uri="{FF2B5EF4-FFF2-40B4-BE49-F238E27FC236}">
                  <a16:creationId xmlns:a16="http://schemas.microsoft.com/office/drawing/2014/main" id="{F26B11D9-BF19-0B4C-817A-108239113A63}"/>
                </a:ext>
              </a:extLst>
            </p:cNvPr>
            <p:cNvCxnSpPr>
              <a:cxnSpLocks/>
            </p:cNvCxnSpPr>
            <p:nvPr/>
          </p:nvCxnSpPr>
          <p:spPr>
            <a:xfrm>
              <a:off x="4503696" y="1458684"/>
              <a:ext cx="269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8" name="Rektangel 67">
            <a:extLst>
              <a:ext uri="{FF2B5EF4-FFF2-40B4-BE49-F238E27FC236}">
                <a16:creationId xmlns:a16="http://schemas.microsoft.com/office/drawing/2014/main" id="{9452D9B1-EECE-0144-B425-4C3872E53C19}"/>
              </a:ext>
            </a:extLst>
          </p:cNvPr>
          <p:cNvSpPr/>
          <p:nvPr/>
        </p:nvSpPr>
        <p:spPr>
          <a:xfrm>
            <a:off x="4008051" y="1844556"/>
            <a:ext cx="42413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Varje bit är en </a:t>
            </a:r>
            <a:r>
              <a:rPr lang="sv-SE" sz="2000" i="1" dirty="0">
                <a:solidFill>
                  <a:srgbClr val="C00000"/>
                </a:solidFill>
              </a:rPr>
              <a:t>fjärdedel </a:t>
            </a:r>
            <a:r>
              <a:rPr lang="sv-SE" sz="2000" dirty="0"/>
              <a:t>av pizzan.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6ED83AD2-A08A-3A46-8867-E58830C6198B}"/>
              </a:ext>
            </a:extLst>
          </p:cNvPr>
          <p:cNvSpPr/>
          <p:nvPr/>
        </p:nvSpPr>
        <p:spPr>
          <a:xfrm>
            <a:off x="4365369" y="2579005"/>
            <a:ext cx="50799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Hela pizzan är lika med fyra fjärdedelar. </a:t>
            </a: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27EEFE33-C17B-8740-A55A-6882F1D92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5763" l="2894" r="91640">
                        <a14:foregroundMark x1="50804" y1="94915" x2="85691" y2="74915"/>
                        <a14:foregroundMark x1="85691" y1="74915" x2="91640" y2="56102"/>
                        <a14:foregroundMark x1="55145" y1="95763" x2="69936" y2="93898"/>
                        <a14:foregroundMark x1="4341" y1="56780" x2="40514" y2="55763"/>
                        <a14:foregroundMark x1="2894" y1="44068" x2="42605" y2="42881"/>
                        <a14:foregroundMark x1="27331" y1="7797" x2="40032" y2="4407"/>
                        <a14:foregroundMark x1="27331" y1="93559" x2="40032" y2="94915"/>
                        <a14:foregroundMark x1="54662" y1="26441" x2="54662" y2="33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3473" y="501908"/>
            <a:ext cx="1295292" cy="1228653"/>
          </a:xfrm>
          <a:prstGeom prst="rect">
            <a:avLst/>
          </a:prstGeom>
        </p:spPr>
      </p:pic>
      <p:grpSp>
        <p:nvGrpSpPr>
          <p:cNvPr id="23" name="Grupp 22">
            <a:extLst>
              <a:ext uri="{FF2B5EF4-FFF2-40B4-BE49-F238E27FC236}">
                <a16:creationId xmlns:a16="http://schemas.microsoft.com/office/drawing/2014/main" id="{6027EA3E-BAA0-1548-8CE9-258C74A78B0F}"/>
              </a:ext>
            </a:extLst>
          </p:cNvPr>
          <p:cNvGrpSpPr/>
          <p:nvPr/>
        </p:nvGrpSpPr>
        <p:grpSpPr>
          <a:xfrm>
            <a:off x="5778959" y="544406"/>
            <a:ext cx="1181800" cy="1118308"/>
            <a:chOff x="4800594" y="1366766"/>
            <a:chExt cx="1181800" cy="1118308"/>
          </a:xfrm>
        </p:grpSpPr>
        <p:pic>
          <p:nvPicPr>
            <p:cNvPr id="29" name="Bildobjekt 28">
              <a:extLst>
                <a:ext uri="{FF2B5EF4-FFF2-40B4-BE49-F238E27FC236}">
                  <a16:creationId xmlns:a16="http://schemas.microsoft.com/office/drawing/2014/main" id="{2C1AA99E-8E4A-1B4E-A7D1-175DF8D396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90" b="95763" l="2894" r="91640">
                          <a14:foregroundMark x1="50804" y1="94915" x2="85691" y2="74915"/>
                          <a14:foregroundMark x1="85691" y1="74915" x2="91640" y2="56102"/>
                          <a14:foregroundMark x1="55145" y1="95763" x2="69936" y2="93898"/>
                          <a14:foregroundMark x1="4341" y1="56780" x2="40514" y2="55763"/>
                          <a14:foregroundMark x1="2894" y1="44068" x2="42605" y2="42881"/>
                          <a14:foregroundMark x1="27331" y1="7797" x2="40032" y2="4407"/>
                          <a14:foregroundMark x1="27331" y1="93559" x2="40032" y2="94915"/>
                          <a14:foregroundMark x1="54662" y1="26441" x2="54662" y2="3390"/>
                        </a14:backgroundRemoval>
                      </a14:imgEffect>
                    </a14:imgLayer>
                  </a14:imgProps>
                </a:ext>
              </a:extLst>
            </a:blip>
            <a:srcRect r="56944" b="54735"/>
            <a:stretch/>
          </p:blipFill>
          <p:spPr>
            <a:xfrm>
              <a:off x="4800594" y="1366766"/>
              <a:ext cx="557693" cy="556144"/>
            </a:xfrm>
            <a:prstGeom prst="rect">
              <a:avLst/>
            </a:prstGeom>
          </p:spPr>
        </p:pic>
        <p:pic>
          <p:nvPicPr>
            <p:cNvPr id="30" name="Bildobjekt 29">
              <a:extLst>
                <a:ext uri="{FF2B5EF4-FFF2-40B4-BE49-F238E27FC236}">
                  <a16:creationId xmlns:a16="http://schemas.microsoft.com/office/drawing/2014/main" id="{00BB7B98-9D5B-9D47-A3CA-F4A48EAFE0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90" b="95763" l="2894" r="91640">
                          <a14:foregroundMark x1="50804" y1="94915" x2="85691" y2="74915"/>
                          <a14:foregroundMark x1="85691" y1="74915" x2="91640" y2="56102"/>
                          <a14:foregroundMark x1="55145" y1="95763" x2="69936" y2="93898"/>
                          <a14:foregroundMark x1="4341" y1="56780" x2="40514" y2="55763"/>
                          <a14:foregroundMark x1="2894" y1="44068" x2="42605" y2="42881"/>
                          <a14:foregroundMark x1="27331" y1="7797" x2="40032" y2="4407"/>
                          <a14:foregroundMark x1="27331" y1="93559" x2="40032" y2="94915"/>
                          <a14:foregroundMark x1="54662" y1="26441" x2="54662" y2="3390"/>
                        </a14:backgroundRemoval>
                      </a14:imgEffect>
                    </a14:imgLayer>
                  </a14:imgProps>
                </a:ext>
              </a:extLst>
            </a:blip>
            <a:srcRect l="51817" b="54735"/>
            <a:stretch/>
          </p:blipFill>
          <p:spPr>
            <a:xfrm>
              <a:off x="5358286" y="1366766"/>
              <a:ext cx="624106" cy="556145"/>
            </a:xfrm>
            <a:prstGeom prst="rect">
              <a:avLst/>
            </a:prstGeom>
          </p:spPr>
        </p:pic>
        <p:pic>
          <p:nvPicPr>
            <p:cNvPr id="31" name="Bildobjekt 30">
              <a:extLst>
                <a:ext uri="{FF2B5EF4-FFF2-40B4-BE49-F238E27FC236}">
                  <a16:creationId xmlns:a16="http://schemas.microsoft.com/office/drawing/2014/main" id="{3F47CBE0-F15F-4E45-98D3-449AF256DC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390" b="95763" l="2894" r="91640">
                          <a14:foregroundMark x1="50804" y1="94915" x2="85691" y2="74915"/>
                          <a14:foregroundMark x1="85691" y1="74915" x2="91640" y2="56102"/>
                          <a14:foregroundMark x1="55145" y1="95763" x2="69936" y2="93898"/>
                          <a14:foregroundMark x1="4341" y1="56780" x2="40514" y2="55763"/>
                          <a14:foregroundMark x1="2894" y1="44068" x2="42605" y2="42881"/>
                          <a14:foregroundMark x1="27331" y1="7797" x2="40032" y2="4407"/>
                          <a14:foregroundMark x1="27331" y1="93559" x2="40032" y2="94915"/>
                          <a14:foregroundMark x1="54662" y1="26441" x2="54662" y2="3390"/>
                        </a14:backgroundRemoval>
                      </a14:imgEffect>
                    </a14:imgLayer>
                  </a14:imgProps>
                </a:ext>
              </a:extLst>
            </a:blip>
            <a:srcRect t="52776" r="56944"/>
            <a:stretch/>
          </p:blipFill>
          <p:spPr>
            <a:xfrm>
              <a:off x="4800595" y="1904856"/>
              <a:ext cx="557693" cy="580218"/>
            </a:xfrm>
            <a:prstGeom prst="rect">
              <a:avLst/>
            </a:prstGeom>
          </p:spPr>
        </p:pic>
        <p:pic>
          <p:nvPicPr>
            <p:cNvPr id="32" name="Bildobjekt 31">
              <a:extLst>
                <a:ext uri="{FF2B5EF4-FFF2-40B4-BE49-F238E27FC236}">
                  <a16:creationId xmlns:a16="http://schemas.microsoft.com/office/drawing/2014/main" id="{B303811C-E20C-3B4E-A45C-500238387F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90" b="95763" l="2894" r="91640">
                          <a14:foregroundMark x1="50804" y1="94915" x2="85691" y2="74915"/>
                          <a14:foregroundMark x1="85691" y1="74915" x2="91640" y2="56102"/>
                          <a14:foregroundMark x1="55145" y1="95763" x2="69936" y2="93898"/>
                          <a14:foregroundMark x1="4341" y1="56780" x2="40514" y2="55763"/>
                          <a14:foregroundMark x1="2894" y1="44068" x2="42605" y2="42881"/>
                          <a14:foregroundMark x1="27331" y1="7797" x2="40032" y2="4407"/>
                          <a14:foregroundMark x1="27331" y1="93559" x2="40032" y2="94915"/>
                          <a14:foregroundMark x1="54662" y1="26441" x2="54662" y2="3390"/>
                        </a14:backgroundRemoval>
                      </a14:imgEffect>
                    </a14:imgLayer>
                  </a14:imgProps>
                </a:ext>
              </a:extLst>
            </a:blip>
            <a:srcRect l="51817" t="54736"/>
            <a:stretch/>
          </p:blipFill>
          <p:spPr>
            <a:xfrm>
              <a:off x="5358287" y="1916893"/>
              <a:ext cx="624107" cy="556145"/>
            </a:xfrm>
            <a:prstGeom prst="rect">
              <a:avLst/>
            </a:prstGeom>
          </p:spPr>
        </p:pic>
      </p:grpSp>
      <p:sp>
        <p:nvSpPr>
          <p:cNvPr id="33" name="Rektangel 32">
            <a:extLst>
              <a:ext uri="{FF2B5EF4-FFF2-40B4-BE49-F238E27FC236}">
                <a16:creationId xmlns:a16="http://schemas.microsoft.com/office/drawing/2014/main" id="{EE169D27-7284-3644-9E17-668D45EA6203}"/>
              </a:ext>
            </a:extLst>
          </p:cNvPr>
          <p:cNvSpPr/>
          <p:nvPr/>
        </p:nvSpPr>
        <p:spPr>
          <a:xfrm>
            <a:off x="959261" y="4464541"/>
            <a:ext cx="3438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Oscar äter en av pizzabitarna:</a:t>
            </a:r>
          </a:p>
        </p:txBody>
      </p:sp>
      <p:pic>
        <p:nvPicPr>
          <p:cNvPr id="40" name="Bildobjekt 39">
            <a:extLst>
              <a:ext uri="{FF2B5EF4-FFF2-40B4-BE49-F238E27FC236}">
                <a16:creationId xmlns:a16="http://schemas.microsoft.com/office/drawing/2014/main" id="{1F08A95E-39AA-7840-ABC0-820B9B982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0" b="95763" l="2894" r="91640">
                        <a14:foregroundMark x1="50804" y1="94915" x2="85691" y2="74915"/>
                        <a14:foregroundMark x1="85691" y1="74915" x2="91640" y2="56102"/>
                        <a14:foregroundMark x1="55145" y1="95763" x2="69936" y2="93898"/>
                        <a14:foregroundMark x1="4341" y1="56780" x2="40514" y2="55763"/>
                        <a14:foregroundMark x1="2894" y1="44068" x2="42605" y2="42881"/>
                        <a14:foregroundMark x1="27331" y1="7797" x2="40032" y2="4407"/>
                        <a14:foregroundMark x1="27331" y1="93559" x2="40032" y2="94915"/>
                        <a14:foregroundMark x1="54662" y1="26441" x2="54662" y2="33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3667" y="4385812"/>
            <a:ext cx="1295292" cy="1228653"/>
          </a:xfrm>
          <a:prstGeom prst="rect">
            <a:avLst/>
          </a:prstGeom>
        </p:spPr>
      </p:pic>
      <p:sp>
        <p:nvSpPr>
          <p:cNvPr id="3" name="Cirkel 2">
            <a:extLst>
              <a:ext uri="{FF2B5EF4-FFF2-40B4-BE49-F238E27FC236}">
                <a16:creationId xmlns:a16="http://schemas.microsoft.com/office/drawing/2014/main" id="{236ECE0E-68BB-4446-8181-4E594908DAF1}"/>
              </a:ext>
            </a:extLst>
          </p:cNvPr>
          <p:cNvSpPr/>
          <p:nvPr/>
        </p:nvSpPr>
        <p:spPr>
          <a:xfrm>
            <a:off x="4483667" y="4385812"/>
            <a:ext cx="1262377" cy="1228653"/>
          </a:xfrm>
          <a:prstGeom prst="pie">
            <a:avLst>
              <a:gd name="adj1" fmla="val 0"/>
              <a:gd name="adj2" fmla="val 545876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A2B57A17-25BD-A246-815D-94FFFB982F90}"/>
              </a:ext>
            </a:extLst>
          </p:cNvPr>
          <p:cNvSpPr/>
          <p:nvPr/>
        </p:nvSpPr>
        <p:spPr>
          <a:xfrm>
            <a:off x="959261" y="4951213"/>
            <a:ext cx="3438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Då finns det tre bitar kvar. </a:t>
            </a:r>
          </a:p>
        </p:txBody>
      </p:sp>
      <p:grpSp>
        <p:nvGrpSpPr>
          <p:cNvPr id="46" name="Grupp 45">
            <a:extLst>
              <a:ext uri="{FF2B5EF4-FFF2-40B4-BE49-F238E27FC236}">
                <a16:creationId xmlns:a16="http://schemas.microsoft.com/office/drawing/2014/main" id="{4AD8751B-5B15-B742-A1F8-BE75CBA2F57F}"/>
              </a:ext>
            </a:extLst>
          </p:cNvPr>
          <p:cNvGrpSpPr/>
          <p:nvPr/>
        </p:nvGrpSpPr>
        <p:grpSpPr>
          <a:xfrm>
            <a:off x="3119135" y="5763467"/>
            <a:ext cx="4468517" cy="849582"/>
            <a:chOff x="1052284" y="1027992"/>
            <a:chExt cx="4468517" cy="849582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632703FC-FA0E-304C-99A1-ADBDDB858878}"/>
                </a:ext>
              </a:extLst>
            </p:cNvPr>
            <p:cNvSpPr/>
            <p:nvPr/>
          </p:nvSpPr>
          <p:spPr>
            <a:xfrm>
              <a:off x="1052284" y="1228808"/>
              <a:ext cx="44685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Det är tre fjärdedelar av pizzan:        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645519C5-151D-564C-9E85-FDE23EFC1438}"/>
                </a:ext>
              </a:extLst>
            </p:cNvPr>
            <p:cNvSpPr/>
            <p:nvPr/>
          </p:nvSpPr>
          <p:spPr>
            <a:xfrm>
              <a:off x="4454314" y="1027992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5B7D6217-1AB8-5945-8818-5DB1507BE042}"/>
                </a:ext>
              </a:extLst>
            </p:cNvPr>
            <p:cNvSpPr/>
            <p:nvPr/>
          </p:nvSpPr>
          <p:spPr>
            <a:xfrm>
              <a:off x="4437494" y="1354354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4</a:t>
              </a:r>
            </a:p>
          </p:txBody>
        </p:sp>
        <p:cxnSp>
          <p:nvCxnSpPr>
            <p:cNvPr id="50" name="Rak 49">
              <a:extLst>
                <a:ext uri="{FF2B5EF4-FFF2-40B4-BE49-F238E27FC236}">
                  <a16:creationId xmlns:a16="http://schemas.microsoft.com/office/drawing/2014/main" id="{9F73816D-0CA2-EE46-90F9-4B8C61F5547B}"/>
                </a:ext>
              </a:extLst>
            </p:cNvPr>
            <p:cNvCxnSpPr>
              <a:cxnSpLocks/>
            </p:cNvCxnSpPr>
            <p:nvPr/>
          </p:nvCxnSpPr>
          <p:spPr>
            <a:xfrm>
              <a:off x="4503696" y="1458684"/>
              <a:ext cx="269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1" name="Bildobjekt 50">
            <a:extLst>
              <a:ext uri="{FF2B5EF4-FFF2-40B4-BE49-F238E27FC236}">
                <a16:creationId xmlns:a16="http://schemas.microsoft.com/office/drawing/2014/main" id="{D9D58C01-3A80-0740-9A3A-A5A264A18B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3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8" grpId="0"/>
      <p:bldP spid="70" grpId="0"/>
      <p:bldP spid="33" grpId="0"/>
      <p:bldP spid="3" grpId="0" animBg="1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5FDDEE0-2F85-424E-A581-D1D9EFCCE844}"/>
              </a:ext>
            </a:extLst>
          </p:cNvPr>
          <p:cNvSpPr/>
          <p:nvPr/>
        </p:nvSpPr>
        <p:spPr>
          <a:xfrm>
            <a:off x="3805638" y="464399"/>
            <a:ext cx="931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effectLst/>
                <a:latin typeface="+mj-lt"/>
              </a:rPr>
              <a:t>Ande</a:t>
            </a:r>
            <a:r>
              <a:rPr lang="sv-SE" sz="2400" b="1" dirty="0">
                <a:solidFill>
                  <a:srgbClr val="8E2503"/>
                </a:solidFill>
                <a:latin typeface="+mj-lt"/>
              </a:rPr>
              <a:t>l</a:t>
            </a:r>
            <a:endParaRPr lang="sv-SE" sz="2400" b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0479746-529B-B24B-8033-3B70EF49FAD3}"/>
              </a:ext>
            </a:extLst>
          </p:cNvPr>
          <p:cNvSpPr/>
          <p:nvPr/>
        </p:nvSpPr>
        <p:spPr>
          <a:xfrm>
            <a:off x="1299498" y="1409939"/>
            <a:ext cx="6505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Figuren är indelad i 10 lika stora delar. </a:t>
            </a:r>
            <a:r>
              <a:rPr lang="sv-SE" sz="2000" dirty="0">
                <a:solidFill>
                  <a:srgbClr val="C00000"/>
                </a:solidFill>
              </a:rPr>
              <a:t>En del av tio</a:t>
            </a:r>
            <a:r>
              <a:rPr lang="sv-SE" sz="2000" dirty="0"/>
              <a:t> är vit.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D80EB803-7D44-2749-B703-7BB58B39C663}"/>
              </a:ext>
            </a:extLst>
          </p:cNvPr>
          <p:cNvGrpSpPr/>
          <p:nvPr/>
        </p:nvGrpSpPr>
        <p:grpSpPr>
          <a:xfrm>
            <a:off x="2984403" y="1998105"/>
            <a:ext cx="2730910" cy="1124757"/>
            <a:chOff x="2506594" y="2003768"/>
            <a:chExt cx="2730910" cy="1124757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DFC81FBB-AEA3-1E4A-87CF-51AD4AF4C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06594" y="2003768"/>
              <a:ext cx="2730910" cy="1124757"/>
            </a:xfrm>
            <a:prstGeom prst="rect">
              <a:avLst/>
            </a:prstGeom>
          </p:spPr>
        </p:pic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3AE1F7DA-C94F-7C4B-80CD-D3F739FE89D7}"/>
                </a:ext>
              </a:extLst>
            </p:cNvPr>
            <p:cNvSpPr/>
            <p:nvPr/>
          </p:nvSpPr>
          <p:spPr>
            <a:xfrm>
              <a:off x="3646644" y="2595125"/>
              <a:ext cx="404656" cy="478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6E3BFF17-B4A6-E74B-8DD0-34C9D3171088}"/>
              </a:ext>
            </a:extLst>
          </p:cNvPr>
          <p:cNvGrpSpPr/>
          <p:nvPr/>
        </p:nvGrpSpPr>
        <p:grpSpPr>
          <a:xfrm>
            <a:off x="4120943" y="2500628"/>
            <a:ext cx="457829" cy="655943"/>
            <a:chOff x="6385529" y="3113526"/>
            <a:chExt cx="457829" cy="655943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6F11D00F-2053-3747-AC67-C02ED0BA8B06}"/>
                </a:ext>
              </a:extLst>
            </p:cNvPr>
            <p:cNvSpPr/>
            <p:nvPr/>
          </p:nvSpPr>
          <p:spPr>
            <a:xfrm>
              <a:off x="6430120" y="3113526"/>
              <a:ext cx="30853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</a:t>
              </a:r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C6043128-903A-D348-A9F5-16D54AC81237}"/>
                </a:ext>
              </a:extLst>
            </p:cNvPr>
            <p:cNvSpPr/>
            <p:nvPr/>
          </p:nvSpPr>
          <p:spPr>
            <a:xfrm>
              <a:off x="6385529" y="3369359"/>
              <a:ext cx="45782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10</a:t>
              </a:r>
            </a:p>
          </p:txBody>
        </p:sp>
        <p:cxnSp>
          <p:nvCxnSpPr>
            <p:cNvPr id="9" name="Rak 8">
              <a:extLst>
                <a:ext uri="{FF2B5EF4-FFF2-40B4-BE49-F238E27FC236}">
                  <a16:creationId xmlns:a16="http://schemas.microsoft.com/office/drawing/2014/main" id="{BB90C3DB-3FCF-E44B-BF93-4492943E2A66}"/>
                </a:ext>
              </a:extLst>
            </p:cNvPr>
            <p:cNvCxnSpPr>
              <a:cxnSpLocks/>
            </p:cNvCxnSpPr>
            <p:nvPr/>
          </p:nvCxnSpPr>
          <p:spPr>
            <a:xfrm>
              <a:off x="6489097" y="3439842"/>
              <a:ext cx="2162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2" name="Grupp 11">
            <a:extLst>
              <a:ext uri="{FF2B5EF4-FFF2-40B4-BE49-F238E27FC236}">
                <a16:creationId xmlns:a16="http://schemas.microsoft.com/office/drawing/2014/main" id="{8990880C-8A83-3C41-9516-89F5D5F7A50E}"/>
              </a:ext>
            </a:extLst>
          </p:cNvPr>
          <p:cNvGrpSpPr/>
          <p:nvPr/>
        </p:nvGrpSpPr>
        <p:grpSpPr>
          <a:xfrm>
            <a:off x="1483123" y="3411790"/>
            <a:ext cx="6321474" cy="896861"/>
            <a:chOff x="573719" y="1017153"/>
            <a:chExt cx="6321474" cy="896861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07F9870B-D945-E742-BB26-EC71B1A2C635}"/>
                </a:ext>
              </a:extLst>
            </p:cNvPr>
            <p:cNvSpPr/>
            <p:nvPr/>
          </p:nvSpPr>
          <p:spPr>
            <a:xfrm>
              <a:off x="573719" y="1252294"/>
              <a:ext cx="632147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Vi säger då att </a:t>
              </a:r>
              <a:r>
                <a:rPr lang="sv-SE" sz="2000" i="1" dirty="0">
                  <a:solidFill>
                    <a:srgbClr val="C00000"/>
                  </a:solidFill>
                </a:rPr>
                <a:t>andelen</a:t>
              </a:r>
              <a:r>
                <a:rPr lang="sv-SE" sz="2000" i="1" dirty="0"/>
                <a:t> </a:t>
              </a:r>
              <a:r>
                <a:rPr lang="sv-SE" sz="2000" dirty="0"/>
                <a:t>som är vit är        , en tiondel .</a:t>
              </a: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818CD9C2-66DA-7B47-B750-95DF509F2539}"/>
                </a:ext>
              </a:extLst>
            </p:cNvPr>
            <p:cNvSpPr/>
            <p:nvPr/>
          </p:nvSpPr>
          <p:spPr>
            <a:xfrm>
              <a:off x="4397410" y="1017153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4D43BF0D-93B3-8749-A749-A7A05793E96B}"/>
                </a:ext>
              </a:extLst>
            </p:cNvPr>
            <p:cNvSpPr/>
            <p:nvPr/>
          </p:nvSpPr>
          <p:spPr>
            <a:xfrm>
              <a:off x="4328100" y="1390794"/>
              <a:ext cx="64177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10</a:t>
              </a:r>
            </a:p>
          </p:txBody>
        </p:sp>
        <p:cxnSp>
          <p:nvCxnSpPr>
            <p:cNvPr id="16" name="Rak 15">
              <a:extLst>
                <a:ext uri="{FF2B5EF4-FFF2-40B4-BE49-F238E27FC236}">
                  <a16:creationId xmlns:a16="http://schemas.microsoft.com/office/drawing/2014/main" id="{652780AF-EF9D-CD45-92EF-5F53A4076042}"/>
                </a:ext>
              </a:extLst>
            </p:cNvPr>
            <p:cNvCxnSpPr>
              <a:cxnSpLocks/>
            </p:cNvCxnSpPr>
            <p:nvPr/>
          </p:nvCxnSpPr>
          <p:spPr>
            <a:xfrm>
              <a:off x="4431222" y="1458684"/>
              <a:ext cx="342119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9" name="Grupp 18">
            <a:extLst>
              <a:ext uri="{FF2B5EF4-FFF2-40B4-BE49-F238E27FC236}">
                <a16:creationId xmlns:a16="http://schemas.microsoft.com/office/drawing/2014/main" id="{D485D59A-DCE0-A546-89DA-6BDA5DF5B693}"/>
              </a:ext>
            </a:extLst>
          </p:cNvPr>
          <p:cNvGrpSpPr/>
          <p:nvPr/>
        </p:nvGrpSpPr>
        <p:grpSpPr>
          <a:xfrm>
            <a:off x="1309944" y="4426222"/>
            <a:ext cx="6924609" cy="896861"/>
            <a:chOff x="307134" y="1017153"/>
            <a:chExt cx="6924609" cy="896861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6BA5F957-649A-1847-8A3E-CEEC3DF9918C}"/>
                </a:ext>
              </a:extLst>
            </p:cNvPr>
            <p:cNvSpPr/>
            <p:nvPr/>
          </p:nvSpPr>
          <p:spPr>
            <a:xfrm>
              <a:off x="307134" y="1252294"/>
              <a:ext cx="69246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Nio delar är blå. Andelen som är blå är         , 9 tiondelar .</a:t>
              </a:r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5122EA17-B473-B04E-B8B1-E28A600FD9DF}"/>
                </a:ext>
              </a:extLst>
            </p:cNvPr>
            <p:cNvSpPr/>
            <p:nvPr/>
          </p:nvSpPr>
          <p:spPr>
            <a:xfrm>
              <a:off x="4397410" y="1017153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9</a:t>
              </a:r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1E1861D4-21B8-4B45-8F9F-5B5A46B70574}"/>
                </a:ext>
              </a:extLst>
            </p:cNvPr>
            <p:cNvSpPr/>
            <p:nvPr/>
          </p:nvSpPr>
          <p:spPr>
            <a:xfrm>
              <a:off x="4328100" y="1390794"/>
              <a:ext cx="64177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10</a:t>
              </a:r>
            </a:p>
          </p:txBody>
        </p:sp>
        <p:cxnSp>
          <p:nvCxnSpPr>
            <p:cNvPr id="23" name="Rak 22">
              <a:extLst>
                <a:ext uri="{FF2B5EF4-FFF2-40B4-BE49-F238E27FC236}">
                  <a16:creationId xmlns:a16="http://schemas.microsoft.com/office/drawing/2014/main" id="{55043091-215C-F743-B131-DA42817C3B54}"/>
                </a:ext>
              </a:extLst>
            </p:cNvPr>
            <p:cNvCxnSpPr>
              <a:cxnSpLocks/>
            </p:cNvCxnSpPr>
            <p:nvPr/>
          </p:nvCxnSpPr>
          <p:spPr>
            <a:xfrm>
              <a:off x="4431222" y="1458684"/>
              <a:ext cx="342119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74A97AED-701E-784F-9F56-171A13BD7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6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F4638F5-D3A4-4049-9048-5A36844A01F3}"/>
              </a:ext>
            </a:extLst>
          </p:cNvPr>
          <p:cNvSpPr/>
          <p:nvPr/>
        </p:nvSpPr>
        <p:spPr>
          <a:xfrm>
            <a:off x="3690890" y="173978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7915E92-3638-F24F-AB72-16500B12B866}"/>
              </a:ext>
            </a:extLst>
          </p:cNvPr>
          <p:cNvSpPr/>
          <p:nvPr/>
        </p:nvSpPr>
        <p:spPr>
          <a:xfrm>
            <a:off x="952091" y="1277204"/>
            <a:ext cx="7239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Hur stor andel av bilden är blå? Svara med bokstäver och med bråk.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16977B8-0EF8-1941-85BE-6F3EFFB2B7C7}"/>
              </a:ext>
            </a:extLst>
          </p:cNvPr>
          <p:cNvSpPr/>
          <p:nvPr/>
        </p:nvSpPr>
        <p:spPr>
          <a:xfrm>
            <a:off x="870385" y="2014121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F81D354-6096-254B-BDB7-BA611C560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864" y="2048720"/>
            <a:ext cx="1178626" cy="1175657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127790A3-66B5-5F4B-AD15-6DAF41E70446}"/>
              </a:ext>
            </a:extLst>
          </p:cNvPr>
          <p:cNvSpPr/>
          <p:nvPr/>
        </p:nvSpPr>
        <p:spPr>
          <a:xfrm>
            <a:off x="3361498" y="2014121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b)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7D1465C-DCF5-F740-9A0A-2BC6EF379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869" y="2048720"/>
            <a:ext cx="1752490" cy="594015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378501CE-05A9-C44E-BA87-4A767A72F127}"/>
              </a:ext>
            </a:extLst>
          </p:cNvPr>
          <p:cNvSpPr/>
          <p:nvPr/>
        </p:nvSpPr>
        <p:spPr>
          <a:xfrm>
            <a:off x="6546367" y="1945617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c)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B65FB61-20EA-A44F-8A20-3E2409AF90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10" t="3470" r="3713" b="3990"/>
          <a:stretch/>
        </p:blipFill>
        <p:spPr>
          <a:xfrm>
            <a:off x="7018292" y="2048720"/>
            <a:ext cx="1173617" cy="1175658"/>
          </a:xfrm>
          <a:prstGeom prst="ellipse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FF93AB3E-475E-8249-B96F-EEC6BEAB09AA}"/>
              </a:ext>
            </a:extLst>
          </p:cNvPr>
          <p:cNvSpPr/>
          <p:nvPr/>
        </p:nvSpPr>
        <p:spPr>
          <a:xfrm>
            <a:off x="266672" y="3829150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</a:t>
            </a:r>
            <a:r>
              <a:rPr lang="sv-SE" sz="2000" dirty="0"/>
              <a:t>)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E1EA3560-A028-4A48-9EA1-A520B00F3D6A}"/>
              </a:ext>
            </a:extLst>
          </p:cNvPr>
          <p:cNvGrpSpPr/>
          <p:nvPr/>
        </p:nvGrpSpPr>
        <p:grpSpPr>
          <a:xfrm>
            <a:off x="603447" y="3729122"/>
            <a:ext cx="4355880" cy="637219"/>
            <a:chOff x="2813645" y="1149246"/>
            <a:chExt cx="4355880" cy="637219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B732D24-AF64-EC4D-847A-033EE6235C1E}"/>
                </a:ext>
              </a:extLst>
            </p:cNvPr>
            <p:cNvSpPr/>
            <p:nvPr/>
          </p:nvSpPr>
          <p:spPr>
            <a:xfrm>
              <a:off x="2813645" y="1267801"/>
              <a:ext cx="43558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En fjärdedel </a:t>
              </a:r>
              <a:r>
                <a:rPr lang="sv-SE" sz="2000" dirty="0"/>
                <a:t>=</a:t>
              </a:r>
              <a:r>
                <a:rPr lang="sv-SE" sz="2000" dirty="0">
                  <a:latin typeface="Bradley Hand" pitchFamily="2" charset="77"/>
                </a:rPr>
                <a:t> </a:t>
              </a: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C285B2C4-0317-9546-92FF-5E79F62D05BD}"/>
                </a:ext>
              </a:extLst>
            </p:cNvPr>
            <p:cNvSpPr/>
            <p:nvPr/>
          </p:nvSpPr>
          <p:spPr>
            <a:xfrm>
              <a:off x="4464469" y="1149246"/>
              <a:ext cx="2728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1</a:t>
              </a: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9BEF77A8-6E20-DA44-A805-414ABDD86B8D}"/>
                </a:ext>
              </a:extLst>
            </p:cNvPr>
            <p:cNvSpPr/>
            <p:nvPr/>
          </p:nvSpPr>
          <p:spPr>
            <a:xfrm>
              <a:off x="4423176" y="1386355"/>
              <a:ext cx="2728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4</a:t>
              </a:r>
            </a:p>
          </p:txBody>
        </p:sp>
        <p:cxnSp>
          <p:nvCxnSpPr>
            <p:cNvPr id="16" name="Rak 15">
              <a:extLst>
                <a:ext uri="{FF2B5EF4-FFF2-40B4-BE49-F238E27FC236}">
                  <a16:creationId xmlns:a16="http://schemas.microsoft.com/office/drawing/2014/main" id="{5A0C3C22-C5CD-8D4F-A6E2-F81E3B8FBBFA}"/>
                </a:ext>
              </a:extLst>
            </p:cNvPr>
            <p:cNvCxnSpPr>
              <a:cxnSpLocks/>
            </p:cNvCxnSpPr>
            <p:nvPr/>
          </p:nvCxnSpPr>
          <p:spPr>
            <a:xfrm>
              <a:off x="4503696" y="1458684"/>
              <a:ext cx="2336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" name="Rektangel 16">
            <a:extLst>
              <a:ext uri="{FF2B5EF4-FFF2-40B4-BE49-F238E27FC236}">
                <a16:creationId xmlns:a16="http://schemas.microsoft.com/office/drawing/2014/main" id="{6614472F-470E-084F-B8E4-8208125505D8}"/>
              </a:ext>
            </a:extLst>
          </p:cNvPr>
          <p:cNvSpPr/>
          <p:nvPr/>
        </p:nvSpPr>
        <p:spPr>
          <a:xfrm>
            <a:off x="3121980" y="3824581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</a:t>
            </a:r>
            <a:r>
              <a:rPr lang="sv-SE" sz="2000" dirty="0"/>
              <a:t>)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EB953F2F-2A7F-DF49-9EDA-860E78D2C38C}"/>
              </a:ext>
            </a:extLst>
          </p:cNvPr>
          <p:cNvGrpSpPr/>
          <p:nvPr/>
        </p:nvGrpSpPr>
        <p:grpSpPr>
          <a:xfrm>
            <a:off x="3407589" y="3729122"/>
            <a:ext cx="4355880" cy="600165"/>
            <a:chOff x="2501551" y="1166860"/>
            <a:chExt cx="4355880" cy="600165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4964836A-B3C7-4548-B420-010BC44B8718}"/>
                </a:ext>
              </a:extLst>
            </p:cNvPr>
            <p:cNvSpPr/>
            <p:nvPr/>
          </p:nvSpPr>
          <p:spPr>
            <a:xfrm>
              <a:off x="2501551" y="1276243"/>
              <a:ext cx="43558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Två tredjedelar </a:t>
              </a:r>
              <a:r>
                <a:rPr lang="sv-SE" sz="2000" dirty="0"/>
                <a:t>=</a:t>
              </a:r>
              <a:r>
                <a:rPr lang="sv-SE" sz="2000" dirty="0">
                  <a:latin typeface="Bradley Hand" pitchFamily="2" charset="77"/>
                </a:rPr>
                <a:t>     </a:t>
              </a:r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0A725622-EEF9-F840-9C6F-1EFEB88BCC9A}"/>
                </a:ext>
              </a:extLst>
            </p:cNvPr>
            <p:cNvSpPr/>
            <p:nvPr/>
          </p:nvSpPr>
          <p:spPr>
            <a:xfrm>
              <a:off x="4448594" y="1166860"/>
              <a:ext cx="2728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2</a:t>
              </a:r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0A187E9E-BC6A-7B4E-BC9E-D3BA6FC9C380}"/>
                </a:ext>
              </a:extLst>
            </p:cNvPr>
            <p:cNvSpPr/>
            <p:nvPr/>
          </p:nvSpPr>
          <p:spPr>
            <a:xfrm>
              <a:off x="4442320" y="1366915"/>
              <a:ext cx="2728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3</a:t>
              </a:r>
            </a:p>
          </p:txBody>
        </p:sp>
        <p:cxnSp>
          <p:nvCxnSpPr>
            <p:cNvPr id="22" name="Rak 21">
              <a:extLst>
                <a:ext uri="{FF2B5EF4-FFF2-40B4-BE49-F238E27FC236}">
                  <a16:creationId xmlns:a16="http://schemas.microsoft.com/office/drawing/2014/main" id="{2D32020B-F406-D24B-B0E3-CB611A109233}"/>
                </a:ext>
              </a:extLst>
            </p:cNvPr>
            <p:cNvCxnSpPr>
              <a:cxnSpLocks/>
            </p:cNvCxnSpPr>
            <p:nvPr/>
          </p:nvCxnSpPr>
          <p:spPr>
            <a:xfrm>
              <a:off x="4503696" y="1458684"/>
              <a:ext cx="2113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5" name="Rektangel 24">
            <a:extLst>
              <a:ext uri="{FF2B5EF4-FFF2-40B4-BE49-F238E27FC236}">
                <a16:creationId xmlns:a16="http://schemas.microsoft.com/office/drawing/2014/main" id="{7689D5B1-FE06-C64C-84C0-9C18767A22D8}"/>
              </a:ext>
            </a:extLst>
          </p:cNvPr>
          <p:cNvSpPr/>
          <p:nvPr/>
        </p:nvSpPr>
        <p:spPr>
          <a:xfrm>
            <a:off x="6134113" y="3831422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c</a:t>
            </a:r>
            <a:r>
              <a:rPr lang="sv-SE" sz="2000" dirty="0"/>
              <a:t>)</a:t>
            </a:r>
          </a:p>
        </p:txBody>
      </p:sp>
      <p:grpSp>
        <p:nvGrpSpPr>
          <p:cNvPr id="26" name="Grupp 25">
            <a:extLst>
              <a:ext uri="{FF2B5EF4-FFF2-40B4-BE49-F238E27FC236}">
                <a16:creationId xmlns:a16="http://schemas.microsoft.com/office/drawing/2014/main" id="{43475BC7-DA99-1B41-94F5-92DE159C244E}"/>
              </a:ext>
            </a:extLst>
          </p:cNvPr>
          <p:cNvGrpSpPr/>
          <p:nvPr/>
        </p:nvGrpSpPr>
        <p:grpSpPr>
          <a:xfrm>
            <a:off x="6394316" y="3766176"/>
            <a:ext cx="4355880" cy="600165"/>
            <a:chOff x="2752909" y="1176215"/>
            <a:chExt cx="4355880" cy="600165"/>
          </a:xfrm>
        </p:grpSpPr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8CA52D44-9F05-7543-88CC-69493BFA6156}"/>
                </a:ext>
              </a:extLst>
            </p:cNvPr>
            <p:cNvSpPr/>
            <p:nvPr/>
          </p:nvSpPr>
          <p:spPr>
            <a:xfrm>
              <a:off x="2752909" y="1249132"/>
              <a:ext cx="43558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Tre femtedelar </a:t>
              </a:r>
              <a:r>
                <a:rPr lang="sv-SE" sz="2000" dirty="0"/>
                <a:t>=</a:t>
              </a:r>
              <a:r>
                <a:rPr lang="sv-SE" sz="2000" dirty="0">
                  <a:latin typeface="Bradley Hand" pitchFamily="2" charset="77"/>
                </a:rPr>
                <a:t>     </a:t>
              </a:r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8A6ED431-C1E3-2742-A140-F620F0B5C9E3}"/>
                </a:ext>
              </a:extLst>
            </p:cNvPr>
            <p:cNvSpPr/>
            <p:nvPr/>
          </p:nvSpPr>
          <p:spPr>
            <a:xfrm>
              <a:off x="4642316" y="1176215"/>
              <a:ext cx="2728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3</a:t>
              </a:r>
            </a:p>
          </p:txBody>
        </p:sp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EBEE602C-BBF3-2B4B-9A3E-3F1AEA27D616}"/>
                </a:ext>
              </a:extLst>
            </p:cNvPr>
            <p:cNvSpPr/>
            <p:nvPr/>
          </p:nvSpPr>
          <p:spPr>
            <a:xfrm>
              <a:off x="4636042" y="1376270"/>
              <a:ext cx="2728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5</a:t>
              </a:r>
            </a:p>
          </p:txBody>
        </p:sp>
        <p:cxnSp>
          <p:nvCxnSpPr>
            <p:cNvPr id="30" name="Rak 29">
              <a:extLst>
                <a:ext uri="{FF2B5EF4-FFF2-40B4-BE49-F238E27FC236}">
                  <a16:creationId xmlns:a16="http://schemas.microsoft.com/office/drawing/2014/main" id="{93C6893F-DED5-CD46-AC4B-5BCCE294B458}"/>
                </a:ext>
              </a:extLst>
            </p:cNvPr>
            <p:cNvCxnSpPr>
              <a:cxnSpLocks/>
            </p:cNvCxnSpPr>
            <p:nvPr/>
          </p:nvCxnSpPr>
          <p:spPr>
            <a:xfrm>
              <a:off x="4697418" y="1468039"/>
              <a:ext cx="2113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80D2C7D0-199A-BA41-AAF3-F876C571C5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0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9" grpId="0"/>
      <p:bldP spid="11" grpId="0"/>
      <p:bldP spid="17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0CE6D5D-000D-484E-A7B5-874FA1786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121" y="195972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D3EB3ECE-98C2-4B4C-BDBA-E4CE3924AF98}"/>
              </a:ext>
            </a:extLst>
          </p:cNvPr>
          <p:cNvSpPr/>
          <p:nvPr/>
        </p:nvSpPr>
        <p:spPr>
          <a:xfrm>
            <a:off x="4216166" y="188364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B3D424C-0D73-364B-9488-6C63B637A330}"/>
              </a:ext>
            </a:extLst>
          </p:cNvPr>
          <p:cNvSpPr/>
          <p:nvPr/>
        </p:nvSpPr>
        <p:spPr>
          <a:xfrm>
            <a:off x="908586" y="782844"/>
            <a:ext cx="72398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Simone har 100 kr. Hon köper en glass för en femtedel av pengarna. </a:t>
            </a:r>
          </a:p>
          <a:p>
            <a:endParaRPr lang="sv-SE" sz="2000" dirty="0">
              <a:latin typeface="+mn-lt"/>
            </a:endParaRPr>
          </a:p>
          <a:p>
            <a:r>
              <a:rPr lang="sv-SE" sz="2000" dirty="0">
                <a:latin typeface="+mn-lt"/>
              </a:rPr>
              <a:t>Hur mycket har Simone kvar efter köpet? 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8517AB2D-9F2B-144B-91EB-E2DA7B653769}"/>
              </a:ext>
            </a:extLst>
          </p:cNvPr>
          <p:cNvGrpSpPr/>
          <p:nvPr/>
        </p:nvGrpSpPr>
        <p:grpSpPr>
          <a:xfrm>
            <a:off x="4120567" y="2681759"/>
            <a:ext cx="1248489" cy="653269"/>
            <a:chOff x="4288084" y="1152421"/>
            <a:chExt cx="1248489" cy="653269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B98B2361-DF97-004A-BC7E-E855D5409ABC}"/>
                </a:ext>
              </a:extLst>
            </p:cNvPr>
            <p:cNvSpPr/>
            <p:nvPr/>
          </p:nvSpPr>
          <p:spPr>
            <a:xfrm>
              <a:off x="4768478" y="1258628"/>
              <a:ext cx="76809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kr </a:t>
              </a:r>
              <a:r>
                <a:rPr lang="sv-SE" sz="2000" dirty="0">
                  <a:latin typeface="+mn-lt"/>
                </a:rPr>
                <a:t>=</a:t>
              </a:r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986CDF4B-E69B-5B4C-A82E-22F6FFFF47A3}"/>
                </a:ext>
              </a:extLst>
            </p:cNvPr>
            <p:cNvSpPr/>
            <p:nvPr/>
          </p:nvSpPr>
          <p:spPr>
            <a:xfrm>
              <a:off x="4288084" y="1152421"/>
              <a:ext cx="81585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100</a:t>
              </a:r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4EA248E0-DC6E-A243-B75E-6B1D6CB2F3C2}"/>
                </a:ext>
              </a:extLst>
            </p:cNvPr>
            <p:cNvSpPr/>
            <p:nvPr/>
          </p:nvSpPr>
          <p:spPr>
            <a:xfrm>
              <a:off x="4362645" y="1405580"/>
              <a:ext cx="2728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5</a:t>
              </a:r>
            </a:p>
          </p:txBody>
        </p:sp>
        <p:cxnSp>
          <p:nvCxnSpPr>
            <p:cNvPr id="9" name="Rak 8">
              <a:extLst>
                <a:ext uri="{FF2B5EF4-FFF2-40B4-BE49-F238E27FC236}">
                  <a16:creationId xmlns:a16="http://schemas.microsoft.com/office/drawing/2014/main" id="{35EB397E-07D2-E947-9C21-D6C0AC619336}"/>
                </a:ext>
              </a:extLst>
            </p:cNvPr>
            <p:cNvCxnSpPr>
              <a:cxnSpLocks/>
            </p:cNvCxnSpPr>
            <p:nvPr/>
          </p:nvCxnSpPr>
          <p:spPr>
            <a:xfrm>
              <a:off x="4378625" y="1458684"/>
              <a:ext cx="3586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Rektangel 10">
            <a:extLst>
              <a:ext uri="{FF2B5EF4-FFF2-40B4-BE49-F238E27FC236}">
                <a16:creationId xmlns:a16="http://schemas.microsoft.com/office/drawing/2014/main" id="{9A0AEFEA-0595-3D4D-A3F7-12CD1D93E380}"/>
              </a:ext>
            </a:extLst>
          </p:cNvPr>
          <p:cNvSpPr/>
          <p:nvPr/>
        </p:nvSpPr>
        <p:spPr>
          <a:xfrm>
            <a:off x="5146209" y="2795752"/>
            <a:ext cx="10809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20 kr</a:t>
            </a:r>
          </a:p>
        </p:txBody>
      </p:sp>
      <p:grpSp>
        <p:nvGrpSpPr>
          <p:cNvPr id="25" name="Grupp 24">
            <a:extLst>
              <a:ext uri="{FF2B5EF4-FFF2-40B4-BE49-F238E27FC236}">
                <a16:creationId xmlns:a16="http://schemas.microsoft.com/office/drawing/2014/main" id="{281EE2C3-44CF-5A4D-ACD8-9FE0675D114E}"/>
              </a:ext>
            </a:extLst>
          </p:cNvPr>
          <p:cNvGrpSpPr/>
          <p:nvPr/>
        </p:nvGrpSpPr>
        <p:grpSpPr>
          <a:xfrm>
            <a:off x="999818" y="2495579"/>
            <a:ext cx="2055646" cy="984885"/>
            <a:chOff x="5448740" y="2766440"/>
            <a:chExt cx="2055646" cy="984885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F6359E70-5DF0-534A-8EB8-187BE09AEA03}"/>
                </a:ext>
              </a:extLst>
            </p:cNvPr>
            <p:cNvSpPr/>
            <p:nvPr/>
          </p:nvSpPr>
          <p:spPr>
            <a:xfrm>
              <a:off x="5448740" y="2766440"/>
              <a:ext cx="2055646" cy="98488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400" dirty="0"/>
                <a:t>När du ska räkna ut hur</a:t>
              </a:r>
              <a:endParaRPr lang="sv-SE" sz="500" dirty="0"/>
            </a:p>
            <a:p>
              <a:endParaRPr lang="sv-SE" sz="800" dirty="0"/>
            </a:p>
            <a:p>
              <a:r>
                <a:rPr lang="sv-SE" sz="1400" dirty="0"/>
                <a:t>mycket en femtedel,      är</a:t>
              </a:r>
            </a:p>
            <a:p>
              <a:r>
                <a:rPr lang="sv-SE" sz="800" dirty="0"/>
                <a:t> </a:t>
              </a:r>
            </a:p>
            <a:p>
              <a:r>
                <a:rPr lang="sv-SE" sz="1400" dirty="0"/>
                <a:t>ska du dividera med 5. </a:t>
              </a:r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A7C3F241-6318-5344-B92B-D28BA46DCAFD}"/>
                </a:ext>
              </a:extLst>
            </p:cNvPr>
            <p:cNvSpPr/>
            <p:nvPr/>
          </p:nvSpPr>
          <p:spPr>
            <a:xfrm>
              <a:off x="6975763" y="3009447"/>
              <a:ext cx="4692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1</a:t>
              </a:r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E6985BB8-3C0C-B74F-A69F-19FBAA2A22BB}"/>
                </a:ext>
              </a:extLst>
            </p:cNvPr>
            <p:cNvSpPr/>
            <p:nvPr/>
          </p:nvSpPr>
          <p:spPr>
            <a:xfrm>
              <a:off x="6975763" y="3209502"/>
              <a:ext cx="3797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5</a:t>
              </a:r>
            </a:p>
          </p:txBody>
        </p:sp>
        <p:cxnSp>
          <p:nvCxnSpPr>
            <p:cNvPr id="23" name="Rak 22">
              <a:extLst>
                <a:ext uri="{FF2B5EF4-FFF2-40B4-BE49-F238E27FC236}">
                  <a16:creationId xmlns:a16="http://schemas.microsoft.com/office/drawing/2014/main" id="{E6554703-336A-AD43-ADCF-C0C48D55CD03}"/>
                </a:ext>
              </a:extLst>
            </p:cNvPr>
            <p:cNvCxnSpPr>
              <a:cxnSpLocks/>
            </p:cNvCxnSpPr>
            <p:nvPr/>
          </p:nvCxnSpPr>
          <p:spPr>
            <a:xfrm>
              <a:off x="7047729" y="3261828"/>
              <a:ext cx="1457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7" name="Rektangel 26">
            <a:extLst>
              <a:ext uri="{FF2B5EF4-FFF2-40B4-BE49-F238E27FC236}">
                <a16:creationId xmlns:a16="http://schemas.microsoft.com/office/drawing/2014/main" id="{6E9F9DFA-58FA-A14E-9C61-456C48E4D37A}"/>
              </a:ext>
            </a:extLst>
          </p:cNvPr>
          <p:cNvSpPr/>
          <p:nvPr/>
        </p:nvSpPr>
        <p:spPr>
          <a:xfrm>
            <a:off x="3292448" y="3659583"/>
            <a:ext cx="20041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100 kr </a:t>
            </a:r>
            <a:r>
              <a:rPr lang="sv-SE" sz="2000" dirty="0">
                <a:latin typeface="+mn-lt"/>
              </a:rPr>
              <a:t>–</a:t>
            </a:r>
            <a:r>
              <a:rPr lang="sv-SE" sz="2000" dirty="0">
                <a:latin typeface="Bradley Hand" pitchFamily="2" charset="77"/>
              </a:rPr>
              <a:t> 20 kr </a:t>
            </a:r>
            <a:r>
              <a:rPr lang="sv-SE" sz="2000" dirty="0"/>
              <a:t>=</a:t>
            </a:r>
            <a:endParaRPr lang="sv-SE" sz="2000" dirty="0">
              <a:latin typeface="Bradley Hand" pitchFamily="2" charset="77"/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D4901A7C-BAFB-464A-BB64-7A6E1CA093DB}"/>
              </a:ext>
            </a:extLst>
          </p:cNvPr>
          <p:cNvSpPr/>
          <p:nvPr/>
        </p:nvSpPr>
        <p:spPr>
          <a:xfrm>
            <a:off x="5203562" y="3662138"/>
            <a:ext cx="20041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80 kr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33545025-EA9D-E54C-8FE1-3444EAEC9947}"/>
              </a:ext>
            </a:extLst>
          </p:cNvPr>
          <p:cNvSpPr/>
          <p:nvPr/>
        </p:nvSpPr>
        <p:spPr>
          <a:xfrm>
            <a:off x="3248135" y="4795994"/>
            <a:ext cx="42959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 Simone har 80 kr kvar. </a:t>
            </a:r>
          </a:p>
        </p:txBody>
      </p:sp>
    </p:spTree>
    <p:extLst>
      <p:ext uri="{BB962C8B-B14F-4D97-AF65-F5344CB8AC3E}">
        <p14:creationId xmlns:p14="http://schemas.microsoft.com/office/powerpoint/2010/main" val="351952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27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32665</TotalTime>
  <Words>323</Words>
  <Application>Microsoft Macintosh PowerPoint</Application>
  <PresentationFormat>Bildspel på skärmen (4:3)</PresentationFormat>
  <Paragraphs>83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280</cp:revision>
  <dcterms:created xsi:type="dcterms:W3CDTF">2017-04-10T07:17:33Z</dcterms:created>
  <dcterms:modified xsi:type="dcterms:W3CDTF">2020-02-19T20:06:45Z</dcterms:modified>
</cp:coreProperties>
</file>