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51" r:id="rId2"/>
    <p:sldId id="359" r:id="rId3"/>
    <p:sldId id="360" r:id="rId4"/>
    <p:sldId id="356" r:id="rId5"/>
    <p:sldId id="361" r:id="rId6"/>
    <p:sldId id="363" r:id="rId7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503"/>
    <a:srgbClr val="9E2903"/>
    <a:srgbClr val="721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9052" autoAdjust="0"/>
  </p:normalViewPr>
  <p:slideViewPr>
    <p:cSldViewPr snapToGrid="0" snapToObjects="1">
      <p:cViewPr varScale="1">
        <p:scale>
          <a:sx n="128" d="100"/>
          <a:sy n="128" d="100"/>
        </p:scale>
        <p:origin x="18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2020-04-14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 4">
            <a:extLst>
              <a:ext uri="{FF2B5EF4-FFF2-40B4-BE49-F238E27FC236}">
                <a16:creationId xmlns:a16="http://schemas.microsoft.com/office/drawing/2014/main" id="{12C950A3-8942-EC41-927D-6D18E43DFE9F}"/>
              </a:ext>
            </a:extLst>
          </p:cNvPr>
          <p:cNvGrpSpPr/>
          <p:nvPr/>
        </p:nvGrpSpPr>
        <p:grpSpPr>
          <a:xfrm>
            <a:off x="1010254" y="631623"/>
            <a:ext cx="7256537" cy="6007716"/>
            <a:chOff x="2154908" y="-119743"/>
            <a:chExt cx="5039614" cy="6459517"/>
          </a:xfrm>
        </p:grpSpPr>
        <p:sp>
          <p:nvSpPr>
            <p:cNvPr id="6" name="Rektangel 5">
              <a:extLst>
                <a:ext uri="{FF2B5EF4-FFF2-40B4-BE49-F238E27FC236}">
                  <a16:creationId xmlns:a16="http://schemas.microsoft.com/office/drawing/2014/main" id="{2915B06B-C3B1-624C-9F4A-E792DB8F2383}"/>
                </a:ext>
              </a:extLst>
            </p:cNvPr>
            <p:cNvSpPr/>
            <p:nvPr/>
          </p:nvSpPr>
          <p:spPr>
            <a:xfrm>
              <a:off x="2154908" y="51632"/>
              <a:ext cx="5039614" cy="6288142"/>
            </a:xfrm>
            <a:prstGeom prst="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37E638DD-C1EE-1043-988E-D429A997C1BB}"/>
                </a:ext>
              </a:extLst>
            </p:cNvPr>
            <p:cNvSpPr txBox="1"/>
            <p:nvPr/>
          </p:nvSpPr>
          <p:spPr>
            <a:xfrm>
              <a:off x="4375392" y="-119743"/>
              <a:ext cx="649407" cy="33092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400" dirty="0">
                  <a:solidFill>
                    <a:srgbClr val="7030A0"/>
                  </a:solidFill>
                  <a:latin typeface="+mn-lt"/>
                </a:rPr>
                <a:t>AKTIVITET</a:t>
              </a:r>
            </a:p>
          </p:txBody>
        </p:sp>
      </p:grpSp>
      <p:sp>
        <p:nvSpPr>
          <p:cNvPr id="9" name="Rektangel 8">
            <a:extLst>
              <a:ext uri="{FF2B5EF4-FFF2-40B4-BE49-F238E27FC236}">
                <a16:creationId xmlns:a16="http://schemas.microsoft.com/office/drawing/2014/main" id="{0900F205-526D-964D-B293-B1CB3DE1124F}"/>
              </a:ext>
            </a:extLst>
          </p:cNvPr>
          <p:cNvSpPr/>
          <p:nvPr/>
        </p:nvSpPr>
        <p:spPr>
          <a:xfrm>
            <a:off x="1359525" y="1437011"/>
            <a:ext cx="11855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b="1" dirty="0">
                <a:latin typeface="+mn-lt"/>
              </a:rPr>
              <a:t>Materiel: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00AE672-160E-2849-99C0-9969BE35FB88}"/>
              </a:ext>
            </a:extLst>
          </p:cNvPr>
          <p:cNvSpPr/>
          <p:nvPr/>
        </p:nvSpPr>
        <p:spPr>
          <a:xfrm>
            <a:off x="1359525" y="1769635"/>
            <a:ext cx="1541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b="1" dirty="0">
                <a:latin typeface="+mn-lt"/>
              </a:rPr>
              <a:t>Antal deltagare:</a:t>
            </a:r>
            <a:endParaRPr lang="sv-SE" sz="1600" b="1" dirty="0">
              <a:effectLst/>
              <a:latin typeface="+mn-lt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963BA2A-2FD3-7F46-AE5D-83B98F0F449D}"/>
              </a:ext>
            </a:extLst>
          </p:cNvPr>
          <p:cNvSpPr/>
          <p:nvPr/>
        </p:nvSpPr>
        <p:spPr>
          <a:xfrm>
            <a:off x="2759508" y="1778313"/>
            <a:ext cx="6488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600" dirty="0">
                <a:latin typeface="+mn-lt"/>
              </a:rPr>
              <a:t>2-3 </a:t>
            </a:r>
            <a:r>
              <a:rPr lang="sv-SE" sz="1600" dirty="0" err="1">
                <a:latin typeface="+mn-lt"/>
              </a:rPr>
              <a:t>st</a:t>
            </a:r>
            <a:endParaRPr lang="sv-SE" sz="1600" dirty="0">
              <a:effectLst/>
              <a:latin typeface="+mn-lt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25B36FC-F9F7-214A-9CAB-D769699E3DE9}"/>
              </a:ext>
            </a:extLst>
          </p:cNvPr>
          <p:cNvSpPr/>
          <p:nvPr/>
        </p:nvSpPr>
        <p:spPr>
          <a:xfrm>
            <a:off x="2183326" y="1437011"/>
            <a:ext cx="5760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600" dirty="0">
                <a:latin typeface="+mn-lt"/>
              </a:rPr>
              <a:t>Litermått, decilitermått, burkar av olika storlek, vatten eller ärtor 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2F36579-55BD-274F-8168-4CFB99B0DD64}"/>
              </a:ext>
            </a:extLst>
          </p:cNvPr>
          <p:cNvSpPr/>
          <p:nvPr/>
        </p:nvSpPr>
        <p:spPr>
          <a:xfrm>
            <a:off x="1819358" y="2127553"/>
            <a:ext cx="5033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A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0A76F302-C8F5-754D-B094-03A67916BE96}"/>
              </a:ext>
            </a:extLst>
          </p:cNvPr>
          <p:cNvSpPr/>
          <p:nvPr/>
        </p:nvSpPr>
        <p:spPr>
          <a:xfrm>
            <a:off x="2235374" y="2141026"/>
            <a:ext cx="5134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Ni ska ta reda på volymen hos ett antal burkar. </a:t>
            </a:r>
            <a:endParaRPr lang="sv-SE" sz="2000" dirty="0">
              <a:latin typeface="+mn-lt"/>
            </a:endParaRP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1A65C3B-9139-C84B-8DE7-6D55A26967F0}"/>
              </a:ext>
            </a:extLst>
          </p:cNvPr>
          <p:cNvSpPr/>
          <p:nvPr/>
        </p:nvSpPr>
        <p:spPr>
          <a:xfrm>
            <a:off x="1803843" y="3361235"/>
            <a:ext cx="3289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B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A4F06950-1F8F-E14A-9BCE-32F00A701A4C}"/>
              </a:ext>
            </a:extLst>
          </p:cNvPr>
          <p:cNvSpPr/>
          <p:nvPr/>
        </p:nvSpPr>
        <p:spPr>
          <a:xfrm>
            <a:off x="2231729" y="3376624"/>
            <a:ext cx="545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Var och en gissar hur mycket varje burk rymmer. Skriv ner era gissningar. 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CB6BA92-1813-A94E-B23C-53AC247E94ED}"/>
              </a:ext>
            </a:extLst>
          </p:cNvPr>
          <p:cNvSpPr/>
          <p:nvPr/>
        </p:nvSpPr>
        <p:spPr>
          <a:xfrm>
            <a:off x="2231728" y="2536954"/>
            <a:ext cx="499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Börja med att göra en lista över vilken burk ni tror rymmer mest, näst mest och så vidare. </a:t>
            </a:r>
          </a:p>
        </p:txBody>
      </p:sp>
      <p:sp>
        <p:nvSpPr>
          <p:cNvPr id="22" name="Rektangel 1">
            <a:extLst>
              <a:ext uri="{FF2B5EF4-FFF2-40B4-BE49-F238E27FC236}">
                <a16:creationId xmlns:a16="http://schemas.microsoft.com/office/drawing/2014/main" id="{03A8335D-AA16-B146-8B53-58814F229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418" y="104066"/>
            <a:ext cx="89005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400" b="1" dirty="0">
                <a:latin typeface="+mn-lt"/>
              </a:rPr>
              <a:t>6.1		              Från mindre till större volymenheter</a:t>
            </a:r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D1CC9129-D1D5-9143-8B1C-9F2078A3D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6809" y="139766"/>
            <a:ext cx="1161498" cy="384895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7967C73F-09F2-A141-84E5-B0E6B2A31E8E}"/>
              </a:ext>
            </a:extLst>
          </p:cNvPr>
          <p:cNvSpPr/>
          <p:nvPr/>
        </p:nvSpPr>
        <p:spPr>
          <a:xfrm>
            <a:off x="1817702" y="4197377"/>
            <a:ext cx="320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C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1B1D03F4-B687-9B42-AFD5-DF16AB97E0E7}"/>
              </a:ext>
            </a:extLst>
          </p:cNvPr>
          <p:cNvSpPr/>
          <p:nvPr/>
        </p:nvSpPr>
        <p:spPr>
          <a:xfrm>
            <a:off x="2245588" y="4212766"/>
            <a:ext cx="545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Fyll burkarna med vatten eller ärtor.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EEF696F-1BBD-6940-8CA2-D7DF70540312}"/>
              </a:ext>
            </a:extLst>
          </p:cNvPr>
          <p:cNvSpPr/>
          <p:nvPr/>
        </p:nvSpPr>
        <p:spPr>
          <a:xfrm>
            <a:off x="2231728" y="4612876"/>
            <a:ext cx="545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>
                <a:latin typeface="+mn-lt"/>
              </a:rPr>
              <a:t>Använd litermåttet och decilitermåttet för att ta reda på volymen. 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37110276-4759-0B40-94E1-E149FCB9EDC3}"/>
              </a:ext>
            </a:extLst>
          </p:cNvPr>
          <p:cNvSpPr/>
          <p:nvPr/>
        </p:nvSpPr>
        <p:spPr>
          <a:xfrm>
            <a:off x="1803842" y="5473484"/>
            <a:ext cx="346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D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D0EBCE2C-9266-2941-922A-0B5080D5E7AC}"/>
              </a:ext>
            </a:extLst>
          </p:cNvPr>
          <p:cNvSpPr/>
          <p:nvPr/>
        </p:nvSpPr>
        <p:spPr>
          <a:xfrm>
            <a:off x="2231728" y="5488873"/>
            <a:ext cx="5455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Hur bra stämde era gissningar?</a:t>
            </a:r>
            <a:endParaRPr lang="sv-SE" sz="2000" dirty="0">
              <a:latin typeface="+mn-lt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1DEFF399-413A-8A46-839F-D4174F52945E}"/>
              </a:ext>
            </a:extLst>
          </p:cNvPr>
          <p:cNvSpPr/>
          <p:nvPr/>
        </p:nvSpPr>
        <p:spPr>
          <a:xfrm>
            <a:off x="2252861" y="5833226"/>
            <a:ext cx="4844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Vem fick minst skillnad sammanlagt mellan de gissade volymerna och de uppmätta? </a:t>
            </a:r>
          </a:p>
        </p:txBody>
      </p:sp>
      <p:grpSp>
        <p:nvGrpSpPr>
          <p:cNvPr id="34" name="Grupp 33">
            <a:extLst>
              <a:ext uri="{FF2B5EF4-FFF2-40B4-BE49-F238E27FC236}">
                <a16:creationId xmlns:a16="http://schemas.microsoft.com/office/drawing/2014/main" id="{B09B5690-AB2A-BB44-92FA-842C77CC8425}"/>
              </a:ext>
            </a:extLst>
          </p:cNvPr>
          <p:cNvGrpSpPr/>
          <p:nvPr/>
        </p:nvGrpSpPr>
        <p:grpSpPr>
          <a:xfrm>
            <a:off x="3194357" y="519913"/>
            <a:ext cx="4259696" cy="901602"/>
            <a:chOff x="3194357" y="519913"/>
            <a:chExt cx="4259696" cy="901602"/>
          </a:xfrm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23F1C67A-8AA1-F341-A3C1-5CA811463FE4}"/>
                </a:ext>
              </a:extLst>
            </p:cNvPr>
            <p:cNvSpPr/>
            <p:nvPr/>
          </p:nvSpPr>
          <p:spPr>
            <a:xfrm>
              <a:off x="3194357" y="1036112"/>
              <a:ext cx="299870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b="1" dirty="0">
                  <a:solidFill>
                    <a:srgbClr val="C00000"/>
                  </a:solidFill>
                  <a:latin typeface="+mn-lt"/>
                </a:rPr>
                <a:t>Hur mycket ryms i burkarna? </a:t>
              </a:r>
              <a:endParaRPr lang="sv-SE" dirty="0">
                <a:solidFill>
                  <a:srgbClr val="C00000"/>
                </a:solidFill>
                <a:latin typeface="+mn-lt"/>
              </a:endParaRPr>
            </a:p>
          </p:txBody>
        </p:sp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1E3A8FAD-EDF1-8F40-9765-B0F777A8C7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522" b="8081"/>
            <a:stretch/>
          </p:blipFill>
          <p:spPr>
            <a:xfrm>
              <a:off x="6524798" y="519913"/>
              <a:ext cx="929255" cy="901602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8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26" grpId="0"/>
      <p:bldP spid="18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236D0D6-C052-EA47-88A4-679E2FEB0C76}"/>
              </a:ext>
            </a:extLst>
          </p:cNvPr>
          <p:cNvSpPr/>
          <p:nvPr/>
        </p:nvSpPr>
        <p:spPr>
          <a:xfrm>
            <a:off x="3700877" y="135579"/>
            <a:ext cx="19891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Olika volymer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8CB2C1B-2C41-1B46-B4A2-3FD474731EFD}"/>
              </a:ext>
            </a:extLst>
          </p:cNvPr>
          <p:cNvSpPr/>
          <p:nvPr/>
        </p:nvSpPr>
        <p:spPr>
          <a:xfrm>
            <a:off x="1033125" y="896319"/>
            <a:ext cx="5603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Mjölk finns i förpackningar som rymmer </a:t>
            </a:r>
            <a:r>
              <a:rPr lang="sv-SE" sz="2000" dirty="0">
                <a:solidFill>
                  <a:srgbClr val="C00000"/>
                </a:solidFill>
              </a:rPr>
              <a:t>en </a:t>
            </a:r>
            <a:r>
              <a:rPr lang="sv-SE" sz="2000" i="1" dirty="0">
                <a:solidFill>
                  <a:srgbClr val="C00000"/>
                </a:solidFill>
              </a:rPr>
              <a:t>liter</a:t>
            </a:r>
            <a:r>
              <a:rPr lang="sv-SE" sz="2000" dirty="0"/>
              <a:t>. Förpackningens </a:t>
            </a:r>
            <a:r>
              <a:rPr lang="sv-SE" sz="2000" i="1" dirty="0">
                <a:solidFill>
                  <a:srgbClr val="C00000"/>
                </a:solidFill>
              </a:rPr>
              <a:t>volym</a:t>
            </a:r>
            <a:r>
              <a:rPr lang="sv-SE" sz="2000" i="1" dirty="0"/>
              <a:t> </a:t>
            </a:r>
            <a:r>
              <a:rPr lang="sv-SE" sz="2000" dirty="0"/>
              <a:t>är 1 liter. 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D9BC8D2-DB37-E349-8245-57D9939C0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89" y="309864"/>
            <a:ext cx="893755" cy="251792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E974B54-E4D5-DE46-8C77-0931202ED042}"/>
              </a:ext>
            </a:extLst>
          </p:cNvPr>
          <p:cNvSpPr/>
          <p:nvPr/>
        </p:nvSpPr>
        <p:spPr>
          <a:xfrm>
            <a:off x="1016874" y="2272035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mindre enhet är </a:t>
            </a:r>
            <a:r>
              <a:rPr lang="sv-SE" sz="2000" i="1" dirty="0">
                <a:solidFill>
                  <a:srgbClr val="C00000"/>
                </a:solidFill>
              </a:rPr>
              <a:t>deciliter </a:t>
            </a:r>
            <a:r>
              <a:rPr lang="sv-SE" sz="2000" dirty="0">
                <a:solidFill>
                  <a:srgbClr val="C00000"/>
                </a:solidFill>
              </a:rPr>
              <a:t>(dl)</a:t>
            </a:r>
            <a:r>
              <a:rPr lang="sv-SE" sz="2000" dirty="0"/>
              <a:t>. 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0536D64-EA1F-314D-AB26-663BA174E838}"/>
              </a:ext>
            </a:extLst>
          </p:cNvPr>
          <p:cNvSpPr/>
          <p:nvPr/>
        </p:nvSpPr>
        <p:spPr>
          <a:xfrm>
            <a:off x="1016874" y="2650737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förpackning grädde kan innehålla 3 dl. 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D29B8D6-EAB5-C34C-9B68-B91715C6D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725" y="1804260"/>
            <a:ext cx="618357" cy="124737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AD047C1-6E81-C441-AA50-3A2EA1ED0B46}"/>
              </a:ext>
            </a:extLst>
          </p:cNvPr>
          <p:cNvSpPr/>
          <p:nvPr/>
        </p:nvSpPr>
        <p:spPr>
          <a:xfrm>
            <a:off x="1016874" y="3629950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Ytterligare en enhet för volym är </a:t>
            </a:r>
            <a:r>
              <a:rPr lang="sv-SE" sz="2000" i="1" dirty="0">
                <a:solidFill>
                  <a:srgbClr val="C00000"/>
                </a:solidFill>
              </a:rPr>
              <a:t>centiliter </a:t>
            </a:r>
            <a:r>
              <a:rPr lang="sv-SE" sz="2000" dirty="0">
                <a:solidFill>
                  <a:srgbClr val="C00000"/>
                </a:solidFill>
              </a:rPr>
              <a:t>(cl)</a:t>
            </a:r>
            <a:r>
              <a:rPr lang="sv-SE" sz="2000" dirty="0"/>
              <a:t>.</a:t>
            </a:r>
            <a:r>
              <a:rPr lang="sv-SE" sz="2000" dirty="0">
                <a:solidFill>
                  <a:srgbClr val="C00000"/>
                </a:solidFill>
              </a:rPr>
              <a:t> 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B01E159-2B03-DE48-AB6F-7A68A6116D2F}"/>
              </a:ext>
            </a:extLst>
          </p:cNvPr>
          <p:cNvSpPr/>
          <p:nvPr/>
        </p:nvSpPr>
        <p:spPr>
          <a:xfrm>
            <a:off x="1016874" y="4008652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flaska Tabasco kan ha volymen 6 cl.  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6CDFD94-EC81-4449-803F-BE55EA297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238" y="3474305"/>
            <a:ext cx="290499" cy="931790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A93F4E4E-5353-C840-A1D2-E44DEE5D3B77}"/>
              </a:ext>
            </a:extLst>
          </p:cNvPr>
          <p:cNvSpPr/>
          <p:nvPr/>
        </p:nvSpPr>
        <p:spPr>
          <a:xfrm>
            <a:off x="1016874" y="4984411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ännu mindre enhet är </a:t>
            </a:r>
            <a:r>
              <a:rPr lang="sv-SE" sz="2000" i="1" dirty="0">
                <a:solidFill>
                  <a:srgbClr val="C00000"/>
                </a:solidFill>
              </a:rPr>
              <a:t>milliliter </a:t>
            </a:r>
            <a:r>
              <a:rPr lang="sv-SE" sz="2000" dirty="0">
                <a:solidFill>
                  <a:srgbClr val="C00000"/>
                </a:solidFill>
              </a:rPr>
              <a:t>(ml)</a:t>
            </a:r>
            <a:r>
              <a:rPr lang="sv-SE" sz="2000" dirty="0"/>
              <a:t>. 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921F402-64BD-ED4B-99B3-71FBAB1148A6}"/>
              </a:ext>
            </a:extLst>
          </p:cNvPr>
          <p:cNvSpPr/>
          <p:nvPr/>
        </p:nvSpPr>
        <p:spPr>
          <a:xfrm>
            <a:off x="1016874" y="5363113"/>
            <a:ext cx="5603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En flaska nagellack kan rymma 7 ml. 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AF2C4972-4544-6943-9D80-AE869BBE63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273" y="5184466"/>
            <a:ext cx="183301" cy="53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2388C11-658D-CF46-A2BC-59BE1F0BD64D}"/>
              </a:ext>
            </a:extLst>
          </p:cNvPr>
          <p:cNvSpPr/>
          <p:nvPr/>
        </p:nvSpPr>
        <p:spPr>
          <a:xfrm>
            <a:off x="1517568" y="2284302"/>
            <a:ext cx="17986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10 dl</a:t>
            </a:r>
            <a:endParaRPr lang="sv-SE" i="1" dirty="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32E9E9A-197D-AB44-8A7A-87D98062B92C}"/>
              </a:ext>
            </a:extLst>
          </p:cNvPr>
          <p:cNvSpPr/>
          <p:nvPr/>
        </p:nvSpPr>
        <p:spPr>
          <a:xfrm>
            <a:off x="1517568" y="2764318"/>
            <a:ext cx="179865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100 cl</a:t>
            </a:r>
            <a:endParaRPr lang="sv-SE" i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EB74562-3481-6442-8D52-217D524E3059}"/>
              </a:ext>
            </a:extLst>
          </p:cNvPr>
          <p:cNvSpPr/>
          <p:nvPr/>
        </p:nvSpPr>
        <p:spPr>
          <a:xfrm>
            <a:off x="1517568" y="3244334"/>
            <a:ext cx="193131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liter = 1 000 ml</a:t>
            </a:r>
            <a:endParaRPr lang="sv-SE" i="1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CCC3D6E-35D1-CC45-B209-5F2CD270AB53}"/>
              </a:ext>
            </a:extLst>
          </p:cNvPr>
          <p:cNvSpPr/>
          <p:nvPr/>
        </p:nvSpPr>
        <p:spPr>
          <a:xfrm>
            <a:off x="3878318" y="2282275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dl = 10 cl</a:t>
            </a:r>
            <a:endParaRPr lang="sv-SE" i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D44029F-CECE-1A41-B6C2-6A18D4B87318}"/>
              </a:ext>
            </a:extLst>
          </p:cNvPr>
          <p:cNvSpPr/>
          <p:nvPr/>
        </p:nvSpPr>
        <p:spPr>
          <a:xfrm>
            <a:off x="3878318" y="2762291"/>
            <a:ext cx="171088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dl = 100 ml</a:t>
            </a:r>
            <a:endParaRPr lang="sv-SE" i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08491B7-A517-EB41-89FC-78820FE23342}"/>
              </a:ext>
            </a:extLst>
          </p:cNvPr>
          <p:cNvSpPr/>
          <p:nvPr/>
        </p:nvSpPr>
        <p:spPr>
          <a:xfrm>
            <a:off x="6096002" y="2282275"/>
            <a:ext cx="139884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 1 cl = 10 ml</a:t>
            </a:r>
            <a:endParaRPr lang="sv-SE" i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E4AE920E-8DCB-E84A-8BAD-F200E27DD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5780" y="117507"/>
            <a:ext cx="1161498" cy="38489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CC88879-7A2A-0649-B525-29EA48FA24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00" b="96250" l="36000" r="78500">
                        <a14:foregroundMark x1="44494" y1="8250" x2="44500" y2="8000"/>
                        <a14:foregroundMark x1="44391" y1="12250" x2="44404" y2="11750"/>
                        <a14:foregroundMark x1="44346" y1="14000" x2="44359" y2="13500"/>
                        <a14:foregroundMark x1="44295" y1="15997" x2="44308" y2="15500"/>
                        <a14:foregroundMark x1="48252" y1="10047" x2="52750" y2="12500"/>
                        <a14:foregroundMark x1="44500" y1="8000" x2="44958" y2="8250"/>
                        <a14:foregroundMark x1="52750" y1="12500" x2="53000" y2="15750"/>
                        <a14:foregroundMark x1="44750" y1="6750" x2="52750" y2="5000"/>
                        <a14:foregroundMark x1="44250" y1="87500" x2="48486" y2="92413"/>
                        <a14:foregroundMark x1="56024" y1="91163" x2="54000" y2="88000"/>
                        <a14:foregroundMark x1="38750" y1="92250" x2="39344" y2="92488"/>
                        <a14:foregroundMark x1="38000" y1="91750" x2="39259" y2="92615"/>
                        <a14:foregroundMark x1="36750" y1="91000" x2="39088" y2="92871"/>
                        <a14:foregroundMark x1="37750" y1="91750" x2="37750" y2="91750"/>
                        <a14:foregroundMark x1="36000" y1="91500" x2="38738" y2="93395"/>
                        <a14:foregroundMark x1="53500" y1="87000" x2="55250" y2="88500"/>
                        <a14:foregroundMark x1="41250" y1="89250" x2="40750" y2="90000"/>
                        <a14:foregroundMark x1="41250" y1="93500" x2="43393" y2="93347"/>
                        <a14:foregroundMark x1="49795" y1="93573" x2="52882" y2="93363"/>
                        <a14:foregroundMark x1="59933" y1="92106" x2="61750" y2="91500"/>
                        <a14:foregroundMark x1="38250" y1="93500" x2="40000" y2="93500"/>
                        <a14:foregroundMark x1="42500" y1="94250" x2="42836" y2="94270"/>
                        <a14:foregroundMark x1="44000" y1="93000" x2="45250" y2="93000"/>
                        <a14:foregroundMark x1="45000" y1="93500" x2="46750" y2="93500"/>
                        <a14:foregroundMark x1="46750" y1="93500" x2="47750" y2="93500"/>
                        <a14:foregroundMark x1="43000" y1="94250" x2="43750" y2="94250"/>
                        <a14:foregroundMark x1="44250" y1="94250" x2="47000" y2="94000"/>
                        <a14:foregroundMark x1="47500" y1="94250" x2="50250" y2="94250"/>
                        <a14:foregroundMark x1="49750" y1="94500" x2="51500" y2="94500"/>
                        <a14:foregroundMark x1="52000" y1="94250" x2="53250" y2="94000"/>
                        <a14:foregroundMark x1="54250" y1="93750" x2="60000" y2="92500"/>
                        <a14:foregroundMark x1="52750" y1="95000" x2="52750" y2="95000"/>
                        <a14:foregroundMark x1="38750" y1="94250" x2="42000" y2="94250"/>
                        <a14:foregroundMark x1="42000" y1="94500" x2="48000" y2="94250"/>
                        <a14:foregroundMark x1="45121" y1="68500" x2="45250" y2="71000"/>
                        <a14:foregroundMark x1="45030" y1="66750" x2="45082" y2="67750"/>
                        <a14:foregroundMark x1="44991" y1="66000" x2="45017" y2="66500"/>
                        <a14:foregroundMark x1="44938" y1="64982" x2="44965" y2="65500"/>
                        <a14:foregroundMark x1="44913" y1="64500" x2="44923" y2="64683"/>
                        <a14:foregroundMark x1="44797" y1="62250" x2="44862" y2="63500"/>
                        <a14:foregroundMark x1="44730" y1="60935" x2="44759" y2="61500"/>
                        <a14:foregroundMark x1="44636" y1="59127" x2="44668" y2="59750"/>
                        <a14:foregroundMark x1="44526" y1="57000" x2="44614" y2="58715"/>
                        <a14:foregroundMark x1="44500" y1="85356" x2="44500" y2="86000"/>
                        <a14:foregroundMark x1="44500" y1="73682" x2="44500" y2="75606"/>
                        <a14:foregroundMark x1="44500" y1="69250" x2="44500" y2="69455"/>
                        <a14:foregroundMark x1="45135" y1="66750" x2="45212" y2="67750"/>
                        <a14:foregroundMark x1="45078" y1="66000" x2="45116" y2="66500"/>
                        <a14:foregroundMark x1="45019" y1="65235" x2="45039" y2="65500"/>
                        <a14:foregroundMark x1="44962" y1="64500" x2="44993" y2="64905"/>
                        <a14:foregroundMark x1="44789" y1="62250" x2="44885" y2="63500"/>
                        <a14:foregroundMark x1="44689" y1="60948" x2="44731" y2="61500"/>
                        <a14:foregroundMark x1="44563" y1="59322" x2="44626" y2="60138"/>
                        <a14:foregroundMark x1="45198" y1="68512" x2="45000" y2="69500"/>
                        <a14:foregroundMark x1="45200" y1="68500" x2="45290" y2="68050"/>
                        <a14:foregroundMark x1="44658" y1="61500" x2="44687" y2="60949"/>
                        <a14:foregroundMark x1="44553" y1="63500" x2="44619" y2="62250"/>
                        <a14:foregroundMark x1="44472" y1="65052" x2="44501" y2="64500"/>
                        <a14:foregroundMark x1="44448" y1="65500" x2="44460" y2="65267"/>
                        <a14:foregroundMark x1="44395" y1="66500" x2="44421" y2="66000"/>
                        <a14:foregroundMark x1="44329" y1="67750" x2="44382" y2="66750"/>
                        <a14:foregroundMark x1="44250" y1="69250" x2="44289" y2="68500"/>
                        <a14:foregroundMark x1="44750" y1="60928" x2="44750" y2="61500"/>
                        <a14:foregroundMark x1="44250" y1="61000" x2="44250" y2="61500"/>
                        <a14:foregroundMark x1="44250" y1="61500" x2="44250" y2="61089"/>
                        <a14:foregroundMark x1="45000" y1="75750" x2="45250" y2="80250"/>
                        <a14:foregroundMark x1="45000" y1="81000" x2="45000" y2="84750"/>
                        <a14:backgroundMark x1="60107" y1="94609" x2="61500" y2="94000"/>
                        <a14:backgroundMark x1="60250" y1="95000" x2="62500" y2="92500"/>
                        <a14:backgroundMark x1="61750" y1="93500" x2="61250" y2="96750"/>
                        <a14:backgroundMark x1="62250" y1="91750" x2="62500" y2="93750"/>
                        <a14:backgroundMark x1="52826" y1="94750" x2="53690" y2="94750"/>
                        <a14:backgroundMark x1="52826" y1="94750" x2="53690" y2="94750"/>
                        <a14:backgroundMark x1="44000" y1="14000" x2="44000" y2="15500"/>
                        <a14:backgroundMark x1="44000" y1="12750" x2="44000" y2="13500"/>
                        <a14:backgroundMark x1="44000" y1="10750" x2="44000" y2="11750"/>
                        <a14:backgroundMark x1="44000" y1="8750" x2="44000" y2="9750"/>
                        <a14:backgroundMark x1="44000" y1="9750" x2="44000" y2="10750"/>
                        <a14:backgroundMark x1="44000" y1="12250" x2="44000" y2="12750"/>
                        <a14:backgroundMark x1="44000" y1="8250" x2="44000" y2="8750"/>
                        <a14:backgroundMark x1="43750" y1="16250" x2="43750" y2="17000"/>
                        <a14:backgroundMark x1="43750" y1="17000" x2="43750" y2="18000"/>
                        <a14:backgroundMark x1="43750" y1="16250" x2="43750" y2="17000"/>
                        <a14:backgroundMark x1="43750" y1="16250" x2="44000" y2="16750"/>
                        <a14:backgroundMark x1="28250" y1="18500" x2="26250" y2="15750"/>
                        <a14:backgroundMark x1="43750" y1="67750" x2="43750" y2="68500"/>
                        <a14:backgroundMark x1="43750" y1="66500" x2="43750" y2="66750"/>
                        <a14:backgroundMark x1="43750" y1="65500" x2="43750" y2="66000"/>
                        <a14:backgroundMark x1="43500" y1="63500" x2="43500" y2="64500"/>
                        <a14:backgroundMark x1="43500" y1="64500" x2="43750" y2="64750"/>
                        <a14:backgroundMark x1="43500" y1="61500" x2="43500" y2="62250"/>
                        <a14:backgroundMark x1="43500" y1="60500" x2="43750" y2="61250"/>
                        <a14:backgroundMark x1="43750" y1="59750" x2="43750" y2="60250"/>
                        <a14:backgroundMark x1="43750" y1="61250" x2="43750" y2="61000"/>
                        <a14:backgroundMark x1="43500" y1="62250" x2="43500" y2="62000"/>
                        <a14:backgroundMark x1="43500" y1="62000" x2="43750" y2="61500"/>
                        <a14:backgroundMark x1="44000" y1="56000" x2="44000" y2="56500"/>
                        <a14:backgroundMark x1="44000" y1="56500" x2="44000" y2="57000"/>
                        <a14:backgroundMark x1="44000" y1="57750" x2="43750" y2="57750"/>
                        <a14:backgroundMark x1="43750" y1="58750" x2="44000" y2="57750"/>
                        <a14:backgroundMark x1="44000" y1="60000" x2="44000" y2="59000"/>
                        <a14:backgroundMark x1="44000" y1="58250" x2="44000" y2="57500"/>
                        <a14:backgroundMark x1="43750" y1="63750" x2="44000" y2="60750"/>
                        <a14:backgroundMark x1="44000" y1="64500" x2="44000" y2="62500"/>
                        <a14:backgroundMark x1="44000" y1="70500" x2="44000" y2="64750"/>
                        <a14:backgroundMark x1="43759" y1="75819" x2="44000" y2="71000"/>
                        <a14:backgroundMark x1="43750" y1="75819" x2="43750" y2="73250"/>
                        <a14:backgroundMark x1="43750" y1="81000" x2="43750" y2="80333"/>
                        <a14:backgroundMark x1="44000" y1="75806" x2="44000" y2="74000"/>
                        <a14:backgroundMark x1="77750" y1="72250" x2="78750" y2="73250"/>
                      </a14:backgroundRemoval>
                    </a14:imgEffect>
                  </a14:imgLayer>
                </a14:imgProps>
              </a:ext>
            </a:extLst>
          </a:blip>
          <a:srcRect l="35183" t="3140" r="37281" b="5553"/>
          <a:stretch/>
        </p:blipFill>
        <p:spPr>
          <a:xfrm>
            <a:off x="7657108" y="1530690"/>
            <a:ext cx="1398842" cy="4638371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F427758-FAA5-B64E-9062-BB98CC8AA00C}"/>
              </a:ext>
            </a:extLst>
          </p:cNvPr>
          <p:cNvSpPr/>
          <p:nvPr/>
        </p:nvSpPr>
        <p:spPr>
          <a:xfrm>
            <a:off x="3348298" y="1088839"/>
            <a:ext cx="25654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b="1" dirty="0">
                <a:solidFill>
                  <a:srgbClr val="9E2903"/>
                </a:solidFill>
                <a:latin typeface="+mn-lt"/>
              </a:rPr>
              <a:t>Enhetsomvandlingar</a:t>
            </a:r>
            <a:endParaRPr lang="sv-SE" sz="2000" b="1" dirty="0">
              <a:solidFill>
                <a:srgbClr val="9E2903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620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479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Skriv 42 cl i deciliter och centiliter.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b) Skriv 350 cl i liter och centiliter.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7" y="2537043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42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181349" y="2533753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4 dl 2 cl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4573" y="3859293"/>
            <a:ext cx="176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350 cl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299829" y="3859293"/>
            <a:ext cx="195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liter 50 cl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6" y="2352376"/>
            <a:ext cx="231612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cl = 1 dl</a:t>
            </a:r>
          </a:p>
          <a:p>
            <a:r>
              <a:rPr lang="sv-SE" dirty="0"/>
              <a:t>Då är 40 cl = 4 dl.</a:t>
            </a:r>
          </a:p>
          <a:p>
            <a:r>
              <a:rPr lang="sv-SE" dirty="0"/>
              <a:t>Sedan har du 2 cl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3907025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100 cl = 1 liter</a:t>
            </a:r>
          </a:p>
          <a:p>
            <a:r>
              <a:rPr lang="sv-SE" dirty="0"/>
              <a:t>Då är 300 cl = 3 liter.</a:t>
            </a:r>
          </a:p>
          <a:p>
            <a:r>
              <a:rPr lang="sv-SE" dirty="0"/>
              <a:t>Sedan har du 50 cl till.</a:t>
            </a:r>
          </a:p>
        </p:txBody>
      </p:sp>
    </p:spTree>
    <p:extLst>
      <p:ext uri="{BB962C8B-B14F-4D97-AF65-F5344CB8AC3E}">
        <p14:creationId xmlns:p14="http://schemas.microsoft.com/office/powerpoint/2010/main" val="120173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E7C5E18-4C6C-4F40-8493-40C50A47CA36}"/>
              </a:ext>
            </a:extLst>
          </p:cNvPr>
          <p:cNvSpPr/>
          <p:nvPr/>
        </p:nvSpPr>
        <p:spPr>
          <a:xfrm>
            <a:off x="734573" y="1035721"/>
            <a:ext cx="5971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+mn-lt"/>
              </a:rPr>
              <a:t>a) Skriv 35 ml i centiliter och milliliter.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622147"/>
            <a:ext cx="5765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b) Skriv 27 dl i liter och deciliter.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778766" y="2537043"/>
            <a:ext cx="1721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 35 ml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500332" y="2545421"/>
            <a:ext cx="17688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3 cl 5 ml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4CB863D-E681-7043-A3F8-859F1D762F7A}"/>
              </a:ext>
            </a:extLst>
          </p:cNvPr>
          <p:cNvSpPr/>
          <p:nvPr/>
        </p:nvSpPr>
        <p:spPr>
          <a:xfrm>
            <a:off x="734573" y="3859293"/>
            <a:ext cx="1765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 27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B3E43C3A-CF7F-3C49-A303-33048C99ECC7}"/>
              </a:ext>
            </a:extLst>
          </p:cNvPr>
          <p:cNvSpPr/>
          <p:nvPr/>
        </p:nvSpPr>
        <p:spPr>
          <a:xfrm>
            <a:off x="2299829" y="3859293"/>
            <a:ext cx="195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2 liter 7 dl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224D80D8-8DB2-724E-8769-687FBF11EBB8}"/>
              </a:ext>
            </a:extLst>
          </p:cNvPr>
          <p:cNvSpPr/>
          <p:nvPr/>
        </p:nvSpPr>
        <p:spPr>
          <a:xfrm>
            <a:off x="4962496" y="2352376"/>
            <a:ext cx="2316127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ml = 1 cl</a:t>
            </a:r>
          </a:p>
          <a:p>
            <a:r>
              <a:rPr lang="sv-SE" dirty="0"/>
              <a:t>Då är 30 cl = 3 ml.</a:t>
            </a:r>
          </a:p>
          <a:p>
            <a:r>
              <a:rPr lang="sv-SE" dirty="0"/>
              <a:t>Sedan har du 5 ml till.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81B1628-C996-DF41-9AD5-B6A90DD5F747}"/>
              </a:ext>
            </a:extLst>
          </p:cNvPr>
          <p:cNvSpPr/>
          <p:nvPr/>
        </p:nvSpPr>
        <p:spPr>
          <a:xfrm>
            <a:off x="4894149" y="3907025"/>
            <a:ext cx="279901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dl = 1 liter</a:t>
            </a:r>
          </a:p>
          <a:p>
            <a:r>
              <a:rPr lang="sv-SE" dirty="0"/>
              <a:t>Då är 20 dl = 2 liter.</a:t>
            </a:r>
          </a:p>
          <a:p>
            <a:r>
              <a:rPr lang="sv-SE" dirty="0"/>
              <a:t>Sedan har du 7 dl till.</a:t>
            </a:r>
          </a:p>
        </p:txBody>
      </p:sp>
    </p:spTree>
    <p:extLst>
      <p:ext uri="{BB962C8B-B14F-4D97-AF65-F5344CB8AC3E}">
        <p14:creationId xmlns:p14="http://schemas.microsoft.com/office/powerpoint/2010/main" val="248680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1" grpId="0"/>
      <p:bldP spid="12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81CEA94-A0AA-0040-8F86-90BCD5898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157" y="251395"/>
            <a:ext cx="1161498" cy="38489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0F93FC0D-D969-4B43-ABC9-0CC6C0FF1B5A}"/>
              </a:ext>
            </a:extLst>
          </p:cNvPr>
          <p:cNvSpPr/>
          <p:nvPr/>
        </p:nvSpPr>
        <p:spPr>
          <a:xfrm>
            <a:off x="910808" y="394332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i="1" dirty="0">
                <a:solidFill>
                  <a:srgbClr val="8E2503"/>
                </a:solidFill>
                <a:effectLst/>
                <a:latin typeface="+mj-lt"/>
              </a:rPr>
              <a:t>Exempel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56BABAC-AE19-A444-9B63-64AEC2676AB2}"/>
              </a:ext>
            </a:extLst>
          </p:cNvPr>
          <p:cNvSpPr/>
          <p:nvPr/>
        </p:nvSpPr>
        <p:spPr>
          <a:xfrm>
            <a:off x="734573" y="2028366"/>
            <a:ext cx="69585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Hur många liter och deciliter köper hon? 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05235B1-FA7F-2D42-89BC-86B6F7359526}"/>
              </a:ext>
            </a:extLst>
          </p:cNvPr>
          <p:cNvSpPr/>
          <p:nvPr/>
        </p:nvSpPr>
        <p:spPr>
          <a:xfrm>
            <a:off x="1116033" y="3446039"/>
            <a:ext cx="18326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 5 · 3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4FA8AB5-2392-E44C-A681-A0B841CF8984}"/>
              </a:ext>
            </a:extLst>
          </p:cNvPr>
          <p:cNvSpPr/>
          <p:nvPr/>
        </p:nvSpPr>
        <p:spPr>
          <a:xfrm>
            <a:off x="2480861" y="3446039"/>
            <a:ext cx="1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 dl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3B04F0F2-14E2-9347-8E32-5048296DBDD2}"/>
              </a:ext>
            </a:extLst>
          </p:cNvPr>
          <p:cNvSpPr/>
          <p:nvPr/>
        </p:nvSpPr>
        <p:spPr>
          <a:xfrm>
            <a:off x="734573" y="1514106"/>
            <a:ext cx="5116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Varje förpackning innehåller 3 dl. </a:t>
            </a:r>
            <a:endParaRPr lang="sv-SE" sz="2400" dirty="0">
              <a:latin typeface="+mn-lt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69A0B013-6700-6241-AEA0-F82145811261}"/>
              </a:ext>
            </a:extLst>
          </p:cNvPr>
          <p:cNvSpPr/>
          <p:nvPr/>
        </p:nvSpPr>
        <p:spPr>
          <a:xfrm>
            <a:off x="1116033" y="4355955"/>
            <a:ext cx="1832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15 dl </a:t>
            </a:r>
            <a:r>
              <a:rPr lang="sv-SE" sz="2400" dirty="0">
                <a:latin typeface="+mn-lt"/>
              </a:rPr>
              <a:t>=</a:t>
            </a:r>
            <a:endParaRPr lang="sv-SE" sz="2400" dirty="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1B84D17A-D2CB-1749-91AB-517EEB4C5AF3}"/>
              </a:ext>
            </a:extLst>
          </p:cNvPr>
          <p:cNvSpPr/>
          <p:nvPr/>
        </p:nvSpPr>
        <p:spPr>
          <a:xfrm>
            <a:off x="5417319" y="4265763"/>
            <a:ext cx="2799018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10 dl = 1 liter </a:t>
            </a:r>
          </a:p>
          <a:p>
            <a:r>
              <a:rPr lang="sv-SE" dirty="0"/>
              <a:t>Sedan har du 5 dl till.</a:t>
            </a: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0849EDB1-7561-5848-861D-A040130850D0}"/>
              </a:ext>
            </a:extLst>
          </p:cNvPr>
          <p:cNvSpPr/>
          <p:nvPr/>
        </p:nvSpPr>
        <p:spPr>
          <a:xfrm>
            <a:off x="2181349" y="4345096"/>
            <a:ext cx="2144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1 liter 5 dl</a:t>
            </a: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D46D6C2C-F7D9-944F-A3E6-31E717E50A45}"/>
              </a:ext>
            </a:extLst>
          </p:cNvPr>
          <p:cNvSpPr/>
          <p:nvPr/>
        </p:nvSpPr>
        <p:spPr>
          <a:xfrm>
            <a:off x="1116033" y="5822010"/>
            <a:ext cx="631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u="sng" dirty="0">
                <a:latin typeface="Bradley Hand" pitchFamily="2" charset="77"/>
              </a:rPr>
              <a:t>Svar</a:t>
            </a:r>
            <a:r>
              <a:rPr lang="sv-SE" sz="2400" dirty="0">
                <a:latin typeface="Bradley Hand" pitchFamily="2" charset="77"/>
              </a:rPr>
              <a:t>: Hon köper 1 liter och 5 dl grädde.</a:t>
            </a:r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3013FCDA-0443-D24C-975D-5EC24B79F5BC}"/>
              </a:ext>
            </a:extLst>
          </p:cNvPr>
          <p:cNvGrpSpPr/>
          <p:nvPr/>
        </p:nvGrpSpPr>
        <p:grpSpPr>
          <a:xfrm>
            <a:off x="734573" y="700290"/>
            <a:ext cx="7674854" cy="1063627"/>
            <a:chOff x="734573" y="700290"/>
            <a:chExt cx="7674854" cy="1063627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CE7C5E18-4C6C-4F40-8493-40C50A47CA36}"/>
                </a:ext>
              </a:extLst>
            </p:cNvPr>
            <p:cNvSpPr/>
            <p:nvPr/>
          </p:nvSpPr>
          <p:spPr>
            <a:xfrm>
              <a:off x="734573" y="1035721"/>
              <a:ext cx="68455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400" dirty="0">
                  <a:latin typeface="+mn-lt"/>
                </a:rPr>
                <a:t>Alma köper 5 förpackningar grädde. </a:t>
              </a:r>
            </a:p>
          </p:txBody>
        </p:sp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FC49A522-5BDE-9F48-B9C4-7907E63123A5}"/>
                </a:ext>
              </a:extLst>
            </p:cNvPr>
            <p:cNvGrpSpPr/>
            <p:nvPr/>
          </p:nvGrpSpPr>
          <p:grpSpPr>
            <a:xfrm>
              <a:off x="5704394" y="700290"/>
              <a:ext cx="2705033" cy="1063627"/>
              <a:chOff x="5704394" y="700290"/>
              <a:chExt cx="2705033" cy="1063627"/>
            </a:xfrm>
          </p:grpSpPr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id="{6D061D03-84F8-7F40-A218-6C51EAEAC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4394" y="705675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2DC7216-0947-8641-B04B-6FF66BFA0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6224" y="700290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7554B802-25A8-CE41-8A3B-3646512A64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0798" y="705675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2C45FDB-EE0A-5A4A-92D0-E67E78014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9850" y="705675"/>
                <a:ext cx="523203" cy="1055425"/>
              </a:xfrm>
              <a:prstGeom prst="rect">
                <a:avLst/>
              </a:prstGeom>
            </p:spPr>
          </p:pic>
          <p:pic>
            <p:nvPicPr>
              <p:cNvPr id="33" name="Bildobjekt 32">
                <a:extLst>
                  <a:ext uri="{FF2B5EF4-FFF2-40B4-BE49-F238E27FC236}">
                    <a16:creationId xmlns:a16="http://schemas.microsoft.com/office/drawing/2014/main" id="{573D085C-D97E-C542-A1CC-A8FB88D569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08928" y="708492"/>
                <a:ext cx="523203" cy="10554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788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6" grpId="0"/>
      <p:bldP spid="20" grpId="0"/>
      <p:bldP spid="22" grpId="0" animBg="1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39294</TotalTime>
  <Words>446</Words>
  <Application>Microsoft Macintosh PowerPoint</Application>
  <PresentationFormat>Bildspel på skärmen (4:3)</PresentationFormat>
  <Paragraphs>70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0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297</cp:revision>
  <dcterms:created xsi:type="dcterms:W3CDTF">2017-04-10T07:17:33Z</dcterms:created>
  <dcterms:modified xsi:type="dcterms:W3CDTF">2020-04-14T13:08:38Z</dcterms:modified>
</cp:coreProperties>
</file>