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324" r:id="rId3"/>
    <p:sldId id="316" r:id="rId4"/>
    <p:sldId id="328" r:id="rId5"/>
    <p:sldId id="319" r:id="rId6"/>
    <p:sldId id="321" r:id="rId7"/>
    <p:sldId id="315" r:id="rId8"/>
    <p:sldId id="327" r:id="rId9"/>
    <p:sldId id="317" r:id="rId10"/>
    <p:sldId id="302" r:id="rId11"/>
    <p:sldId id="325" r:id="rId12"/>
    <p:sldId id="309" r:id="rId13"/>
    <p:sldId id="323" r:id="rId14"/>
    <p:sldId id="283" r:id="rId15"/>
    <p:sldId id="314" r:id="rId16"/>
    <p:sldId id="308" r:id="rId17"/>
    <p:sldId id="318" r:id="rId18"/>
    <p:sldId id="310" r:id="rId19"/>
    <p:sldId id="326" r:id="rId20"/>
    <p:sldId id="322" r:id="rId21"/>
    <p:sldId id="329" r:id="rId22"/>
    <p:sldId id="320" r:id="rId23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657"/>
  </p:normalViewPr>
  <p:slideViewPr>
    <p:cSldViewPr>
      <p:cViewPr varScale="1">
        <p:scale>
          <a:sx n="102" d="100"/>
          <a:sy n="102" d="100"/>
        </p:scale>
        <p:origin x="5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4B3FA9-4630-34E5-9CAE-597E41AB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E7FB9-C359-5848-934A-122043A84C33}" type="datetimeFigureOut">
              <a:rPr lang="sv-SE" altLang="sv-SE"/>
              <a:pPr>
                <a:defRPr/>
              </a:pPr>
              <a:t>2023-11-14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D8E2F7-CEEA-8BB5-B2AB-E05B4C68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CE816E-0A25-50A8-DECC-570A0A575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833C2-26CC-C64F-BB1E-3D1A17AF68B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4269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7430CD-95CA-0BD6-2ECA-521D53C8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C96C1-1AA3-0E42-9E0C-3B11D42434AE}" type="datetimeFigureOut">
              <a:rPr lang="sv-SE" altLang="sv-SE"/>
              <a:pPr>
                <a:defRPr/>
              </a:pPr>
              <a:t>2023-11-14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66D9C5-7F72-C323-7F68-F74CD7740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0CA65B-4B4C-0399-1EBB-6733362A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3ED6B-FFD5-C443-AE5A-7FA58CFE76D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8786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EBCA10-45FB-0E27-BC66-5908DE6D1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FEED7-B049-7447-858D-B7D6337D0CC9}" type="datetimeFigureOut">
              <a:rPr lang="sv-SE" altLang="sv-SE"/>
              <a:pPr>
                <a:defRPr/>
              </a:pPr>
              <a:t>2023-11-14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D17A50F-D1E8-31AE-7548-383E0E899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AD2B3-5218-1461-B02F-D557C2AF0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8910F-5282-8145-9E60-9D69788573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2424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95DD14-F5B7-030D-3D00-05797CB0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43850-CDC7-6E41-8080-9D822815D713}" type="datetimeFigureOut">
              <a:rPr lang="sv-SE" altLang="sv-SE"/>
              <a:pPr>
                <a:defRPr/>
              </a:pPr>
              <a:t>2023-11-14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902841-A1D7-B69C-EEC1-ECA88828A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5DA914-FB89-F5EB-8CBA-C1260D1C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03F7B-91C7-EB43-8308-4168BA212D8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6259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FE1A224-2AE1-14C4-4D14-3A57C74B1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175FB-CA3B-E943-AF77-16ACE80EA5B3}" type="datetimeFigureOut">
              <a:rPr lang="sv-SE" altLang="sv-SE"/>
              <a:pPr>
                <a:defRPr/>
              </a:pPr>
              <a:t>2023-11-14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E0F564-866A-9AEF-BC68-89E54C778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6831AC-A6B1-0AF0-19C8-E06294397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5FC1F-766A-5741-845F-46E679A854F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2253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6FB3BC62-7D8D-43AA-A390-95AD58107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CC528-BE84-6E4D-AC84-F146532DC573}" type="datetimeFigureOut">
              <a:rPr lang="sv-SE" altLang="sv-SE"/>
              <a:pPr>
                <a:defRPr/>
              </a:pPr>
              <a:t>2023-11-14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BA7D9973-74C9-5B33-5FF0-7F9E5E4E8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6B3A4165-0D8A-665A-40F5-81075755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72272-60D3-5B41-8AA4-B3DE54BA008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676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1B7C4CB5-5718-A455-FB4C-71C6C13D3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84517-18D2-3449-A250-4FD48E980477}" type="datetimeFigureOut">
              <a:rPr lang="sv-SE" altLang="sv-SE"/>
              <a:pPr>
                <a:defRPr/>
              </a:pPr>
              <a:t>2023-11-14</a:t>
            </a:fld>
            <a:endParaRPr lang="sv-SE" alt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8568BC6-6F8C-778A-7E57-55B268C6A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A14C4B3-B9F4-DC30-84D1-400198556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64D23-5ED9-AC4B-A753-02EEE6CEA15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0595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1070CA7-1CF7-A7E9-403E-557318C77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CEFBF-E22A-A646-9664-B7F04EE9181C}" type="datetimeFigureOut">
              <a:rPr lang="sv-SE" altLang="sv-SE"/>
              <a:pPr>
                <a:defRPr/>
              </a:pPr>
              <a:t>2023-11-14</a:t>
            </a:fld>
            <a:endParaRPr lang="sv-SE" altLang="sv-SE"/>
          </a:p>
        </p:txBody>
      </p:sp>
      <p:sp>
        <p:nvSpPr>
          <p:cNvPr id="4" name="Platshållare för sidfot 4">
            <a:extLst>
              <a:ext uri="{FF2B5EF4-FFF2-40B4-BE49-F238E27FC236}">
                <a16:creationId xmlns:a16="http://schemas.microsoft.com/office/drawing/2014/main" id="{905B3674-A88B-2CF1-56D9-476EEA28A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243B4C44-F378-CED0-0C24-846F40672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C9D88-72E7-E94A-81E6-7F2AF769CB3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9363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D24AC060-8741-CC92-0922-5389E172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30D41-AEFC-5847-95B7-0B755286144A}" type="datetimeFigureOut">
              <a:rPr lang="sv-SE" altLang="sv-SE"/>
              <a:pPr>
                <a:defRPr/>
              </a:pPr>
              <a:t>2023-11-14</a:t>
            </a:fld>
            <a:endParaRPr lang="sv-SE" altLang="sv-SE"/>
          </a:p>
        </p:txBody>
      </p:sp>
      <p:sp>
        <p:nvSpPr>
          <p:cNvPr id="3" name="Platshållare för sidfot 4">
            <a:extLst>
              <a:ext uri="{FF2B5EF4-FFF2-40B4-BE49-F238E27FC236}">
                <a16:creationId xmlns:a16="http://schemas.microsoft.com/office/drawing/2014/main" id="{A19C3FCC-CD33-8017-A024-127EC0A6D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>
                <a16:creationId xmlns:a16="http://schemas.microsoft.com/office/drawing/2014/main" id="{46898987-5D66-0706-66D3-DF9C8A83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5ADC3-E76D-B44C-B5B7-527075EF96C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1584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3BF4C3A7-4A17-32ED-2FBF-B0A9E612C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1016C-B228-1240-A2E4-F07D383ABF7D}" type="datetimeFigureOut">
              <a:rPr lang="sv-SE" altLang="sv-SE"/>
              <a:pPr>
                <a:defRPr/>
              </a:pPr>
              <a:t>2023-11-14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B4442371-3E92-AA75-6406-E37141726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F0BC1D78-4D2A-0EE3-78AA-AF36FEE59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997D2-11D3-054C-997A-3261F37E004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0103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0BD9605-59BF-3434-B223-3FB56C96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FFB60-3B6D-EB4F-8926-37CF2A48D875}" type="datetimeFigureOut">
              <a:rPr lang="sv-SE" altLang="sv-SE"/>
              <a:pPr>
                <a:defRPr/>
              </a:pPr>
              <a:t>2023-11-14</a:t>
            </a:fld>
            <a:endParaRPr lang="sv-SE" altLang="sv-SE"/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C87C0C8E-2B06-B0C9-6CBD-D9F90D1DA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7F78A6D4-0854-B5B5-A0FC-D5F29F23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382C8-9FA1-0C4D-872F-CEAEE05AE45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8897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>
            <a:extLst>
              <a:ext uri="{FF2B5EF4-FFF2-40B4-BE49-F238E27FC236}">
                <a16:creationId xmlns:a16="http://schemas.microsoft.com/office/drawing/2014/main" id="{1CB7A03A-7680-0899-3E6C-4B7E14A9E8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>
            <a:extLst>
              <a:ext uri="{FF2B5EF4-FFF2-40B4-BE49-F238E27FC236}">
                <a16:creationId xmlns:a16="http://schemas.microsoft.com/office/drawing/2014/main" id="{923C57C8-7AD0-7143-F11B-81AA9A37E0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BDE01C-0C6C-CB8C-32EC-29159E14F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27C999-04C9-4144-A3BF-7CD17AFE034E}" type="datetimeFigureOut">
              <a:rPr lang="sv-SE" altLang="sv-SE"/>
              <a:pPr>
                <a:defRPr/>
              </a:pPr>
              <a:t>2023-11-14</a:t>
            </a:fld>
            <a:endParaRPr lang="sv-SE" alt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6657D5-B7A8-5635-86B5-DF57DB9E7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B6BCD4-76DE-A6AA-F806-3F7E54151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3F856B-DD9B-3146-A61A-5FF7140CC83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3184C867-87C5-E977-B042-FF47DE28A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365250"/>
            <a:ext cx="67564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ubrik 1">
            <a:extLst>
              <a:ext uri="{FF2B5EF4-FFF2-40B4-BE49-F238E27FC236}">
                <a16:creationId xmlns:a16="http://schemas.microsoft.com/office/drawing/2014/main" id="{46B639F0-15A6-1A19-D26E-66D6D7408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29000"/>
            <a:ext cx="9144000" cy="1143000"/>
          </a:xfrm>
        </p:spPr>
        <p:txBody>
          <a:bodyPr/>
          <a:lstStyle/>
          <a:p>
            <a:pPr eaLnBrk="1" hangingPunct="1"/>
            <a:r>
              <a:rPr lang="sv-SE" altLang="sv-SE">
                <a:ea typeface="ＭＳ Ｐゴシック" panose="020B0600070205080204" pitchFamily="34" charset="-128"/>
              </a:rPr>
              <a:t>B Matte-Doobidoo Kap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>
            <a:extLst>
              <a:ext uri="{FF2B5EF4-FFF2-40B4-BE49-F238E27FC236}">
                <a16:creationId xmlns:a16="http://schemas.microsoft.com/office/drawing/2014/main" id="{211329D3-6C86-8939-7234-45AFD5841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857250"/>
            <a:ext cx="7772400" cy="1470025"/>
          </a:xfrm>
        </p:spPr>
        <p:txBody>
          <a:bodyPr/>
          <a:lstStyle/>
          <a:p>
            <a:pPr eaLnBrk="1" hangingPunct="1"/>
            <a:r>
              <a:rPr lang="sv-SE" altLang="sv-SE">
                <a:ea typeface="ＭＳ Ｐゴシック" panose="020B0600070205080204" pitchFamily="34" charset="-128"/>
              </a:rPr>
              <a:t>Nämnare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2A00FD92-C345-620D-7E5D-D944E10B59F7}"/>
              </a:ext>
            </a:extLst>
          </p:cNvPr>
          <p:cNvGrpSpPr/>
          <p:nvPr/>
        </p:nvGrpSpPr>
        <p:grpSpPr>
          <a:xfrm>
            <a:off x="2892804" y="2780928"/>
            <a:ext cx="3358391" cy="2948965"/>
            <a:chOff x="2399566" y="2327275"/>
            <a:chExt cx="3358391" cy="2948965"/>
          </a:xfrm>
        </p:grpSpPr>
        <p:sp>
          <p:nvSpPr>
            <p:cNvPr id="2" name="textruta 1">
              <a:extLst>
                <a:ext uri="{FF2B5EF4-FFF2-40B4-BE49-F238E27FC236}">
                  <a16:creationId xmlns:a16="http://schemas.microsoft.com/office/drawing/2014/main" id="{10599941-52C5-3C25-EA32-935E1AB02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1760" y="2327275"/>
              <a:ext cx="1483098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sv-SE" sz="10000" dirty="0">
                  <a:latin typeface="+mj-lt"/>
                  <a:cs typeface="Apple Chancery" panose="03020702040506060504" pitchFamily="66" charset="-79"/>
                </a:rPr>
                <a:t>15</a:t>
              </a:r>
            </a:p>
          </p:txBody>
        </p:sp>
        <p:sp>
          <p:nvSpPr>
            <p:cNvPr id="3" name="textruta 2">
              <a:extLst>
                <a:ext uri="{FF2B5EF4-FFF2-40B4-BE49-F238E27FC236}">
                  <a16:creationId xmlns:a16="http://schemas.microsoft.com/office/drawing/2014/main" id="{6866A686-DE59-B5F7-39B5-3715B414C6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367" y="3645024"/>
              <a:ext cx="833883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sv-SE" sz="10000" dirty="0">
                  <a:latin typeface="+mj-lt"/>
                  <a:cs typeface="Apple Chancery" panose="03020702040506060504" pitchFamily="66" charset="-79"/>
                </a:rPr>
                <a:t>3</a:t>
              </a:r>
            </a:p>
          </p:txBody>
        </p:sp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2356AC36-9580-E087-AF6C-7321DA7A8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936" y="2899510"/>
              <a:ext cx="1762021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sv-SE" sz="10000" dirty="0">
                  <a:latin typeface="+mj-lt"/>
                  <a:cs typeface="Apple Chancery" panose="03020702040506060504" pitchFamily="66" charset="-79"/>
                </a:rPr>
                <a:t>= 5</a:t>
              </a: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7E98493-443C-D894-29CA-CC6EEDD2B20C}"/>
                </a:ext>
              </a:extLst>
            </p:cNvPr>
            <p:cNvCxnSpPr/>
            <p:nvPr/>
          </p:nvCxnSpPr>
          <p:spPr>
            <a:xfrm>
              <a:off x="2399566" y="3789040"/>
              <a:ext cx="1483098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Rak pil 9">
            <a:extLst>
              <a:ext uri="{FF2B5EF4-FFF2-40B4-BE49-F238E27FC236}">
                <a16:creationId xmlns:a16="http://schemas.microsoft.com/office/drawing/2014/main" id="{020D562D-3BC1-2C2B-5A34-358C4583CB9A}"/>
              </a:ext>
            </a:extLst>
          </p:cNvPr>
          <p:cNvCxnSpPr/>
          <p:nvPr/>
        </p:nvCxnSpPr>
        <p:spPr>
          <a:xfrm flipH="1">
            <a:off x="3779912" y="1988840"/>
            <a:ext cx="576064" cy="244827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>
            <a:extLst>
              <a:ext uri="{FF2B5EF4-FFF2-40B4-BE49-F238E27FC236}">
                <a16:creationId xmlns:a16="http://schemas.microsoft.com/office/drawing/2014/main" id="{B1A0ECAE-4509-465A-6ACA-5B9C94EF7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0001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Termer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F9E900C-1FF4-7F94-0D24-9F421E7B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875002"/>
            <a:ext cx="692689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6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0,25 – 0,02 = 0,23 </a:t>
            </a:r>
          </a:p>
        </p:txBody>
      </p:sp>
      <p:cxnSp>
        <p:nvCxnSpPr>
          <p:cNvPr id="3" name="Rak pil 2">
            <a:extLst>
              <a:ext uri="{FF2B5EF4-FFF2-40B4-BE49-F238E27FC236}">
                <a16:creationId xmlns:a16="http://schemas.microsoft.com/office/drawing/2014/main" id="{FCFE304A-FFB3-1633-3275-3FD1C2EFFAE7}"/>
              </a:ext>
            </a:extLst>
          </p:cNvPr>
          <p:cNvCxnSpPr>
            <a:cxnSpLocks/>
          </p:cNvCxnSpPr>
          <p:nvPr/>
        </p:nvCxnSpPr>
        <p:spPr>
          <a:xfrm flipH="1">
            <a:off x="2411760" y="1988840"/>
            <a:ext cx="1944216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pil 4">
            <a:extLst>
              <a:ext uri="{FF2B5EF4-FFF2-40B4-BE49-F238E27FC236}">
                <a16:creationId xmlns:a16="http://schemas.microsoft.com/office/drawing/2014/main" id="{8D98D737-2936-2381-636C-8FCF2E3775E4}"/>
              </a:ext>
            </a:extLst>
          </p:cNvPr>
          <p:cNvCxnSpPr>
            <a:cxnSpLocks/>
          </p:cNvCxnSpPr>
          <p:nvPr/>
        </p:nvCxnSpPr>
        <p:spPr>
          <a:xfrm>
            <a:off x="4644008" y="1988840"/>
            <a:ext cx="0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025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ubrik 1">
            <a:extLst>
              <a:ext uri="{FF2B5EF4-FFF2-40B4-BE49-F238E27FC236}">
                <a16:creationId xmlns:a16="http://schemas.microsoft.com/office/drawing/2014/main" id="{AD0E749C-611A-BBEF-936C-EDA2E74B0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00063"/>
            <a:ext cx="9144000" cy="1071562"/>
          </a:xfrm>
        </p:spPr>
        <p:txBody>
          <a:bodyPr/>
          <a:lstStyle/>
          <a:p>
            <a:pPr eaLnBrk="1" hangingPunct="1"/>
            <a:r>
              <a:rPr lang="sv-SE" altLang="sv-SE">
                <a:ea typeface="ＭＳ Ｐゴシック" panose="020B0600070205080204" pitchFamily="34" charset="-128"/>
              </a:rPr>
              <a:t>Tiondelssiffra</a:t>
            </a:r>
          </a:p>
        </p:txBody>
      </p:sp>
      <p:sp>
        <p:nvSpPr>
          <p:cNvPr id="19459" name="textruta 1">
            <a:extLst>
              <a:ext uri="{FF2B5EF4-FFF2-40B4-BE49-F238E27FC236}">
                <a16:creationId xmlns:a16="http://schemas.microsoft.com/office/drawing/2014/main" id="{690AEFCD-266D-F9E0-8623-963456389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1844675"/>
            <a:ext cx="4002088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5000">
                <a:latin typeface="Bradley Hand" pitchFamily="2" charset="77"/>
                <a:cs typeface="Apple Chancery" panose="03020702040506060504" pitchFamily="66" charset="-79"/>
              </a:rPr>
              <a:t>0,85</a:t>
            </a:r>
          </a:p>
        </p:txBody>
      </p:sp>
      <p:cxnSp>
        <p:nvCxnSpPr>
          <p:cNvPr id="4" name="Rak pil 3">
            <a:extLst>
              <a:ext uri="{FF2B5EF4-FFF2-40B4-BE49-F238E27FC236}">
                <a16:creationId xmlns:a16="http://schemas.microsoft.com/office/drawing/2014/main" id="{DE96DB57-3E09-4764-CE28-523631673927}"/>
              </a:ext>
            </a:extLst>
          </p:cNvPr>
          <p:cNvCxnSpPr>
            <a:cxnSpLocks/>
          </p:cNvCxnSpPr>
          <p:nvPr/>
        </p:nvCxnSpPr>
        <p:spPr>
          <a:xfrm flipH="1">
            <a:off x="4140200" y="1571625"/>
            <a:ext cx="431800" cy="7778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>
            <a:extLst>
              <a:ext uri="{FF2B5EF4-FFF2-40B4-BE49-F238E27FC236}">
                <a16:creationId xmlns:a16="http://schemas.microsoft.com/office/drawing/2014/main" id="{B1A0ECAE-4509-465A-6ACA-5B9C94EF7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0001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Summa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F9E900C-1FF4-7F94-0D24-9F421E7B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875002"/>
            <a:ext cx="707437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6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0,25 + 0,02 = 0,27 </a:t>
            </a:r>
          </a:p>
        </p:txBody>
      </p:sp>
      <p:cxnSp>
        <p:nvCxnSpPr>
          <p:cNvPr id="5" name="Rak pil 4">
            <a:extLst>
              <a:ext uri="{FF2B5EF4-FFF2-40B4-BE49-F238E27FC236}">
                <a16:creationId xmlns:a16="http://schemas.microsoft.com/office/drawing/2014/main" id="{8D98D737-2936-2381-636C-8FCF2E3775E4}"/>
              </a:ext>
            </a:extLst>
          </p:cNvPr>
          <p:cNvCxnSpPr>
            <a:cxnSpLocks/>
          </p:cNvCxnSpPr>
          <p:nvPr/>
        </p:nvCxnSpPr>
        <p:spPr>
          <a:xfrm>
            <a:off x="4644008" y="1988840"/>
            <a:ext cx="1872208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034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ubrik 1">
            <a:extLst>
              <a:ext uri="{FF2B5EF4-FFF2-40B4-BE49-F238E27FC236}">
                <a16:creationId xmlns:a16="http://schemas.microsoft.com/office/drawing/2014/main" id="{D5F40917-2FD8-E363-C631-1D3BA4F1F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00063"/>
            <a:ext cx="9144000" cy="1071562"/>
          </a:xfrm>
        </p:spPr>
        <p:txBody>
          <a:bodyPr/>
          <a:lstStyle/>
          <a:p>
            <a:pPr eaLnBrk="1" hangingPunct="1"/>
            <a:r>
              <a:rPr lang="sv-SE" altLang="sv-SE">
                <a:ea typeface="ＭＳ Ｐゴシック" panose="020B0600070205080204" pitchFamily="34" charset="-128"/>
              </a:rPr>
              <a:t>Decimalform</a:t>
            </a:r>
          </a:p>
        </p:txBody>
      </p:sp>
      <p:sp>
        <p:nvSpPr>
          <p:cNvPr id="18435" name="textruta 1">
            <a:extLst>
              <a:ext uri="{FF2B5EF4-FFF2-40B4-BE49-F238E27FC236}">
                <a16:creationId xmlns:a16="http://schemas.microsoft.com/office/drawing/2014/main" id="{D2E1AC1A-63E9-F361-6683-1F6EC5984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1916113"/>
            <a:ext cx="3581400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5000">
                <a:latin typeface="Apple Chancery" panose="03020702040506060504" pitchFamily="66" charset="-79"/>
                <a:cs typeface="Apple Chancery" panose="03020702040506060504" pitchFamily="66" charset="-79"/>
              </a:rPr>
              <a:t>0,25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ubrik 1">
            <a:extLst>
              <a:ext uri="{FF2B5EF4-FFF2-40B4-BE49-F238E27FC236}">
                <a16:creationId xmlns:a16="http://schemas.microsoft.com/office/drawing/2014/main" id="{DD4D12CC-1D7F-91CF-413F-260DC5DB9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00063"/>
            <a:ext cx="9144000" cy="1071562"/>
          </a:xfrm>
        </p:spPr>
        <p:txBody>
          <a:bodyPr/>
          <a:lstStyle/>
          <a:p>
            <a:pPr eaLnBrk="1" hangingPunct="1"/>
            <a:r>
              <a:rPr lang="sv-SE" altLang="sv-SE">
                <a:ea typeface="ＭＳ Ｐゴシック" panose="020B0600070205080204" pitchFamily="34" charset="-128"/>
              </a:rPr>
              <a:t>Entalssiffra</a:t>
            </a:r>
          </a:p>
        </p:txBody>
      </p:sp>
      <p:sp>
        <p:nvSpPr>
          <p:cNvPr id="23555" name="textruta 1">
            <a:extLst>
              <a:ext uri="{FF2B5EF4-FFF2-40B4-BE49-F238E27FC236}">
                <a16:creationId xmlns:a16="http://schemas.microsoft.com/office/drawing/2014/main" id="{8967B2F0-3390-7CFE-6257-C6CF7E6EC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1844675"/>
            <a:ext cx="53467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5000">
                <a:latin typeface="Bradley Hand" pitchFamily="2" charset="77"/>
                <a:cs typeface="Apple Chancery" panose="03020702040506060504" pitchFamily="66" charset="-79"/>
              </a:rPr>
              <a:t>342,8</a:t>
            </a:r>
          </a:p>
        </p:txBody>
      </p:sp>
      <p:cxnSp>
        <p:nvCxnSpPr>
          <p:cNvPr id="4" name="Rak pil 3">
            <a:extLst>
              <a:ext uri="{FF2B5EF4-FFF2-40B4-BE49-F238E27FC236}">
                <a16:creationId xmlns:a16="http://schemas.microsoft.com/office/drawing/2014/main" id="{2771B851-882A-7BC9-47ED-3249587D4956}"/>
              </a:ext>
            </a:extLst>
          </p:cNvPr>
          <p:cNvCxnSpPr>
            <a:cxnSpLocks/>
          </p:cNvCxnSpPr>
          <p:nvPr/>
        </p:nvCxnSpPr>
        <p:spPr>
          <a:xfrm>
            <a:off x="4572000" y="1571625"/>
            <a:ext cx="144463" cy="7778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>
            <a:extLst>
              <a:ext uri="{FF2B5EF4-FFF2-40B4-BE49-F238E27FC236}">
                <a16:creationId xmlns:a16="http://schemas.microsoft.com/office/drawing/2014/main" id="{6E64CEC0-C488-FA03-9193-BC6E62810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00063"/>
            <a:ext cx="9144000" cy="1071562"/>
          </a:xfrm>
        </p:spPr>
        <p:txBody>
          <a:bodyPr/>
          <a:lstStyle/>
          <a:p>
            <a:pPr eaLnBrk="1" hangingPunct="1"/>
            <a:r>
              <a:rPr lang="sv-SE" altLang="sv-SE">
                <a:ea typeface="ＭＳ Ｐゴシック" panose="020B0600070205080204" pitchFamily="34" charset="-128"/>
              </a:rPr>
              <a:t>Decimaler</a:t>
            </a:r>
          </a:p>
        </p:txBody>
      </p:sp>
      <p:sp>
        <p:nvSpPr>
          <p:cNvPr id="15363" name="textruta 1">
            <a:extLst>
              <a:ext uri="{FF2B5EF4-FFF2-40B4-BE49-F238E27FC236}">
                <a16:creationId xmlns:a16="http://schemas.microsoft.com/office/drawing/2014/main" id="{D7436E39-C7D3-4514-4363-587CE7264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1916113"/>
            <a:ext cx="3581400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50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0,25</a:t>
            </a:r>
          </a:p>
        </p:txBody>
      </p:sp>
      <p:cxnSp>
        <p:nvCxnSpPr>
          <p:cNvPr id="4" name="Rak pil 3">
            <a:extLst>
              <a:ext uri="{FF2B5EF4-FFF2-40B4-BE49-F238E27FC236}">
                <a16:creationId xmlns:a16="http://schemas.microsoft.com/office/drawing/2014/main" id="{87468CF1-25FC-03BA-480E-F7BC0C7902AB}"/>
              </a:ext>
            </a:extLst>
          </p:cNvPr>
          <p:cNvCxnSpPr>
            <a:cxnSpLocks/>
            <a:stCxn id="15362" idx="2"/>
          </p:cNvCxnSpPr>
          <p:nvPr/>
        </p:nvCxnSpPr>
        <p:spPr>
          <a:xfrm>
            <a:off x="4572000" y="1571625"/>
            <a:ext cx="215900" cy="9207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Rak pil 5">
            <a:extLst>
              <a:ext uri="{FF2B5EF4-FFF2-40B4-BE49-F238E27FC236}">
                <a16:creationId xmlns:a16="http://schemas.microsoft.com/office/drawing/2014/main" id="{0896D5F7-0E11-A3D1-F48A-D782B8BCD178}"/>
              </a:ext>
            </a:extLst>
          </p:cNvPr>
          <p:cNvCxnSpPr>
            <a:cxnSpLocks/>
            <a:stCxn id="15362" idx="2"/>
          </p:cNvCxnSpPr>
          <p:nvPr/>
        </p:nvCxnSpPr>
        <p:spPr>
          <a:xfrm>
            <a:off x="4572000" y="1571625"/>
            <a:ext cx="1008063" cy="9937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>
            <a:extLst>
              <a:ext uri="{FF2B5EF4-FFF2-40B4-BE49-F238E27FC236}">
                <a16:creationId xmlns:a16="http://schemas.microsoft.com/office/drawing/2014/main" id="{B1A0ECAE-4509-465A-6ACA-5B9C94EF7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0001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Subtraktion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F9E900C-1FF4-7F94-0D24-9F421E7B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875002"/>
            <a:ext cx="692689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6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0,25 – 0,02 = 0,23 </a:t>
            </a:r>
          </a:p>
        </p:txBody>
      </p:sp>
    </p:spTree>
    <p:extLst>
      <p:ext uri="{BB962C8B-B14F-4D97-AF65-F5344CB8AC3E}">
        <p14:creationId xmlns:p14="http://schemas.microsoft.com/office/powerpoint/2010/main" val="4186989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ubrik 1">
            <a:extLst>
              <a:ext uri="{FF2B5EF4-FFF2-40B4-BE49-F238E27FC236}">
                <a16:creationId xmlns:a16="http://schemas.microsoft.com/office/drawing/2014/main" id="{0F8BC9FC-6138-25D7-83C0-636354F98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00063"/>
            <a:ext cx="9144000" cy="1071562"/>
          </a:xfrm>
        </p:spPr>
        <p:txBody>
          <a:bodyPr/>
          <a:lstStyle/>
          <a:p>
            <a:pPr eaLnBrk="1" hangingPunct="1"/>
            <a:r>
              <a:rPr lang="sv-SE" altLang="sv-SE">
                <a:ea typeface="ＭＳ Ｐゴシック" panose="020B0600070205080204" pitchFamily="34" charset="-128"/>
              </a:rPr>
              <a:t>Hundradelssiffra</a:t>
            </a:r>
          </a:p>
        </p:txBody>
      </p:sp>
      <p:sp>
        <p:nvSpPr>
          <p:cNvPr id="20483" name="textruta 1">
            <a:extLst>
              <a:ext uri="{FF2B5EF4-FFF2-40B4-BE49-F238E27FC236}">
                <a16:creationId xmlns:a16="http://schemas.microsoft.com/office/drawing/2014/main" id="{908497BE-7768-BBD7-4A6E-E6DD7AD81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1844675"/>
            <a:ext cx="4002088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5000">
                <a:latin typeface="Bradley Hand" pitchFamily="2" charset="77"/>
                <a:cs typeface="Apple Chancery" panose="03020702040506060504" pitchFamily="66" charset="-79"/>
              </a:rPr>
              <a:t>0,85</a:t>
            </a:r>
          </a:p>
        </p:txBody>
      </p:sp>
      <p:cxnSp>
        <p:nvCxnSpPr>
          <p:cNvPr id="4" name="Rak pil 3">
            <a:extLst>
              <a:ext uri="{FF2B5EF4-FFF2-40B4-BE49-F238E27FC236}">
                <a16:creationId xmlns:a16="http://schemas.microsoft.com/office/drawing/2014/main" id="{EBCE7BD8-855F-3E9D-D82B-A4E20C5ED867}"/>
              </a:ext>
            </a:extLst>
          </p:cNvPr>
          <p:cNvCxnSpPr>
            <a:cxnSpLocks/>
          </p:cNvCxnSpPr>
          <p:nvPr/>
        </p:nvCxnSpPr>
        <p:spPr>
          <a:xfrm>
            <a:off x="4572000" y="1571625"/>
            <a:ext cx="431800" cy="7778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>
            <a:extLst>
              <a:ext uri="{FF2B5EF4-FFF2-40B4-BE49-F238E27FC236}">
                <a16:creationId xmlns:a16="http://schemas.microsoft.com/office/drawing/2014/main" id="{B1A0ECAE-4509-465A-6ACA-5B9C94EF7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0001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Multiplikation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F9E900C-1FF4-7F94-0D24-9F421E7B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956" y="2875002"/>
            <a:ext cx="50000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6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0,7 · 8 = 5,6 </a:t>
            </a:r>
          </a:p>
        </p:txBody>
      </p:sp>
    </p:spTree>
    <p:extLst>
      <p:ext uri="{BB962C8B-B14F-4D97-AF65-F5344CB8AC3E}">
        <p14:creationId xmlns:p14="http://schemas.microsoft.com/office/powerpoint/2010/main" val="245807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>
            <a:extLst>
              <a:ext uri="{FF2B5EF4-FFF2-40B4-BE49-F238E27FC236}">
                <a16:creationId xmlns:a16="http://schemas.microsoft.com/office/drawing/2014/main" id="{B1A0ECAE-4509-465A-6ACA-5B9C94EF7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0001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Differens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F9E900C-1FF4-7F94-0D24-9F421E7B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875002"/>
            <a:ext cx="692689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6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0,25 – 0,02 = 0,23 </a:t>
            </a:r>
          </a:p>
        </p:txBody>
      </p:sp>
      <p:cxnSp>
        <p:nvCxnSpPr>
          <p:cNvPr id="5" name="Rak pil 4">
            <a:extLst>
              <a:ext uri="{FF2B5EF4-FFF2-40B4-BE49-F238E27FC236}">
                <a16:creationId xmlns:a16="http://schemas.microsoft.com/office/drawing/2014/main" id="{8D98D737-2936-2381-636C-8FCF2E3775E4}"/>
              </a:ext>
            </a:extLst>
          </p:cNvPr>
          <p:cNvCxnSpPr>
            <a:cxnSpLocks/>
          </p:cNvCxnSpPr>
          <p:nvPr/>
        </p:nvCxnSpPr>
        <p:spPr>
          <a:xfrm>
            <a:off x="4644008" y="1988840"/>
            <a:ext cx="1872208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940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>
            <a:extLst>
              <a:ext uri="{FF2B5EF4-FFF2-40B4-BE49-F238E27FC236}">
                <a16:creationId xmlns:a16="http://schemas.microsoft.com/office/drawing/2014/main" id="{B1A0ECAE-4509-465A-6ACA-5B9C94EF7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0001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Termer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F9E900C-1FF4-7F94-0D24-9F421E7B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875002"/>
            <a:ext cx="707437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6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0,25 + 0,02 = 0,27 </a:t>
            </a:r>
          </a:p>
        </p:txBody>
      </p:sp>
      <p:cxnSp>
        <p:nvCxnSpPr>
          <p:cNvPr id="3" name="Rak pil 2">
            <a:extLst>
              <a:ext uri="{FF2B5EF4-FFF2-40B4-BE49-F238E27FC236}">
                <a16:creationId xmlns:a16="http://schemas.microsoft.com/office/drawing/2014/main" id="{FCFE304A-FFB3-1633-3275-3FD1C2EFFAE7}"/>
              </a:ext>
            </a:extLst>
          </p:cNvPr>
          <p:cNvCxnSpPr>
            <a:cxnSpLocks/>
          </p:cNvCxnSpPr>
          <p:nvPr/>
        </p:nvCxnSpPr>
        <p:spPr>
          <a:xfrm flipH="1">
            <a:off x="2411760" y="1988840"/>
            <a:ext cx="1944216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pil 4">
            <a:extLst>
              <a:ext uri="{FF2B5EF4-FFF2-40B4-BE49-F238E27FC236}">
                <a16:creationId xmlns:a16="http://schemas.microsoft.com/office/drawing/2014/main" id="{8D98D737-2936-2381-636C-8FCF2E3775E4}"/>
              </a:ext>
            </a:extLst>
          </p:cNvPr>
          <p:cNvCxnSpPr>
            <a:cxnSpLocks/>
          </p:cNvCxnSpPr>
          <p:nvPr/>
        </p:nvCxnSpPr>
        <p:spPr>
          <a:xfrm>
            <a:off x="4644008" y="1988840"/>
            <a:ext cx="0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596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>
            <a:extLst>
              <a:ext uri="{FF2B5EF4-FFF2-40B4-BE49-F238E27FC236}">
                <a16:creationId xmlns:a16="http://schemas.microsoft.com/office/drawing/2014/main" id="{211329D3-6C86-8939-7234-45AFD5841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857250"/>
            <a:ext cx="7772400" cy="14700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Division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2A00FD92-C345-620D-7E5D-D944E10B59F7}"/>
              </a:ext>
            </a:extLst>
          </p:cNvPr>
          <p:cNvGrpSpPr/>
          <p:nvPr/>
        </p:nvGrpSpPr>
        <p:grpSpPr>
          <a:xfrm>
            <a:off x="2892804" y="2780928"/>
            <a:ext cx="3358391" cy="2948965"/>
            <a:chOff x="2399566" y="2327275"/>
            <a:chExt cx="3358391" cy="2948965"/>
          </a:xfrm>
        </p:grpSpPr>
        <p:sp>
          <p:nvSpPr>
            <p:cNvPr id="2" name="textruta 1">
              <a:extLst>
                <a:ext uri="{FF2B5EF4-FFF2-40B4-BE49-F238E27FC236}">
                  <a16:creationId xmlns:a16="http://schemas.microsoft.com/office/drawing/2014/main" id="{10599941-52C5-3C25-EA32-935E1AB02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1760" y="2327275"/>
              <a:ext cx="1483098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sv-SE" sz="10000" dirty="0">
                  <a:latin typeface="+mj-lt"/>
                  <a:cs typeface="Apple Chancery" panose="03020702040506060504" pitchFamily="66" charset="-79"/>
                </a:rPr>
                <a:t>15</a:t>
              </a:r>
            </a:p>
          </p:txBody>
        </p:sp>
        <p:sp>
          <p:nvSpPr>
            <p:cNvPr id="3" name="textruta 2">
              <a:extLst>
                <a:ext uri="{FF2B5EF4-FFF2-40B4-BE49-F238E27FC236}">
                  <a16:creationId xmlns:a16="http://schemas.microsoft.com/office/drawing/2014/main" id="{6866A686-DE59-B5F7-39B5-3715B414C6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367" y="3645024"/>
              <a:ext cx="833883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sv-SE" sz="10000" dirty="0">
                  <a:latin typeface="+mj-lt"/>
                  <a:cs typeface="Apple Chancery" panose="03020702040506060504" pitchFamily="66" charset="-79"/>
                </a:rPr>
                <a:t>3</a:t>
              </a:r>
            </a:p>
          </p:txBody>
        </p:sp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2356AC36-9580-E087-AF6C-7321DA7A8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936" y="2899510"/>
              <a:ext cx="1762021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sv-SE" sz="10000" dirty="0">
                  <a:latin typeface="+mj-lt"/>
                  <a:cs typeface="Apple Chancery" panose="03020702040506060504" pitchFamily="66" charset="-79"/>
                </a:rPr>
                <a:t>= 5</a:t>
              </a: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7E98493-443C-D894-29CA-CC6EEDD2B20C}"/>
                </a:ext>
              </a:extLst>
            </p:cNvPr>
            <p:cNvCxnSpPr/>
            <p:nvPr/>
          </p:nvCxnSpPr>
          <p:spPr>
            <a:xfrm>
              <a:off x="2399566" y="3789040"/>
              <a:ext cx="1483098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6143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>
            <a:extLst>
              <a:ext uri="{FF2B5EF4-FFF2-40B4-BE49-F238E27FC236}">
                <a16:creationId xmlns:a16="http://schemas.microsoft.com/office/drawing/2014/main" id="{211329D3-6C86-8939-7234-45AFD5841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857250"/>
            <a:ext cx="7772400" cy="14700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Täljare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2A00FD92-C345-620D-7E5D-D944E10B59F7}"/>
              </a:ext>
            </a:extLst>
          </p:cNvPr>
          <p:cNvGrpSpPr/>
          <p:nvPr/>
        </p:nvGrpSpPr>
        <p:grpSpPr>
          <a:xfrm>
            <a:off x="2892804" y="2780928"/>
            <a:ext cx="3358391" cy="2948965"/>
            <a:chOff x="2399566" y="2327275"/>
            <a:chExt cx="3358391" cy="2948965"/>
          </a:xfrm>
        </p:grpSpPr>
        <p:sp>
          <p:nvSpPr>
            <p:cNvPr id="2" name="textruta 1">
              <a:extLst>
                <a:ext uri="{FF2B5EF4-FFF2-40B4-BE49-F238E27FC236}">
                  <a16:creationId xmlns:a16="http://schemas.microsoft.com/office/drawing/2014/main" id="{10599941-52C5-3C25-EA32-935E1AB02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1760" y="2327275"/>
              <a:ext cx="1483098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sv-SE" sz="10000" dirty="0">
                  <a:latin typeface="+mj-lt"/>
                  <a:cs typeface="Apple Chancery" panose="03020702040506060504" pitchFamily="66" charset="-79"/>
                </a:rPr>
                <a:t>15</a:t>
              </a:r>
            </a:p>
          </p:txBody>
        </p:sp>
        <p:sp>
          <p:nvSpPr>
            <p:cNvPr id="3" name="textruta 2">
              <a:extLst>
                <a:ext uri="{FF2B5EF4-FFF2-40B4-BE49-F238E27FC236}">
                  <a16:creationId xmlns:a16="http://schemas.microsoft.com/office/drawing/2014/main" id="{6866A686-DE59-B5F7-39B5-3715B414C6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367" y="3645024"/>
              <a:ext cx="833883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sv-SE" sz="10000" dirty="0">
                  <a:latin typeface="+mj-lt"/>
                  <a:cs typeface="Apple Chancery" panose="03020702040506060504" pitchFamily="66" charset="-79"/>
                </a:rPr>
                <a:t>3</a:t>
              </a:r>
            </a:p>
          </p:txBody>
        </p:sp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2356AC36-9580-E087-AF6C-7321DA7A8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936" y="2899510"/>
              <a:ext cx="1762021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sv-SE" sz="10000" dirty="0">
                  <a:latin typeface="+mj-lt"/>
                  <a:cs typeface="Apple Chancery" panose="03020702040506060504" pitchFamily="66" charset="-79"/>
                </a:rPr>
                <a:t>= 5</a:t>
              </a: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7E98493-443C-D894-29CA-CC6EEDD2B20C}"/>
                </a:ext>
              </a:extLst>
            </p:cNvPr>
            <p:cNvCxnSpPr/>
            <p:nvPr/>
          </p:nvCxnSpPr>
          <p:spPr>
            <a:xfrm>
              <a:off x="2399566" y="3789040"/>
              <a:ext cx="1483098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Rak pil 9">
            <a:extLst>
              <a:ext uri="{FF2B5EF4-FFF2-40B4-BE49-F238E27FC236}">
                <a16:creationId xmlns:a16="http://schemas.microsoft.com/office/drawing/2014/main" id="{020D562D-3BC1-2C2B-5A34-358C4583CB9A}"/>
              </a:ext>
            </a:extLst>
          </p:cNvPr>
          <p:cNvCxnSpPr>
            <a:cxnSpLocks/>
          </p:cNvCxnSpPr>
          <p:nvPr/>
        </p:nvCxnSpPr>
        <p:spPr>
          <a:xfrm flipH="1">
            <a:off x="3779912" y="1988840"/>
            <a:ext cx="576064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87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>
            <a:extLst>
              <a:ext uri="{FF2B5EF4-FFF2-40B4-BE49-F238E27FC236}">
                <a16:creationId xmlns:a16="http://schemas.microsoft.com/office/drawing/2014/main" id="{B1A0ECAE-4509-465A-6ACA-5B9C94EF7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0001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Tal i decimalform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F9E900C-1FF4-7F94-0D24-9F421E7B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672" y="2492896"/>
            <a:ext cx="245291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9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0,25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4564DDC-BDAA-1807-8AB8-57F4CA0C9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192" y="3163367"/>
            <a:ext cx="249299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9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0,02</a:t>
            </a:r>
          </a:p>
        </p:txBody>
      </p:sp>
    </p:spTree>
    <p:extLst>
      <p:ext uri="{BB962C8B-B14F-4D97-AF65-F5344CB8AC3E}">
        <p14:creationId xmlns:p14="http://schemas.microsoft.com/office/powerpoint/2010/main" val="17266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>
            <a:extLst>
              <a:ext uri="{FF2B5EF4-FFF2-40B4-BE49-F238E27FC236}">
                <a16:creationId xmlns:a16="http://schemas.microsoft.com/office/drawing/2014/main" id="{B1A0ECAE-4509-465A-6ACA-5B9C94EF7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0001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Produkt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F9E900C-1FF4-7F94-0D24-9F421E7B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956" y="2875002"/>
            <a:ext cx="50000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6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0,7 · 8 = 5,6 </a:t>
            </a:r>
          </a:p>
        </p:txBody>
      </p:sp>
      <p:cxnSp>
        <p:nvCxnSpPr>
          <p:cNvPr id="5" name="Rak pil 4">
            <a:extLst>
              <a:ext uri="{FF2B5EF4-FFF2-40B4-BE49-F238E27FC236}">
                <a16:creationId xmlns:a16="http://schemas.microsoft.com/office/drawing/2014/main" id="{C4D41237-1A4E-3F29-DF75-AE530FC6726A}"/>
              </a:ext>
            </a:extLst>
          </p:cNvPr>
          <p:cNvCxnSpPr>
            <a:cxnSpLocks/>
          </p:cNvCxnSpPr>
          <p:nvPr/>
        </p:nvCxnSpPr>
        <p:spPr>
          <a:xfrm>
            <a:off x="4508376" y="1988840"/>
            <a:ext cx="1215752" cy="100811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09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>
            <a:extLst>
              <a:ext uri="{FF2B5EF4-FFF2-40B4-BE49-F238E27FC236}">
                <a16:creationId xmlns:a16="http://schemas.microsoft.com/office/drawing/2014/main" id="{B1A0ECAE-4509-465A-6ACA-5B9C94EF7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0001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Ungefär lika med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F9E900C-1FF4-7F94-0D24-9F421E7B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2780928"/>
            <a:ext cx="89319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9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≈</a:t>
            </a:r>
          </a:p>
        </p:txBody>
      </p:sp>
    </p:spTree>
    <p:extLst>
      <p:ext uri="{BB962C8B-B14F-4D97-AF65-F5344CB8AC3E}">
        <p14:creationId xmlns:p14="http://schemas.microsoft.com/office/powerpoint/2010/main" val="313963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>
            <a:extLst>
              <a:ext uri="{FF2B5EF4-FFF2-40B4-BE49-F238E27FC236}">
                <a16:creationId xmlns:a16="http://schemas.microsoft.com/office/drawing/2014/main" id="{211329D3-6C86-8939-7234-45AFD5841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857250"/>
            <a:ext cx="7772400" cy="14700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Kvot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2A00FD92-C345-620D-7E5D-D944E10B59F7}"/>
              </a:ext>
            </a:extLst>
          </p:cNvPr>
          <p:cNvGrpSpPr/>
          <p:nvPr/>
        </p:nvGrpSpPr>
        <p:grpSpPr>
          <a:xfrm>
            <a:off x="2892804" y="2780928"/>
            <a:ext cx="3358391" cy="2948965"/>
            <a:chOff x="2399566" y="2327275"/>
            <a:chExt cx="3358391" cy="2948965"/>
          </a:xfrm>
        </p:grpSpPr>
        <p:sp>
          <p:nvSpPr>
            <p:cNvPr id="2" name="textruta 1">
              <a:extLst>
                <a:ext uri="{FF2B5EF4-FFF2-40B4-BE49-F238E27FC236}">
                  <a16:creationId xmlns:a16="http://schemas.microsoft.com/office/drawing/2014/main" id="{10599941-52C5-3C25-EA32-935E1AB02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1760" y="2327275"/>
              <a:ext cx="1483098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sv-SE" sz="10000" dirty="0">
                  <a:latin typeface="+mj-lt"/>
                  <a:cs typeface="Apple Chancery" panose="03020702040506060504" pitchFamily="66" charset="-79"/>
                </a:rPr>
                <a:t>15</a:t>
              </a:r>
            </a:p>
          </p:txBody>
        </p:sp>
        <p:sp>
          <p:nvSpPr>
            <p:cNvPr id="3" name="textruta 2">
              <a:extLst>
                <a:ext uri="{FF2B5EF4-FFF2-40B4-BE49-F238E27FC236}">
                  <a16:creationId xmlns:a16="http://schemas.microsoft.com/office/drawing/2014/main" id="{6866A686-DE59-B5F7-39B5-3715B414C6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367" y="3645024"/>
              <a:ext cx="833883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sv-SE" sz="10000" dirty="0">
                  <a:latin typeface="+mj-lt"/>
                  <a:cs typeface="Apple Chancery" panose="03020702040506060504" pitchFamily="66" charset="-79"/>
                </a:rPr>
                <a:t>3</a:t>
              </a:r>
            </a:p>
          </p:txBody>
        </p:sp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2356AC36-9580-E087-AF6C-7321DA7A8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936" y="2899510"/>
              <a:ext cx="1762021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sv-SE" altLang="sv-SE" sz="10000" dirty="0">
                  <a:latin typeface="+mj-lt"/>
                  <a:cs typeface="Apple Chancery" panose="03020702040506060504" pitchFamily="66" charset="-79"/>
                </a:rPr>
                <a:t>= 5</a:t>
              </a: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7E98493-443C-D894-29CA-CC6EEDD2B20C}"/>
                </a:ext>
              </a:extLst>
            </p:cNvPr>
            <p:cNvCxnSpPr/>
            <p:nvPr/>
          </p:nvCxnSpPr>
          <p:spPr>
            <a:xfrm>
              <a:off x="2399566" y="3789040"/>
              <a:ext cx="1483098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Rak pil 9">
            <a:extLst>
              <a:ext uri="{FF2B5EF4-FFF2-40B4-BE49-F238E27FC236}">
                <a16:creationId xmlns:a16="http://schemas.microsoft.com/office/drawing/2014/main" id="{020D562D-3BC1-2C2B-5A34-358C4583CB9A}"/>
              </a:ext>
            </a:extLst>
          </p:cNvPr>
          <p:cNvCxnSpPr>
            <a:cxnSpLocks/>
          </p:cNvCxnSpPr>
          <p:nvPr/>
        </p:nvCxnSpPr>
        <p:spPr>
          <a:xfrm>
            <a:off x="4355976" y="1988840"/>
            <a:ext cx="1152128" cy="165618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49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ubrik 1">
            <a:extLst>
              <a:ext uri="{FF2B5EF4-FFF2-40B4-BE49-F238E27FC236}">
                <a16:creationId xmlns:a16="http://schemas.microsoft.com/office/drawing/2014/main" id="{35B9B610-C59A-212F-190A-795AFEEA7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317500"/>
            <a:ext cx="7772400" cy="1470025"/>
          </a:xfrm>
        </p:spPr>
        <p:txBody>
          <a:bodyPr/>
          <a:lstStyle/>
          <a:p>
            <a:pPr eaLnBrk="1" hangingPunct="1"/>
            <a:r>
              <a:rPr lang="sv-SE" altLang="sv-SE">
                <a:ea typeface="ＭＳ Ｐゴシック" panose="020B0600070205080204" pitchFamily="34" charset="-128"/>
              </a:rPr>
              <a:t>Överslagsräkning</a:t>
            </a:r>
          </a:p>
        </p:txBody>
      </p:sp>
      <p:pic>
        <p:nvPicPr>
          <p:cNvPr id="25603" name="Bildobjekt 2">
            <a:extLst>
              <a:ext uri="{FF2B5EF4-FFF2-40B4-BE49-F238E27FC236}">
                <a16:creationId xmlns:a16="http://schemas.microsoft.com/office/drawing/2014/main" id="{E9EC1877-D162-826E-F44B-0DD55B16E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488"/>
            <a:ext cx="9144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Bildobjekt 5">
            <a:extLst>
              <a:ext uri="{FF2B5EF4-FFF2-40B4-BE49-F238E27FC236}">
                <a16:creationId xmlns:a16="http://schemas.microsoft.com/office/drawing/2014/main" id="{ED5EF94C-E8E8-0A1D-BD53-05A461649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38" y="1700213"/>
            <a:ext cx="38608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>
            <a:extLst>
              <a:ext uri="{FF2B5EF4-FFF2-40B4-BE49-F238E27FC236}">
                <a16:creationId xmlns:a16="http://schemas.microsoft.com/office/drawing/2014/main" id="{B1A0ECAE-4509-465A-6ACA-5B9C94EF7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0001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Faktorer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F9E900C-1FF4-7F94-0D24-9F421E7B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956" y="2875002"/>
            <a:ext cx="500008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6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0,7 · 8 = 5,6 </a:t>
            </a:r>
          </a:p>
        </p:txBody>
      </p:sp>
      <p:cxnSp>
        <p:nvCxnSpPr>
          <p:cNvPr id="3" name="Rak pil 2">
            <a:extLst>
              <a:ext uri="{FF2B5EF4-FFF2-40B4-BE49-F238E27FC236}">
                <a16:creationId xmlns:a16="http://schemas.microsoft.com/office/drawing/2014/main" id="{CCC93D21-ABC2-0C0F-E6DF-6F0F77A645AD}"/>
              </a:ext>
            </a:extLst>
          </p:cNvPr>
          <p:cNvCxnSpPr>
            <a:cxnSpLocks/>
          </p:cNvCxnSpPr>
          <p:nvPr/>
        </p:nvCxnSpPr>
        <p:spPr>
          <a:xfrm flipH="1">
            <a:off x="2987824" y="1988840"/>
            <a:ext cx="1368152" cy="100811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pil 4">
            <a:extLst>
              <a:ext uri="{FF2B5EF4-FFF2-40B4-BE49-F238E27FC236}">
                <a16:creationId xmlns:a16="http://schemas.microsoft.com/office/drawing/2014/main" id="{C4D41237-1A4E-3F29-DF75-AE530FC6726A}"/>
              </a:ext>
            </a:extLst>
          </p:cNvPr>
          <p:cNvCxnSpPr>
            <a:cxnSpLocks/>
          </p:cNvCxnSpPr>
          <p:nvPr/>
        </p:nvCxnSpPr>
        <p:spPr>
          <a:xfrm>
            <a:off x="4508376" y="2141240"/>
            <a:ext cx="0" cy="85571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40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>
            <a:extLst>
              <a:ext uri="{FF2B5EF4-FFF2-40B4-BE49-F238E27FC236}">
                <a16:creationId xmlns:a16="http://schemas.microsoft.com/office/drawing/2014/main" id="{B1A0ECAE-4509-465A-6ACA-5B9C94EF7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000125"/>
          </a:xfrm>
        </p:spPr>
        <p:txBody>
          <a:bodyPr/>
          <a:lstStyle/>
          <a:p>
            <a:pPr eaLnBrk="1" hangingPunct="1"/>
            <a:r>
              <a:rPr lang="sv-SE" altLang="sv-SE" dirty="0">
                <a:ea typeface="ＭＳ Ｐゴシック" panose="020B0600070205080204" pitchFamily="34" charset="-128"/>
              </a:rPr>
              <a:t>Addition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F9E900C-1FF4-7F94-0D24-9F421E7BB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875002"/>
            <a:ext cx="707437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66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0,25 + 0,02 = 0,27 </a:t>
            </a:r>
          </a:p>
        </p:txBody>
      </p:sp>
    </p:spTree>
    <p:extLst>
      <p:ext uri="{BB962C8B-B14F-4D97-AF65-F5344CB8AC3E}">
        <p14:creationId xmlns:p14="http://schemas.microsoft.com/office/powerpoint/2010/main" val="3796107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98</Words>
  <Application>Microsoft Macintosh PowerPoint</Application>
  <PresentationFormat>Bildspel på skärmen (4:3)</PresentationFormat>
  <Paragraphs>51</Paragraphs>
  <Slides>22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8" baseType="lpstr">
      <vt:lpstr>Calibri</vt:lpstr>
      <vt:lpstr>ＭＳ Ｐゴシック</vt:lpstr>
      <vt:lpstr>Arial</vt:lpstr>
      <vt:lpstr>Apple Chancery</vt:lpstr>
      <vt:lpstr>Bradley Hand</vt:lpstr>
      <vt:lpstr>Office-tema</vt:lpstr>
      <vt:lpstr>B Matte-Doobidoo Kap 2</vt:lpstr>
      <vt:lpstr>Differens</vt:lpstr>
      <vt:lpstr>Tal i decimalform</vt:lpstr>
      <vt:lpstr>Produkt</vt:lpstr>
      <vt:lpstr>Ungefär lika med</vt:lpstr>
      <vt:lpstr>Kvot</vt:lpstr>
      <vt:lpstr>Överslagsräkning</vt:lpstr>
      <vt:lpstr>Faktorer</vt:lpstr>
      <vt:lpstr>Addition</vt:lpstr>
      <vt:lpstr>Nämnare</vt:lpstr>
      <vt:lpstr>Termer</vt:lpstr>
      <vt:lpstr>Tiondelssiffra</vt:lpstr>
      <vt:lpstr>Summa</vt:lpstr>
      <vt:lpstr>Decimalform</vt:lpstr>
      <vt:lpstr>Entalssiffra</vt:lpstr>
      <vt:lpstr>Decimaler</vt:lpstr>
      <vt:lpstr>Subtraktion</vt:lpstr>
      <vt:lpstr>Hundradelssiffra</vt:lpstr>
      <vt:lpstr>Multiplikation</vt:lpstr>
      <vt:lpstr>Termer</vt:lpstr>
      <vt:lpstr>Division</vt:lpstr>
      <vt:lpstr>Täljare</vt:lpstr>
    </vt:vector>
  </TitlesOfParts>
  <Company>Trosa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Naturliga tal</dc:title>
  <dc:creator>Trosa Kommun</dc:creator>
  <cp:lastModifiedBy>Conny Welén</cp:lastModifiedBy>
  <cp:revision>71</cp:revision>
  <dcterms:created xsi:type="dcterms:W3CDTF">2011-01-17T15:33:43Z</dcterms:created>
  <dcterms:modified xsi:type="dcterms:W3CDTF">2023-11-14T13:51:23Z</dcterms:modified>
</cp:coreProperties>
</file>