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346" r:id="rId2"/>
    <p:sldId id="341" r:id="rId3"/>
    <p:sldId id="347" r:id="rId4"/>
    <p:sldId id="351" r:id="rId5"/>
    <p:sldId id="348" r:id="rId6"/>
    <p:sldId id="350" r:id="rId7"/>
    <p:sldId id="349" r:id="rId8"/>
    <p:sldId id="352" r:id="rId9"/>
  </p:sldIdLst>
  <p:sldSz cx="9144000" cy="6858000" type="screen4x3"/>
  <p:notesSz cx="6858000" cy="9144000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2903"/>
    <a:srgbClr val="8E2503"/>
    <a:srgbClr val="721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00" autoAdjust="0"/>
    <p:restoredTop sz="99052" autoAdjust="0"/>
  </p:normalViewPr>
  <p:slideViewPr>
    <p:cSldViewPr snapToGrid="0" snapToObjects="1">
      <p:cViewPr varScale="1">
        <p:scale>
          <a:sx n="113" d="100"/>
          <a:sy n="113" d="100"/>
        </p:scale>
        <p:origin x="133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A6A5893-4956-8F41-93DE-3EB49683F04A}" type="datetimeFigureOut">
              <a:rPr lang="sv-SE"/>
              <a:pPr>
                <a:defRPr/>
              </a:pPr>
              <a:t>2022-11-11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B2F7B31-AE81-C847-B55C-DAA887F93BB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7302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5B33-EECA-E345-9FC2-5E3742DA8662}" type="datetimeFigureOut">
              <a:rPr lang="sv-SE"/>
              <a:pPr>
                <a:defRPr/>
              </a:pPr>
              <a:t>2022-11-11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EEA7A-7F54-C54C-9238-1EB7BEBF071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951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38DA4-4B74-C74A-B8A1-DD880CE558F0}" type="datetimeFigureOut">
              <a:rPr lang="sv-SE"/>
              <a:pPr>
                <a:defRPr/>
              </a:pPr>
              <a:t>2022-11-11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B875A-7E3D-0443-9013-E101C48B941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603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24A09-12D6-8B4E-98F3-4BA6832EECD1}" type="datetimeFigureOut">
              <a:rPr lang="sv-SE"/>
              <a:pPr>
                <a:defRPr/>
              </a:pPr>
              <a:t>2022-11-11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0808A-FE97-F642-AE32-0956871E6A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3947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DF713-572D-A642-BD96-714C491B39B9}" type="datetimeFigureOut">
              <a:rPr lang="sv-SE"/>
              <a:pPr>
                <a:defRPr/>
              </a:pPr>
              <a:t>2022-11-11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49861-0C9A-054D-8316-620ACEEFE4A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156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74A14-4AC4-0549-A2A1-49962690A6FC}" type="datetimeFigureOut">
              <a:rPr lang="sv-SE"/>
              <a:pPr>
                <a:defRPr/>
              </a:pPr>
              <a:t>2022-11-11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89EA-5345-DD4E-959E-6FC96FAD32E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290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1EE72-BBC9-2D4F-A7CD-2EC8A9D83FA0}" type="datetimeFigureOut">
              <a:rPr lang="sv-SE"/>
              <a:pPr>
                <a:defRPr/>
              </a:pPr>
              <a:t>2022-11-11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E7E18-F6BC-7B4E-AE79-3DBEA6BE442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855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5FB39-7D05-0B46-83B1-C0B075E3D694}" type="datetimeFigureOut">
              <a:rPr lang="sv-SE"/>
              <a:pPr>
                <a:defRPr/>
              </a:pPr>
              <a:t>2022-11-11</a:t>
            </a:fld>
            <a:endParaRPr lang="sv-SE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54E4-1D05-2A40-8403-5ABBD367CEB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877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FE0B0-A13C-864E-A67E-7AADEA49CF3F}" type="datetimeFigureOut">
              <a:rPr lang="sv-SE"/>
              <a:pPr>
                <a:defRPr/>
              </a:pPr>
              <a:t>2022-11-11</a:t>
            </a:fld>
            <a:endParaRPr lang="sv-SE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4A15A-C074-D74E-9645-F192FF98BBB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130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367F1-8986-7245-BE40-7A57AE6D5A19}" type="datetimeFigureOut">
              <a:rPr lang="sv-SE"/>
              <a:pPr>
                <a:defRPr/>
              </a:pPr>
              <a:t>2022-11-11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FD5CC-B87A-8E47-B35A-7343D208697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804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B13CD-EC39-DD46-B609-1E197898BCFA}" type="datetimeFigureOut">
              <a:rPr lang="sv-SE"/>
              <a:pPr>
                <a:defRPr/>
              </a:pPr>
              <a:t>2022-11-11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5C7F7-9DAB-C748-A4CA-3B304A3A903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694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69752-66C0-9E4A-BC55-E9F6C092E643}" type="datetimeFigureOut">
              <a:rPr lang="sv-SE"/>
              <a:pPr>
                <a:defRPr/>
              </a:pPr>
              <a:t>2022-11-11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925A1-3E2C-B244-A610-751995A75D5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731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614604-6435-414E-8A45-CE1C215ECEE3}" type="datetimeFigureOut">
              <a:rPr lang="sv-SE"/>
              <a:pPr>
                <a:defRPr/>
              </a:pPr>
              <a:t>2022-11-11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53BB1D-EC68-6A47-B5DF-5146973758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 4">
            <a:extLst>
              <a:ext uri="{FF2B5EF4-FFF2-40B4-BE49-F238E27FC236}">
                <a16:creationId xmlns:a16="http://schemas.microsoft.com/office/drawing/2014/main" id="{12C950A3-8942-EC41-927D-6D18E43DFE9F}"/>
              </a:ext>
            </a:extLst>
          </p:cNvPr>
          <p:cNvGrpSpPr/>
          <p:nvPr/>
        </p:nvGrpSpPr>
        <p:grpSpPr>
          <a:xfrm>
            <a:off x="807504" y="474894"/>
            <a:ext cx="7785023" cy="6082963"/>
            <a:chOff x="1854849" y="-66505"/>
            <a:chExt cx="5406644" cy="6540421"/>
          </a:xfrm>
        </p:grpSpPr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2915B06B-C3B1-624C-9F4A-E792DB8F2383}"/>
                </a:ext>
              </a:extLst>
            </p:cNvPr>
            <p:cNvSpPr/>
            <p:nvPr/>
          </p:nvSpPr>
          <p:spPr>
            <a:xfrm>
              <a:off x="1854849" y="142177"/>
              <a:ext cx="5406644" cy="6331739"/>
            </a:xfrm>
            <a:prstGeom prst="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textruta 6">
              <a:extLst>
                <a:ext uri="{FF2B5EF4-FFF2-40B4-BE49-F238E27FC236}">
                  <a16:creationId xmlns:a16="http://schemas.microsoft.com/office/drawing/2014/main" id="{37E638DD-C1EE-1043-988E-D429A997C1BB}"/>
                </a:ext>
              </a:extLst>
            </p:cNvPr>
            <p:cNvSpPr txBox="1"/>
            <p:nvPr/>
          </p:nvSpPr>
          <p:spPr>
            <a:xfrm>
              <a:off x="4235569" y="-66505"/>
              <a:ext cx="649407" cy="3309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sz="1400" dirty="0">
                  <a:solidFill>
                    <a:srgbClr val="7030A0"/>
                  </a:solidFill>
                  <a:latin typeface="+mn-lt"/>
                </a:rPr>
                <a:t>AKTIVITET</a:t>
              </a:r>
            </a:p>
          </p:txBody>
        </p:sp>
      </p:grpSp>
      <p:sp>
        <p:nvSpPr>
          <p:cNvPr id="9" name="Rektangel 8">
            <a:extLst>
              <a:ext uri="{FF2B5EF4-FFF2-40B4-BE49-F238E27FC236}">
                <a16:creationId xmlns:a16="http://schemas.microsoft.com/office/drawing/2014/main" id="{0900F205-526D-964D-B293-B1CB3DE1124F}"/>
              </a:ext>
            </a:extLst>
          </p:cNvPr>
          <p:cNvSpPr/>
          <p:nvPr/>
        </p:nvSpPr>
        <p:spPr>
          <a:xfrm>
            <a:off x="3269787" y="1327390"/>
            <a:ext cx="9657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600" b="1" dirty="0">
                <a:latin typeface="+mn-lt"/>
              </a:rPr>
              <a:t>Materiel:</a:t>
            </a:r>
            <a:endParaRPr lang="sv-SE" sz="1600" b="1" dirty="0">
              <a:effectLst/>
              <a:latin typeface="+mn-lt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00AE672-160E-2849-99C0-9969BE35FB88}"/>
              </a:ext>
            </a:extLst>
          </p:cNvPr>
          <p:cNvSpPr/>
          <p:nvPr/>
        </p:nvSpPr>
        <p:spPr>
          <a:xfrm>
            <a:off x="2693604" y="1546120"/>
            <a:ext cx="15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600" b="1" dirty="0">
                <a:latin typeface="+mn-lt"/>
              </a:rPr>
              <a:t>Antal deltagare:</a:t>
            </a:r>
            <a:endParaRPr lang="sv-SE" sz="1600" b="1" dirty="0">
              <a:effectLst/>
              <a:latin typeface="+mn-lt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963BA2A-2FD3-7F46-AE5D-83B98F0F449D}"/>
              </a:ext>
            </a:extLst>
          </p:cNvPr>
          <p:cNvSpPr/>
          <p:nvPr/>
        </p:nvSpPr>
        <p:spPr>
          <a:xfrm>
            <a:off x="4093587" y="1554798"/>
            <a:ext cx="6488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600" dirty="0">
                <a:latin typeface="+mn-lt"/>
              </a:rPr>
              <a:t>3-5 </a:t>
            </a:r>
            <a:r>
              <a:rPr lang="sv-SE" sz="1600" dirty="0" err="1">
                <a:latin typeface="+mn-lt"/>
              </a:rPr>
              <a:t>st</a:t>
            </a:r>
            <a:endParaRPr lang="sv-SE" sz="1600" dirty="0">
              <a:effectLst/>
              <a:latin typeface="+mn-lt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225B36FC-F9F7-214A-9CAB-D769699E3DE9}"/>
              </a:ext>
            </a:extLst>
          </p:cNvPr>
          <p:cNvSpPr/>
          <p:nvPr/>
        </p:nvSpPr>
        <p:spPr>
          <a:xfrm>
            <a:off x="4093587" y="1327390"/>
            <a:ext cx="13840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>
                <a:latin typeface="+mn-lt"/>
              </a:rPr>
              <a:t>Aktivitetsblad</a:t>
            </a:r>
            <a:endParaRPr lang="sv-SE" sz="1600" dirty="0">
              <a:effectLst/>
              <a:latin typeface="+mn-lt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72F36579-55BD-274F-8168-4CFB99B0DD64}"/>
              </a:ext>
            </a:extLst>
          </p:cNvPr>
          <p:cNvSpPr/>
          <p:nvPr/>
        </p:nvSpPr>
        <p:spPr>
          <a:xfrm>
            <a:off x="1324325" y="1966671"/>
            <a:ext cx="4033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rgbClr val="9E2903"/>
                </a:solidFill>
                <a:latin typeface="+mn-lt"/>
              </a:rPr>
              <a:t>A</a:t>
            </a:r>
            <a:endParaRPr lang="sv-SE" b="1" dirty="0">
              <a:solidFill>
                <a:srgbClr val="9E2903"/>
              </a:solidFill>
              <a:effectLst/>
              <a:latin typeface="+mn-lt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A76F302-C8F5-754D-B094-03A67916BE96}"/>
              </a:ext>
            </a:extLst>
          </p:cNvPr>
          <p:cNvSpPr/>
          <p:nvPr/>
        </p:nvSpPr>
        <p:spPr>
          <a:xfrm>
            <a:off x="1600141" y="1977967"/>
            <a:ext cx="31274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Lägg ut korten med baksidan upp.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98983FF-51FD-C34D-8E5F-A9230517633A}"/>
              </a:ext>
            </a:extLst>
          </p:cNvPr>
          <p:cNvSpPr/>
          <p:nvPr/>
        </p:nvSpPr>
        <p:spPr>
          <a:xfrm>
            <a:off x="1579410" y="2564721"/>
            <a:ext cx="56816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Den som börjar skriver ner ett klockslag utan att visa för de andra. 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E1A65C3B-9139-C84B-8DE7-6D55A26967F0}"/>
              </a:ext>
            </a:extLst>
          </p:cNvPr>
          <p:cNvSpPr/>
          <p:nvPr/>
        </p:nvSpPr>
        <p:spPr>
          <a:xfrm>
            <a:off x="1324325" y="2541439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9E2903"/>
                </a:solidFill>
                <a:latin typeface="+mn-lt"/>
              </a:rPr>
              <a:t>B</a:t>
            </a:r>
            <a:endParaRPr lang="sv-SE" b="1" dirty="0">
              <a:solidFill>
                <a:srgbClr val="9E2903"/>
              </a:solidFill>
              <a:effectLst/>
              <a:latin typeface="+mn-lt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6C9633A9-1FDF-154B-B5E4-77E1021A453B}"/>
              </a:ext>
            </a:extLst>
          </p:cNvPr>
          <p:cNvSpPr/>
          <p:nvPr/>
        </p:nvSpPr>
        <p:spPr>
          <a:xfrm>
            <a:off x="1386974" y="4838174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9E2903"/>
                </a:solidFill>
                <a:latin typeface="+mn-lt"/>
              </a:rPr>
              <a:t>C</a:t>
            </a:r>
            <a:endParaRPr lang="sv-SE" b="1" dirty="0">
              <a:solidFill>
                <a:srgbClr val="9E2903"/>
              </a:solidFill>
              <a:effectLst/>
              <a:latin typeface="+mn-lt"/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ED6ADF6A-CAAA-1F40-AA6F-5396C335754D}"/>
              </a:ext>
            </a:extLst>
          </p:cNvPr>
          <p:cNvSpPr/>
          <p:nvPr/>
        </p:nvSpPr>
        <p:spPr>
          <a:xfrm>
            <a:off x="1674661" y="4853563"/>
            <a:ext cx="6838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De andra ska försöka svara och den som först kommer på rätt svar får 1 poäng.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7D63F317-17DD-F846-808F-3D857D8FF3C9}"/>
              </a:ext>
            </a:extLst>
          </p:cNvPr>
          <p:cNvSpPr/>
          <p:nvPr/>
        </p:nvSpPr>
        <p:spPr>
          <a:xfrm>
            <a:off x="1386974" y="5368453"/>
            <a:ext cx="330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9E2903"/>
                </a:solidFill>
                <a:latin typeface="+mn-lt"/>
              </a:rPr>
              <a:t>D</a:t>
            </a:r>
            <a:endParaRPr lang="sv-SE" b="1" dirty="0">
              <a:solidFill>
                <a:srgbClr val="9E2903"/>
              </a:solidFill>
              <a:effectLst/>
              <a:latin typeface="+mn-lt"/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8E058920-3794-9C42-B89B-E3EAEED4B557}"/>
              </a:ext>
            </a:extLst>
          </p:cNvPr>
          <p:cNvSpPr/>
          <p:nvPr/>
        </p:nvSpPr>
        <p:spPr>
          <a:xfrm>
            <a:off x="1690157" y="5385113"/>
            <a:ext cx="44435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Sedan går turen vidare till nästa deltagare.</a:t>
            </a:r>
          </a:p>
        </p:txBody>
      </p:sp>
      <p:sp>
        <p:nvSpPr>
          <p:cNvPr id="21" name="Rektangel 1">
            <a:extLst>
              <a:ext uri="{FF2B5EF4-FFF2-40B4-BE49-F238E27FC236}">
                <a16:creationId xmlns:a16="http://schemas.microsoft.com/office/drawing/2014/main" id="{D19443FA-9343-104D-8223-17FF04181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18" y="64876"/>
            <a:ext cx="89005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sv-SE" sz="2400" b="1" dirty="0">
                <a:latin typeface="+mn-lt"/>
              </a:rPr>
              <a:t>3.1		                      	   			 Tid</a:t>
            </a:r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267D91E9-9A4F-BA4D-91DF-2236C207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809" y="100576"/>
            <a:ext cx="1161498" cy="384895"/>
          </a:xfrm>
          <a:prstGeom prst="rect">
            <a:avLst/>
          </a:prstGeom>
        </p:spPr>
      </p:pic>
      <p:sp>
        <p:nvSpPr>
          <p:cNvPr id="27" name="Rektangel 26">
            <a:extLst>
              <a:ext uri="{FF2B5EF4-FFF2-40B4-BE49-F238E27FC236}">
                <a16:creationId xmlns:a16="http://schemas.microsoft.com/office/drawing/2014/main" id="{7B0505FD-8AE3-5546-ABF8-8CB4689F1B50}"/>
              </a:ext>
            </a:extLst>
          </p:cNvPr>
          <p:cNvSpPr/>
          <p:nvPr/>
        </p:nvSpPr>
        <p:spPr>
          <a:xfrm>
            <a:off x="1600141" y="2842944"/>
            <a:ext cx="58139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Sedan tas ett kort som läses högt för gruppen med anpassad text.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B366D77A-846B-2648-90FF-6B3DD6B47573}"/>
              </a:ext>
            </a:extLst>
          </p:cNvPr>
          <p:cNvSpPr/>
          <p:nvPr/>
        </p:nvSpPr>
        <p:spPr>
          <a:xfrm>
            <a:off x="1403854" y="5933731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9E2903"/>
                </a:solidFill>
                <a:latin typeface="+mn-lt"/>
              </a:rPr>
              <a:t>E</a:t>
            </a:r>
            <a:endParaRPr lang="sv-SE" b="1" dirty="0">
              <a:solidFill>
                <a:srgbClr val="9E2903"/>
              </a:solidFill>
              <a:effectLst/>
              <a:latin typeface="+mn-lt"/>
            </a:endParaRP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6FD7CC3C-8BEA-124C-8C75-C8748B921FB5}"/>
              </a:ext>
            </a:extLst>
          </p:cNvPr>
          <p:cNvSpPr/>
          <p:nvPr/>
        </p:nvSpPr>
        <p:spPr>
          <a:xfrm>
            <a:off x="1727648" y="5937319"/>
            <a:ext cx="54856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Den som har flest poäng när korten är slut vinner.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6499C6AF-9E0F-C24B-A2BF-CFB27048D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328" y="721254"/>
            <a:ext cx="2304736" cy="1803456"/>
          </a:xfrm>
          <a:prstGeom prst="rect">
            <a:avLst/>
          </a:prstGeom>
        </p:spPr>
      </p:pic>
      <p:sp>
        <p:nvSpPr>
          <p:cNvPr id="26" name="Rektangel 25">
            <a:extLst>
              <a:ext uri="{FF2B5EF4-FFF2-40B4-BE49-F238E27FC236}">
                <a16:creationId xmlns:a16="http://schemas.microsoft.com/office/drawing/2014/main" id="{9416E63A-8064-E84C-942A-451EB3D80A32}"/>
              </a:ext>
            </a:extLst>
          </p:cNvPr>
          <p:cNvSpPr/>
          <p:nvPr/>
        </p:nvSpPr>
        <p:spPr>
          <a:xfrm>
            <a:off x="2005221" y="3190851"/>
            <a:ext cx="59980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b="1" dirty="0"/>
              <a:t>EXEMPEL</a:t>
            </a:r>
          </a:p>
          <a:p>
            <a:r>
              <a:rPr lang="sv-SE" sz="1600" dirty="0"/>
              <a:t>Emelie </a:t>
            </a:r>
            <a:r>
              <a:rPr lang="sv-SE" sz="1600" b="1" dirty="0"/>
              <a:t>skriver 13.55 </a:t>
            </a:r>
            <a:r>
              <a:rPr lang="sv-SE" sz="1600" dirty="0"/>
              <a:t>på sitt papper. På kortet hon tar upp läser hon</a:t>
            </a:r>
          </a:p>
          <a:p>
            <a:r>
              <a:rPr lang="sv-SE" sz="1600" i="1" dirty="0"/>
              <a:t>”För en kvart sedan var klockan… Vilket klockslag tänker jag på?”</a:t>
            </a:r>
          </a:p>
          <a:p>
            <a:endParaRPr lang="sv-SE" sz="700" i="1" dirty="0"/>
          </a:p>
          <a:p>
            <a:r>
              <a:rPr lang="sv-SE" sz="1600" dirty="0"/>
              <a:t>Eftersom Emilie skrev 13.55 på sitt hemliga papper säger hon:  </a:t>
            </a:r>
          </a:p>
          <a:p>
            <a:r>
              <a:rPr lang="sv-SE" sz="1600" i="1" dirty="0">
                <a:solidFill>
                  <a:srgbClr val="9E2903"/>
                </a:solidFill>
              </a:rPr>
              <a:t>”För en kvart sedan var klockan </a:t>
            </a:r>
            <a:r>
              <a:rPr lang="sv-SE" sz="1600" b="1" dirty="0">
                <a:solidFill>
                  <a:srgbClr val="9E2903"/>
                </a:solidFill>
              </a:rPr>
              <a:t>13.40</a:t>
            </a:r>
            <a:r>
              <a:rPr lang="sv-SE" sz="1600" dirty="0">
                <a:solidFill>
                  <a:srgbClr val="9E2903"/>
                </a:solidFill>
              </a:rPr>
              <a:t> </a:t>
            </a:r>
            <a:r>
              <a:rPr lang="sv-SE" sz="1600" i="1" dirty="0">
                <a:solidFill>
                  <a:srgbClr val="9E2903"/>
                </a:solidFill>
              </a:rPr>
              <a:t>Vilket klockslag tänker jag på?”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3F1C67A-8AA1-F341-A3C1-5CA811463FE4}"/>
              </a:ext>
            </a:extLst>
          </p:cNvPr>
          <p:cNvSpPr/>
          <p:nvPr/>
        </p:nvSpPr>
        <p:spPr>
          <a:xfrm>
            <a:off x="2915663" y="886726"/>
            <a:ext cx="3358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rgbClr val="9E2903"/>
                </a:solidFill>
                <a:latin typeface="+mn-lt"/>
              </a:rPr>
              <a:t>Vilket klockslag tänker jag på?</a:t>
            </a:r>
            <a:endParaRPr lang="sv-SE" i="1" dirty="0">
              <a:solidFill>
                <a:srgbClr val="9E2903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085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7" grpId="0"/>
      <p:bldP spid="32" grpId="0"/>
      <p:bldP spid="33" grpId="0"/>
      <p:bldP spid="2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69D68BC-29FB-804C-B37B-4CD8B5F6E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157" y="251395"/>
            <a:ext cx="1161498" cy="384895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58B451A9-B2C9-B449-BFA4-77915E7AB904}"/>
              </a:ext>
            </a:extLst>
          </p:cNvPr>
          <p:cNvSpPr/>
          <p:nvPr/>
        </p:nvSpPr>
        <p:spPr>
          <a:xfrm>
            <a:off x="3841617" y="4215038"/>
            <a:ext cx="4479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  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102F8BBF-FE5F-E648-AE63-DAD6CA19FC56}"/>
              </a:ext>
            </a:extLst>
          </p:cNvPr>
          <p:cNvSpPr/>
          <p:nvPr/>
        </p:nvSpPr>
        <p:spPr>
          <a:xfrm>
            <a:off x="2241976" y="859309"/>
            <a:ext cx="49655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klocka som visar tiden </a:t>
            </a:r>
            <a:r>
              <a:rPr lang="sv-SE" dirty="0">
                <a:solidFill>
                  <a:srgbClr val="9E2903"/>
                </a:solidFill>
              </a:rPr>
              <a:t>med visare </a:t>
            </a:r>
            <a:r>
              <a:rPr lang="sv-SE" dirty="0"/>
              <a:t>kallas </a:t>
            </a:r>
            <a:r>
              <a:rPr lang="sv-SE" i="1" dirty="0">
                <a:solidFill>
                  <a:srgbClr val="9E2903"/>
                </a:solidFill>
              </a:rPr>
              <a:t>analog</a:t>
            </a:r>
            <a:r>
              <a:rPr lang="sv-SE" dirty="0"/>
              <a:t>.</a:t>
            </a:r>
          </a:p>
          <a:p>
            <a:r>
              <a:rPr lang="sv-SE" dirty="0"/>
              <a:t>Den visar vilket klockslag det är, men den visar inte</a:t>
            </a:r>
          </a:p>
          <a:p>
            <a:r>
              <a:rPr lang="sv-SE" dirty="0"/>
              <a:t>om det är dag eller natt.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BB9F92F-7CA8-0549-A031-24FAFE40E08F}"/>
              </a:ext>
            </a:extLst>
          </p:cNvPr>
          <p:cNvSpPr/>
          <p:nvPr/>
        </p:nvSpPr>
        <p:spPr>
          <a:xfrm>
            <a:off x="2799574" y="254186"/>
            <a:ext cx="3281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Klockor med eller utan visare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02F61BC-9F8D-4641-A2CE-C30228970144}"/>
              </a:ext>
            </a:extLst>
          </p:cNvPr>
          <p:cNvSpPr/>
          <p:nvPr/>
        </p:nvSpPr>
        <p:spPr>
          <a:xfrm>
            <a:off x="2241976" y="2135179"/>
            <a:ext cx="5709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klocka som visar tiden </a:t>
            </a:r>
            <a:r>
              <a:rPr lang="sv-SE" dirty="0">
                <a:solidFill>
                  <a:srgbClr val="9E2903"/>
                </a:solidFill>
              </a:rPr>
              <a:t>med siffror</a:t>
            </a:r>
            <a:r>
              <a:rPr lang="sv-SE" dirty="0"/>
              <a:t> kallas </a:t>
            </a:r>
            <a:r>
              <a:rPr lang="sv-SE" i="1" dirty="0">
                <a:solidFill>
                  <a:srgbClr val="9E2903"/>
                </a:solidFill>
              </a:rPr>
              <a:t>digital</a:t>
            </a:r>
            <a:r>
              <a:rPr lang="sv-SE" dirty="0"/>
              <a:t>.</a:t>
            </a:r>
          </a:p>
          <a:p>
            <a:r>
              <a:rPr lang="sv-SE" dirty="0"/>
              <a:t>Den visar hur lång tid det har gått av dygnet.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948D234D-1FA6-B448-B344-E035C7D6DB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2" t="4584" r="4797" b="5969"/>
          <a:stretch/>
        </p:blipFill>
        <p:spPr>
          <a:xfrm>
            <a:off x="2425156" y="3438371"/>
            <a:ext cx="4293687" cy="1764869"/>
          </a:xfrm>
          <a:prstGeom prst="rect">
            <a:avLst/>
          </a:prstGeom>
        </p:spPr>
      </p:pic>
      <p:sp>
        <p:nvSpPr>
          <p:cNvPr id="24" name="Rektangel 23">
            <a:extLst>
              <a:ext uri="{FF2B5EF4-FFF2-40B4-BE49-F238E27FC236}">
                <a16:creationId xmlns:a16="http://schemas.microsoft.com/office/drawing/2014/main" id="{03BDA0C2-ABE5-9A47-AC34-E257900F7026}"/>
              </a:ext>
            </a:extLst>
          </p:cNvPr>
          <p:cNvSpPr/>
          <p:nvPr/>
        </p:nvSpPr>
        <p:spPr>
          <a:xfrm>
            <a:off x="2600112" y="5133455"/>
            <a:ext cx="1606209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/>
              <a:t>Analog klocka</a:t>
            </a:r>
            <a:r>
              <a:rPr lang="sv-SE" i="1" dirty="0"/>
              <a:t> 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4BE8B4FD-F3C7-494C-A16E-C0F38DAD4403}"/>
              </a:ext>
            </a:extLst>
          </p:cNvPr>
          <p:cNvSpPr/>
          <p:nvPr/>
        </p:nvSpPr>
        <p:spPr>
          <a:xfrm>
            <a:off x="4809081" y="5134382"/>
            <a:ext cx="1606209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/>
              <a:t>Digital klocka</a:t>
            </a:r>
            <a:r>
              <a:rPr lang="sv-SE" i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0793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4" grpId="0"/>
      <p:bldP spid="18" grpId="0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1F0B975B-E769-144D-A3D5-FCE9AD9D4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333" y="984560"/>
            <a:ext cx="1667409" cy="2019869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BCAB1A8-1488-E845-9B17-B424FFEFC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157" y="251395"/>
            <a:ext cx="1161498" cy="38489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B0EA568D-51CD-1F4B-85BD-2757FCC43800}"/>
              </a:ext>
            </a:extLst>
          </p:cNvPr>
          <p:cNvSpPr/>
          <p:nvPr/>
        </p:nvSpPr>
        <p:spPr>
          <a:xfrm>
            <a:off x="3287848" y="225220"/>
            <a:ext cx="2425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8E2503"/>
                </a:solidFill>
                <a:effectLst/>
                <a:latin typeface="+mj-lt"/>
              </a:rPr>
              <a:t>Ett år är 365 dygn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D8BF4AA-1EB6-D34A-9C2F-D0914FA0BE69}"/>
              </a:ext>
            </a:extLst>
          </p:cNvPr>
          <p:cNvSpPr/>
          <p:nvPr/>
        </p:nvSpPr>
        <p:spPr>
          <a:xfrm>
            <a:off x="1420546" y="1017329"/>
            <a:ext cx="4293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Jorden rör sig runt solen. Ett varv tar ett år.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44F2FB0-FDB3-5945-BFDD-3826CEB7A02E}"/>
              </a:ext>
            </a:extLst>
          </p:cNvPr>
          <p:cNvSpPr/>
          <p:nvPr/>
        </p:nvSpPr>
        <p:spPr>
          <a:xfrm>
            <a:off x="1423765" y="1411140"/>
            <a:ext cx="3839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Under den tiden hinner jorden snurra lite drygt 365 varv runt sin egen axel.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05A5C77-416C-C647-9DFC-783BB8EA50CD}"/>
              </a:ext>
            </a:extLst>
          </p:cNvPr>
          <p:cNvSpPr/>
          <p:nvPr/>
        </p:nvSpPr>
        <p:spPr>
          <a:xfrm>
            <a:off x="1423765" y="2106429"/>
            <a:ext cx="37581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Den tid det tar för jorden att snurra ett varv runt sin axel kallas ett </a:t>
            </a:r>
            <a:r>
              <a:rPr lang="sv-SE" i="1" dirty="0">
                <a:solidFill>
                  <a:srgbClr val="C00000"/>
                </a:solidFill>
              </a:rPr>
              <a:t>dygn</a:t>
            </a:r>
            <a:r>
              <a:rPr lang="sv-SE" dirty="0"/>
              <a:t>. 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9096A9F-4DBA-CB4A-AA0E-2C597DE5F709}"/>
              </a:ext>
            </a:extLst>
          </p:cNvPr>
          <p:cNvSpPr/>
          <p:nvPr/>
        </p:nvSpPr>
        <p:spPr>
          <a:xfrm>
            <a:off x="1420546" y="3321315"/>
            <a:ext cx="5536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Eftersom det tar lite mer än 365 dygn för jorden att  röra sig ett varv runt solen, lägger vi till ett dygn vart fjärde år.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12C8FAE-A8AD-DE4C-AB1D-244889E64C1E}"/>
              </a:ext>
            </a:extLst>
          </p:cNvPr>
          <p:cNvSpPr/>
          <p:nvPr/>
        </p:nvSpPr>
        <p:spPr>
          <a:xfrm>
            <a:off x="1420545" y="4016604"/>
            <a:ext cx="5536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Dessa år kallas </a:t>
            </a:r>
            <a:r>
              <a:rPr lang="sv-SE" i="1" dirty="0">
                <a:solidFill>
                  <a:srgbClr val="9E2903"/>
                </a:solidFill>
              </a:rPr>
              <a:t>skottår</a:t>
            </a:r>
            <a:r>
              <a:rPr lang="sv-SE" dirty="0"/>
              <a:t> och är 366 dygn.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8C17938D-5D50-4F40-8D34-BD777EA9FE3E}"/>
              </a:ext>
            </a:extLst>
          </p:cNvPr>
          <p:cNvSpPr/>
          <p:nvPr/>
        </p:nvSpPr>
        <p:spPr>
          <a:xfrm>
            <a:off x="1463072" y="5046824"/>
            <a:ext cx="5536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Ett år är </a:t>
            </a:r>
            <a:r>
              <a:rPr lang="sv-SE" dirty="0">
                <a:solidFill>
                  <a:srgbClr val="9E2903"/>
                </a:solidFill>
              </a:rPr>
              <a:t>12 </a:t>
            </a:r>
            <a:r>
              <a:rPr lang="sv-SE" i="1" dirty="0">
                <a:solidFill>
                  <a:srgbClr val="9E2903"/>
                </a:solidFill>
              </a:rPr>
              <a:t>månader</a:t>
            </a:r>
            <a:r>
              <a:rPr lang="sv-SE" dirty="0">
                <a:solidFill>
                  <a:srgbClr val="9E2903"/>
                </a:solidFill>
              </a:rPr>
              <a:t> </a:t>
            </a:r>
            <a:r>
              <a:rPr lang="sv-SE" dirty="0"/>
              <a:t>och ungefär </a:t>
            </a:r>
            <a:r>
              <a:rPr lang="sv-SE" dirty="0">
                <a:solidFill>
                  <a:srgbClr val="9E2903"/>
                </a:solidFill>
              </a:rPr>
              <a:t>52 </a:t>
            </a:r>
            <a:r>
              <a:rPr lang="sv-SE" i="1" dirty="0">
                <a:solidFill>
                  <a:srgbClr val="9E2903"/>
                </a:solidFill>
              </a:rPr>
              <a:t>veckor</a:t>
            </a:r>
            <a:r>
              <a:rPr lang="sv-SE" dirty="0"/>
              <a:t>.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DEA5CAD6-EE1E-EA40-83C8-43720C12D972}"/>
              </a:ext>
            </a:extLst>
          </p:cNvPr>
          <p:cNvSpPr/>
          <p:nvPr/>
        </p:nvSpPr>
        <p:spPr>
          <a:xfrm>
            <a:off x="1463072" y="5532968"/>
            <a:ext cx="2032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vecka är </a:t>
            </a:r>
            <a:r>
              <a:rPr lang="sv-SE" dirty="0">
                <a:solidFill>
                  <a:srgbClr val="9E2903"/>
                </a:solidFill>
              </a:rPr>
              <a:t>7 dygn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510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2BCAB1A8-1488-E845-9B17-B424FFEFC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157" y="251395"/>
            <a:ext cx="1161498" cy="38489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B0EA568D-51CD-1F4B-85BD-2757FCC43800}"/>
              </a:ext>
            </a:extLst>
          </p:cNvPr>
          <p:cNvSpPr/>
          <p:nvPr/>
        </p:nvSpPr>
        <p:spPr>
          <a:xfrm>
            <a:off x="3287848" y="225220"/>
            <a:ext cx="2953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8E2503"/>
                </a:solidFill>
                <a:effectLst/>
                <a:latin typeface="+mj-lt"/>
              </a:rPr>
              <a:t>Ett dygn är 24 timmar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D8BF4AA-1EB6-D34A-9C2F-D0914FA0BE69}"/>
              </a:ext>
            </a:extLst>
          </p:cNvPr>
          <p:cNvSpPr/>
          <p:nvPr/>
        </p:nvSpPr>
        <p:spPr>
          <a:xfrm>
            <a:off x="3116830" y="983402"/>
            <a:ext cx="4293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Ett dygn är indelat i </a:t>
            </a:r>
            <a:r>
              <a:rPr lang="sv-SE" dirty="0">
                <a:solidFill>
                  <a:srgbClr val="9E2903"/>
                </a:solidFill>
              </a:rPr>
              <a:t>24 </a:t>
            </a:r>
            <a:r>
              <a:rPr lang="sv-SE" i="1" dirty="0">
                <a:solidFill>
                  <a:srgbClr val="9E2903"/>
                </a:solidFill>
              </a:rPr>
              <a:t>timmar</a:t>
            </a:r>
            <a:r>
              <a:rPr lang="sv-SE" dirty="0"/>
              <a:t>.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44F2FB0-FDB3-5945-BFDD-3826CEB7A02E}"/>
              </a:ext>
            </a:extLst>
          </p:cNvPr>
          <p:cNvSpPr/>
          <p:nvPr/>
        </p:nvSpPr>
        <p:spPr>
          <a:xfrm>
            <a:off x="2479313" y="1507684"/>
            <a:ext cx="4608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timme är indelad </a:t>
            </a:r>
            <a:r>
              <a:rPr lang="sv-SE" i="1" dirty="0">
                <a:solidFill>
                  <a:srgbClr val="9E2903"/>
                </a:solidFill>
              </a:rPr>
              <a:t>minuter</a:t>
            </a:r>
            <a:r>
              <a:rPr lang="sv-SE" dirty="0"/>
              <a:t> och </a:t>
            </a:r>
            <a:r>
              <a:rPr lang="sv-SE" i="1" dirty="0">
                <a:solidFill>
                  <a:srgbClr val="9E2903"/>
                </a:solidFill>
              </a:rPr>
              <a:t>sekunder</a:t>
            </a:r>
            <a:r>
              <a:rPr lang="sv-SE" dirty="0"/>
              <a:t>.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05A5C77-416C-C647-9DFC-783BB8EA50CD}"/>
              </a:ext>
            </a:extLst>
          </p:cNvPr>
          <p:cNvSpPr/>
          <p:nvPr/>
        </p:nvSpPr>
        <p:spPr>
          <a:xfrm>
            <a:off x="3116830" y="1989617"/>
            <a:ext cx="3758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Det går </a:t>
            </a:r>
            <a:r>
              <a:rPr lang="sv-SE" dirty="0">
                <a:solidFill>
                  <a:srgbClr val="9E2903"/>
                </a:solidFill>
              </a:rPr>
              <a:t>60 minuter </a:t>
            </a:r>
            <a:r>
              <a:rPr lang="sv-SE" dirty="0"/>
              <a:t>på en timme.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E3D4B53-AFE2-C847-9FBC-EBDC2E947FD7}"/>
              </a:ext>
            </a:extLst>
          </p:cNvPr>
          <p:cNvSpPr/>
          <p:nvPr/>
        </p:nvSpPr>
        <p:spPr>
          <a:xfrm>
            <a:off x="3116830" y="2470050"/>
            <a:ext cx="3758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Det går </a:t>
            </a:r>
            <a:r>
              <a:rPr lang="sv-SE" dirty="0">
                <a:solidFill>
                  <a:srgbClr val="9E2903"/>
                </a:solidFill>
              </a:rPr>
              <a:t>60 sekunder </a:t>
            </a:r>
            <a:r>
              <a:rPr lang="sv-SE" dirty="0"/>
              <a:t>på en minut.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87DB3D3-6121-F64F-8F9F-197B57A8F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19" y="738803"/>
            <a:ext cx="2754473" cy="2449113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0C8C75FC-81F6-A642-AFBE-7036728A10A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5097" y="738803"/>
            <a:ext cx="3341735" cy="239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1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1407656" y="251395"/>
            <a:ext cx="1255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i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2176777" y="1030553"/>
            <a:ext cx="4790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Skriv två klockslag till varje bild. </a:t>
            </a: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1AB48D02-4B4B-F742-BC5A-1ED9A85B8FBD}"/>
              </a:ext>
            </a:extLst>
          </p:cNvPr>
          <p:cNvGrpSpPr/>
          <p:nvPr/>
        </p:nvGrpSpPr>
        <p:grpSpPr>
          <a:xfrm>
            <a:off x="735331" y="1680833"/>
            <a:ext cx="2412818" cy="1958724"/>
            <a:chOff x="636899" y="1515942"/>
            <a:chExt cx="2412818" cy="1958724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2207F8E1-916A-3E4A-BCD8-3F19A9F6940E}"/>
                </a:ext>
              </a:extLst>
            </p:cNvPr>
            <p:cNvSpPr/>
            <p:nvPr/>
          </p:nvSpPr>
          <p:spPr>
            <a:xfrm>
              <a:off x="636899" y="1689605"/>
              <a:ext cx="6333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400" dirty="0">
                  <a:latin typeface="+mn-lt"/>
                </a:rPr>
                <a:t>a) </a:t>
              </a:r>
            </a:p>
          </p:txBody>
        </p:sp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49AA236E-4990-CD4B-8790-1F8A28392E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41" t="6732" r="6100" b="5939"/>
            <a:stretch/>
          </p:blipFill>
          <p:spPr>
            <a:xfrm>
              <a:off x="1090993" y="1515942"/>
              <a:ext cx="1958724" cy="1958724"/>
            </a:xfrm>
            <a:prstGeom prst="ellipse">
              <a:avLst/>
            </a:prstGeom>
          </p:spPr>
        </p:pic>
      </p:grpSp>
      <p:sp>
        <p:nvSpPr>
          <p:cNvPr id="8" name="Rektangel 7">
            <a:extLst>
              <a:ext uri="{FF2B5EF4-FFF2-40B4-BE49-F238E27FC236}">
                <a16:creationId xmlns:a16="http://schemas.microsoft.com/office/drawing/2014/main" id="{724A002B-673C-AB49-A8F7-0052117FB3F4}"/>
              </a:ext>
            </a:extLst>
          </p:cNvPr>
          <p:cNvSpPr/>
          <p:nvPr/>
        </p:nvSpPr>
        <p:spPr>
          <a:xfrm>
            <a:off x="341759" y="4360228"/>
            <a:ext cx="10922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Svar: </a:t>
            </a:r>
            <a:r>
              <a:rPr lang="sv-SE" sz="2400" dirty="0">
                <a:latin typeface="+mn-lt"/>
              </a:rPr>
              <a:t> 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1440C8E-2A80-A849-A8B0-1EBDDFA6C2FE}"/>
              </a:ext>
            </a:extLst>
          </p:cNvPr>
          <p:cNvSpPr/>
          <p:nvPr/>
        </p:nvSpPr>
        <p:spPr>
          <a:xfrm>
            <a:off x="1215035" y="4403340"/>
            <a:ext cx="2769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05.15 eller 17.15 </a:t>
            </a:r>
          </a:p>
        </p:txBody>
      </p:sp>
      <p:grpSp>
        <p:nvGrpSpPr>
          <p:cNvPr id="13" name="Grupp 12">
            <a:extLst>
              <a:ext uri="{FF2B5EF4-FFF2-40B4-BE49-F238E27FC236}">
                <a16:creationId xmlns:a16="http://schemas.microsoft.com/office/drawing/2014/main" id="{EA280CC1-1043-BB41-831A-1F0BBBC17E55}"/>
              </a:ext>
            </a:extLst>
          </p:cNvPr>
          <p:cNvGrpSpPr/>
          <p:nvPr/>
        </p:nvGrpSpPr>
        <p:grpSpPr>
          <a:xfrm>
            <a:off x="5167735" y="1792075"/>
            <a:ext cx="2384077" cy="1949157"/>
            <a:chOff x="3753135" y="1446174"/>
            <a:chExt cx="2384077" cy="1949157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5EBD3670-45DA-0F41-B43E-39E25470436D}"/>
                </a:ext>
              </a:extLst>
            </p:cNvPr>
            <p:cNvSpPr/>
            <p:nvPr/>
          </p:nvSpPr>
          <p:spPr>
            <a:xfrm>
              <a:off x="3753135" y="1515942"/>
              <a:ext cx="43672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400" dirty="0">
                  <a:latin typeface="+mn-lt"/>
                </a:rPr>
                <a:t>b) </a:t>
              </a:r>
            </a:p>
          </p:txBody>
        </p:sp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18EC291F-B798-1047-B7EA-AB18F94845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95" t="5274" r="4899" b="5165"/>
            <a:stretch/>
          </p:blipFill>
          <p:spPr>
            <a:xfrm>
              <a:off x="4178488" y="1446174"/>
              <a:ext cx="1958724" cy="1949157"/>
            </a:xfrm>
            <a:prstGeom prst="ellipse">
              <a:avLst/>
            </a:prstGeom>
          </p:spPr>
        </p:pic>
      </p:grpSp>
      <p:sp>
        <p:nvSpPr>
          <p:cNvPr id="14" name="Rektangel 13">
            <a:extLst>
              <a:ext uri="{FF2B5EF4-FFF2-40B4-BE49-F238E27FC236}">
                <a16:creationId xmlns:a16="http://schemas.microsoft.com/office/drawing/2014/main" id="{AFD0AAE0-E8A7-3C41-A671-1C03A96D697E}"/>
              </a:ext>
            </a:extLst>
          </p:cNvPr>
          <p:cNvSpPr/>
          <p:nvPr/>
        </p:nvSpPr>
        <p:spPr>
          <a:xfrm>
            <a:off x="4870512" y="4403340"/>
            <a:ext cx="1033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Svar: </a:t>
            </a:r>
            <a:endParaRPr lang="sv-SE" sz="2400" dirty="0">
              <a:latin typeface="+mn-lt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6784832C-5510-5745-BD79-F752C28AB36D}"/>
              </a:ext>
            </a:extLst>
          </p:cNvPr>
          <p:cNvSpPr/>
          <p:nvPr/>
        </p:nvSpPr>
        <p:spPr>
          <a:xfrm>
            <a:off x="5710156" y="4403340"/>
            <a:ext cx="2769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10.40 eller 22.40 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F8BE468B-5673-0B46-A348-3A1D85EC1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157" y="251395"/>
            <a:ext cx="1161498" cy="38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2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1407656" y="251395"/>
            <a:ext cx="1255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i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129891" y="2504715"/>
            <a:ext cx="5765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a) Hur mycket är klockan? 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1440C8E-2A80-A849-A8B0-1EBDDFA6C2FE}"/>
              </a:ext>
            </a:extLst>
          </p:cNvPr>
          <p:cNvSpPr/>
          <p:nvPr/>
        </p:nvSpPr>
        <p:spPr>
          <a:xfrm>
            <a:off x="6392948" y="2509535"/>
            <a:ext cx="2769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Klockan är 13.45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4A86F761-EE75-3D4A-BC61-506E3DE87683}"/>
              </a:ext>
            </a:extLst>
          </p:cNvPr>
          <p:cNvSpPr/>
          <p:nvPr/>
        </p:nvSpPr>
        <p:spPr>
          <a:xfrm>
            <a:off x="129891" y="3374926"/>
            <a:ext cx="665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b) </a:t>
            </a:r>
            <a:r>
              <a:rPr lang="sv-SE" sz="2400" dirty="0"/>
              <a:t>Hur mycket är klockan om en halvtimme</a:t>
            </a:r>
            <a:r>
              <a:rPr lang="sv-SE" sz="2400" dirty="0">
                <a:latin typeface="+mn-lt"/>
              </a:rPr>
              <a:t>? 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A5D0D0A-67D1-C64E-B1A7-8FEAF4ECC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960" y="79628"/>
            <a:ext cx="1972943" cy="2081049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3EEDEC74-57F5-9B48-BC7C-69DCB2892EAD}"/>
              </a:ext>
            </a:extLst>
          </p:cNvPr>
          <p:cNvSpPr/>
          <p:nvPr/>
        </p:nvSpPr>
        <p:spPr>
          <a:xfrm>
            <a:off x="6374472" y="3401492"/>
            <a:ext cx="2769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Klockan är 14.15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92A6B21D-762A-304B-B826-51F86C41AAC7}"/>
              </a:ext>
            </a:extLst>
          </p:cNvPr>
          <p:cNvSpPr/>
          <p:nvPr/>
        </p:nvSpPr>
        <p:spPr>
          <a:xfrm>
            <a:off x="843222" y="3917151"/>
            <a:ext cx="433895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/>
              <a:t>Om femton minuter är klockan 14.00. </a:t>
            </a:r>
          </a:p>
          <a:p>
            <a:r>
              <a:rPr lang="sv-SE" dirty="0"/>
              <a:t>Om ytterligare 15 minuter är klockan 14.15. 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C961F58E-09BB-8A45-A82E-B3071EE0038E}"/>
              </a:ext>
            </a:extLst>
          </p:cNvPr>
          <p:cNvSpPr/>
          <p:nvPr/>
        </p:nvSpPr>
        <p:spPr>
          <a:xfrm>
            <a:off x="163626" y="5003429"/>
            <a:ext cx="665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c) </a:t>
            </a:r>
            <a:r>
              <a:rPr lang="sv-SE" sz="2400" dirty="0"/>
              <a:t>Hur mycket var klockan för en kvart sedan</a:t>
            </a:r>
            <a:r>
              <a:rPr lang="sv-SE" sz="2400" dirty="0">
                <a:latin typeface="+mn-lt"/>
              </a:rPr>
              <a:t>? 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F870BC0-EE6E-7F49-B947-A385B8CE7655}"/>
              </a:ext>
            </a:extLst>
          </p:cNvPr>
          <p:cNvSpPr/>
          <p:nvPr/>
        </p:nvSpPr>
        <p:spPr>
          <a:xfrm>
            <a:off x="6374473" y="5056562"/>
            <a:ext cx="2769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Klockan var 13.30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B24A36A7-2B3B-0845-B13E-4A4C5144EFB5}"/>
              </a:ext>
            </a:extLst>
          </p:cNvPr>
          <p:cNvSpPr/>
          <p:nvPr/>
        </p:nvSpPr>
        <p:spPr>
          <a:xfrm>
            <a:off x="868896" y="5581875"/>
            <a:ext cx="3640895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/>
              <a:t>En kvart är 15 minuter. </a:t>
            </a:r>
          </a:p>
          <a:p>
            <a:r>
              <a:rPr lang="sv-SE" dirty="0"/>
              <a:t>För 15 min sedan var klockan 13.30.  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E66946AF-D6C7-4042-B7E7-C75467147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157" y="251395"/>
            <a:ext cx="1161498" cy="38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9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6" grpId="0"/>
      <p:bldP spid="11" grpId="0"/>
      <p:bldP spid="13" grpId="0" animBg="1"/>
      <p:bldP spid="14" grpId="0"/>
      <p:bldP spid="1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3676130" y="156815"/>
            <a:ext cx="1255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i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734573" y="864439"/>
            <a:ext cx="5765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/>
              <a:t>Hur lång tid har det gått mellan klockslagen? </a:t>
            </a:r>
          </a:p>
        </p:txBody>
      </p:sp>
      <p:graphicFrame>
        <p:nvGraphicFramePr>
          <p:cNvPr id="19" name="Tabell 18">
            <a:extLst>
              <a:ext uri="{FF2B5EF4-FFF2-40B4-BE49-F238E27FC236}">
                <a16:creationId xmlns:a16="http://schemas.microsoft.com/office/drawing/2014/main" id="{76BB04D0-6EB0-AD4D-BC69-5E3C2B1C3508}"/>
              </a:ext>
            </a:extLst>
          </p:cNvPr>
          <p:cNvGraphicFramePr>
            <a:graphicFrameLocks noGrp="1"/>
          </p:cNvGraphicFramePr>
          <p:nvPr/>
        </p:nvGraphicFramePr>
        <p:xfrm>
          <a:off x="1484163" y="2145179"/>
          <a:ext cx="3670412" cy="194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7320">
                  <a:extLst>
                    <a:ext uri="{9D8B030D-6E8A-4147-A177-3AD203B41FA5}">
                      <a16:colId xmlns:a16="http://schemas.microsoft.com/office/drawing/2014/main" val="3684661535"/>
                    </a:ext>
                  </a:extLst>
                </a:gridCol>
                <a:gridCol w="690281">
                  <a:extLst>
                    <a:ext uri="{9D8B030D-6E8A-4147-A177-3AD203B41FA5}">
                      <a16:colId xmlns:a16="http://schemas.microsoft.com/office/drawing/2014/main" val="1714510223"/>
                    </a:ext>
                  </a:extLst>
                </a:gridCol>
                <a:gridCol w="782811">
                  <a:extLst>
                    <a:ext uri="{9D8B030D-6E8A-4147-A177-3AD203B41FA5}">
                      <a16:colId xmlns:a16="http://schemas.microsoft.com/office/drawing/2014/main" val="3427736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  </a:t>
                      </a:r>
                      <a:r>
                        <a:rPr lang="sv-SE" sz="2400" dirty="0"/>
                        <a:t>h</a:t>
                      </a:r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dirty="0"/>
                        <a:t>min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922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278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747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818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3261762"/>
                  </a:ext>
                </a:extLst>
              </a:tr>
            </a:tbl>
          </a:graphicData>
        </a:graphic>
      </p:graphicFrame>
      <p:sp>
        <p:nvSpPr>
          <p:cNvPr id="22" name="Rektangel 21">
            <a:extLst>
              <a:ext uri="{FF2B5EF4-FFF2-40B4-BE49-F238E27FC236}">
                <a16:creationId xmlns:a16="http://schemas.microsoft.com/office/drawing/2014/main" id="{D0CECCEC-13E7-1F48-924F-7513B00E3026}"/>
              </a:ext>
            </a:extLst>
          </p:cNvPr>
          <p:cNvSpPr/>
          <p:nvPr/>
        </p:nvSpPr>
        <p:spPr>
          <a:xfrm>
            <a:off x="1719962" y="2580787"/>
            <a:ext cx="21392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13.25 till 14.00 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6C877C42-A006-A941-B1F3-0F61997CE8DA}"/>
              </a:ext>
            </a:extLst>
          </p:cNvPr>
          <p:cNvSpPr/>
          <p:nvPr/>
        </p:nvSpPr>
        <p:spPr>
          <a:xfrm>
            <a:off x="4379452" y="2580787"/>
            <a:ext cx="711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35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9FD34A93-97D1-BD48-8E32-9E667868873C}"/>
              </a:ext>
            </a:extLst>
          </p:cNvPr>
          <p:cNvSpPr/>
          <p:nvPr/>
        </p:nvSpPr>
        <p:spPr>
          <a:xfrm>
            <a:off x="1727152" y="2954128"/>
            <a:ext cx="21392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14.00 till 16.00 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5F494096-24E4-834D-A74C-8FAB32136EAD}"/>
              </a:ext>
            </a:extLst>
          </p:cNvPr>
          <p:cNvSpPr/>
          <p:nvPr/>
        </p:nvSpPr>
        <p:spPr>
          <a:xfrm>
            <a:off x="3859204" y="2939072"/>
            <a:ext cx="444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2 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50654A78-14BE-B346-A89C-0E2C05E5AD46}"/>
              </a:ext>
            </a:extLst>
          </p:cNvPr>
          <p:cNvSpPr/>
          <p:nvPr/>
        </p:nvSpPr>
        <p:spPr>
          <a:xfrm>
            <a:off x="1727152" y="3317342"/>
            <a:ext cx="21392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16.00 till 16.50 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82784025-5486-2047-A8B0-64AB44820BA9}"/>
              </a:ext>
            </a:extLst>
          </p:cNvPr>
          <p:cNvSpPr/>
          <p:nvPr/>
        </p:nvSpPr>
        <p:spPr>
          <a:xfrm>
            <a:off x="4361261" y="3288411"/>
            <a:ext cx="711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50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7ADC1DA0-06FE-8E41-835D-9A9089E47A05}"/>
              </a:ext>
            </a:extLst>
          </p:cNvPr>
          <p:cNvSpPr/>
          <p:nvPr/>
        </p:nvSpPr>
        <p:spPr>
          <a:xfrm>
            <a:off x="3885647" y="3661176"/>
            <a:ext cx="444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rgbClr val="C00000"/>
                </a:solidFill>
                <a:latin typeface="+mn-lt"/>
              </a:rPr>
              <a:t>2 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6001F4AF-B25F-A048-A66E-8CB2FFD583C2}"/>
              </a:ext>
            </a:extLst>
          </p:cNvPr>
          <p:cNvSpPr/>
          <p:nvPr/>
        </p:nvSpPr>
        <p:spPr>
          <a:xfrm>
            <a:off x="4397718" y="3661176"/>
            <a:ext cx="711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rgbClr val="C00000"/>
                </a:solidFill>
                <a:latin typeface="+mn-lt"/>
              </a:rPr>
              <a:t>85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552F3857-8B53-0D46-B689-7EB2DE1A196E}"/>
              </a:ext>
            </a:extLst>
          </p:cNvPr>
          <p:cNvSpPr/>
          <p:nvPr/>
        </p:nvSpPr>
        <p:spPr>
          <a:xfrm>
            <a:off x="1888340" y="4379679"/>
            <a:ext cx="1333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85 min = 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259EE987-5909-924B-9E80-777D550ADCCD}"/>
              </a:ext>
            </a:extLst>
          </p:cNvPr>
          <p:cNvSpPr/>
          <p:nvPr/>
        </p:nvSpPr>
        <p:spPr>
          <a:xfrm>
            <a:off x="3073483" y="4386075"/>
            <a:ext cx="185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1 h 25 min  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EA76F275-A9C3-C44F-87E3-287770983382}"/>
              </a:ext>
            </a:extLst>
          </p:cNvPr>
          <p:cNvSpPr/>
          <p:nvPr/>
        </p:nvSpPr>
        <p:spPr>
          <a:xfrm>
            <a:off x="1702111" y="5174650"/>
            <a:ext cx="3040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2 h + 1 h 25 min = </a:t>
            </a: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C124CAFC-6FA6-E746-A882-105AEC12E760}"/>
              </a:ext>
            </a:extLst>
          </p:cNvPr>
          <p:cNvSpPr/>
          <p:nvPr/>
        </p:nvSpPr>
        <p:spPr>
          <a:xfrm>
            <a:off x="3976877" y="5174649"/>
            <a:ext cx="185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3 h 25 min  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7635703C-FF2A-0842-BB00-EDDE37075EDF}"/>
              </a:ext>
            </a:extLst>
          </p:cNvPr>
          <p:cNvSpPr/>
          <p:nvPr/>
        </p:nvSpPr>
        <p:spPr>
          <a:xfrm>
            <a:off x="1541580" y="6136621"/>
            <a:ext cx="1319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Svar: </a:t>
            </a:r>
            <a:r>
              <a:rPr lang="sv-SE" sz="2400" dirty="0">
                <a:latin typeface="+mn-lt"/>
              </a:rPr>
              <a:t> 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CD7E6B01-0B5B-D349-AD31-4855F40D12DE}"/>
              </a:ext>
            </a:extLst>
          </p:cNvPr>
          <p:cNvSpPr/>
          <p:nvPr/>
        </p:nvSpPr>
        <p:spPr>
          <a:xfrm>
            <a:off x="2348432" y="6161237"/>
            <a:ext cx="4198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Det har gått 3 h 25 min.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0905124-FC5E-A345-B2CC-F056B45C7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686" y="1152292"/>
            <a:ext cx="4507502" cy="2491600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B9A58553-7096-C542-B498-07AE45BA7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157" y="251395"/>
            <a:ext cx="1161498" cy="38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5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96296E-6 L 0.31077 -0.018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8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/>
      <p:bldP spid="23" grpId="0"/>
      <p:bldP spid="24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F1B0BEE-956C-CC4A-8EF0-24F3AE98302C}"/>
              </a:ext>
            </a:extLst>
          </p:cNvPr>
          <p:cNvSpPr/>
          <p:nvPr/>
        </p:nvSpPr>
        <p:spPr>
          <a:xfrm>
            <a:off x="4052885" y="164310"/>
            <a:ext cx="1255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i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14492AB-4678-654F-8E94-B7E33CA5AD2B}"/>
              </a:ext>
            </a:extLst>
          </p:cNvPr>
          <p:cNvSpPr/>
          <p:nvPr/>
        </p:nvSpPr>
        <p:spPr>
          <a:xfrm>
            <a:off x="1164681" y="556961"/>
            <a:ext cx="53255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Ludvig och Sofia </a:t>
            </a:r>
            <a:r>
              <a:rPr lang="sv-SE" sz="2400" dirty="0"/>
              <a:t>ser ett avsnitt av en serie som är 50 minuter långt tillsammans med sin pappa. </a:t>
            </a:r>
          </a:p>
          <a:p>
            <a:endParaRPr lang="sv-SE" sz="2400" dirty="0"/>
          </a:p>
          <a:p>
            <a:r>
              <a:rPr lang="sv-SE" sz="2400" dirty="0"/>
              <a:t>Det börjar 18.30. När slutar avsnittet? 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4C86E07-5F8C-174E-BB0B-B890F5F7DF54}"/>
              </a:ext>
            </a:extLst>
          </p:cNvPr>
          <p:cNvSpPr/>
          <p:nvPr/>
        </p:nvSpPr>
        <p:spPr>
          <a:xfrm>
            <a:off x="1887168" y="2967335"/>
            <a:ext cx="3040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18.30 </a:t>
            </a:r>
            <a:r>
              <a:rPr lang="sv-SE" sz="2400" dirty="0">
                <a:latin typeface="+mn-lt"/>
              </a:rPr>
              <a:t>+</a:t>
            </a:r>
            <a:r>
              <a:rPr lang="sv-SE" sz="2400" dirty="0">
                <a:latin typeface="Bradley Hand" pitchFamily="2" charset="77"/>
              </a:rPr>
              <a:t> 30 min </a:t>
            </a:r>
            <a:r>
              <a:rPr lang="sv-SE" sz="2400" dirty="0">
                <a:latin typeface="+mn-lt"/>
              </a:rPr>
              <a:t>=</a:t>
            </a:r>
            <a:r>
              <a:rPr lang="sv-SE" sz="2400" dirty="0">
                <a:latin typeface="Bradley Hand" pitchFamily="2" charset="77"/>
              </a:rPr>
              <a:t> 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36CD3D3-7DB6-E049-AA55-80E515A6B221}"/>
              </a:ext>
            </a:extLst>
          </p:cNvPr>
          <p:cNvSpPr/>
          <p:nvPr/>
        </p:nvSpPr>
        <p:spPr>
          <a:xfrm>
            <a:off x="4271420" y="2967334"/>
            <a:ext cx="185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 19.00 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0080198-9F60-E346-99E8-88961D6137BD}"/>
              </a:ext>
            </a:extLst>
          </p:cNvPr>
          <p:cNvSpPr/>
          <p:nvPr/>
        </p:nvSpPr>
        <p:spPr>
          <a:xfrm>
            <a:off x="1887168" y="3453615"/>
            <a:ext cx="3040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19.00 </a:t>
            </a:r>
            <a:r>
              <a:rPr lang="sv-SE" sz="2400" dirty="0"/>
              <a:t>+</a:t>
            </a:r>
            <a:r>
              <a:rPr lang="sv-SE" sz="2400" dirty="0">
                <a:latin typeface="Bradley Hand" pitchFamily="2" charset="77"/>
              </a:rPr>
              <a:t> 20 min </a:t>
            </a:r>
            <a:r>
              <a:rPr lang="sv-SE" sz="2400" dirty="0"/>
              <a:t>= </a:t>
            </a:r>
            <a:r>
              <a:rPr lang="sv-SE" sz="2400" dirty="0">
                <a:latin typeface="Bradley Hand" pitchFamily="2" charset="77"/>
              </a:rPr>
              <a:t> 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D6AF6375-CB57-9F4B-8F7F-E0ACC798D163}"/>
              </a:ext>
            </a:extLst>
          </p:cNvPr>
          <p:cNvSpPr/>
          <p:nvPr/>
        </p:nvSpPr>
        <p:spPr>
          <a:xfrm>
            <a:off x="4315377" y="3453615"/>
            <a:ext cx="185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 19.20 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C3F731F-BF19-A642-99BB-0AFF0D2071E0}"/>
              </a:ext>
            </a:extLst>
          </p:cNvPr>
          <p:cNvSpPr/>
          <p:nvPr/>
        </p:nvSpPr>
        <p:spPr>
          <a:xfrm>
            <a:off x="1665804" y="4691458"/>
            <a:ext cx="1319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Svar: </a:t>
            </a:r>
            <a:r>
              <a:rPr lang="sv-SE" sz="2400" dirty="0">
                <a:latin typeface="+mn-lt"/>
              </a:rPr>
              <a:t> 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9AFAF650-A683-7D44-BEED-F7F4E0E09F26}"/>
              </a:ext>
            </a:extLst>
          </p:cNvPr>
          <p:cNvSpPr/>
          <p:nvPr/>
        </p:nvSpPr>
        <p:spPr>
          <a:xfrm>
            <a:off x="2472656" y="4716074"/>
            <a:ext cx="4198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Avsnittet slutar 19.20.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EED94B4-6F91-0641-8935-DB0599A4C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7289" y="654610"/>
            <a:ext cx="2272030" cy="1511933"/>
          </a:xfrm>
          <a:prstGeom prst="ellipse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FF9FEEE2-3192-3C4B-BB24-BCE2B818C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157" y="251395"/>
            <a:ext cx="1161498" cy="38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37794</TotalTime>
  <Words>545</Words>
  <Application>Microsoft Macintosh PowerPoint</Application>
  <PresentationFormat>Bildspel på skärmen (4:3)</PresentationFormat>
  <Paragraphs>93</Paragraphs>
  <Slides>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2" baseType="lpstr">
      <vt:lpstr>Arial</vt:lpstr>
      <vt:lpstr>Bradley Hand</vt:lpstr>
      <vt:lpstr>Calibri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Kristina Johnson Förvaltning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Gemensamma Uppgifter (GU)</dc:title>
  <dc:creator>Kristina Johnson</dc:creator>
  <cp:lastModifiedBy>Kristina Johnson</cp:lastModifiedBy>
  <cp:revision>287</cp:revision>
  <dcterms:created xsi:type="dcterms:W3CDTF">2017-04-10T07:17:33Z</dcterms:created>
  <dcterms:modified xsi:type="dcterms:W3CDTF">2022-11-11T06:35:03Z</dcterms:modified>
</cp:coreProperties>
</file>