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7" r:id="rId2"/>
    <p:sldId id="269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2020-07-23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2190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2020-07-23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61449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2020-07-23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9456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2020-07-23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61723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2020-07-23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2910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2020-07-23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55225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2020-07-23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28431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2020-07-23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96225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2020-07-23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41304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B4C22EB-9F03-487A-8739-7879F6B2C1B7}" type="datetimeFigureOut">
              <a:rPr lang="sv-SE" smtClean="0"/>
              <a:t>2020-07-23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99576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2020-07-23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04749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B4C22EB-9F03-487A-8739-7879F6B2C1B7}" type="datetimeFigureOut">
              <a:rPr lang="sv-SE" smtClean="0"/>
              <a:t>2020-07-23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6825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836877" y="2721114"/>
            <a:ext cx="65182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000" b="1" dirty="0"/>
              <a:t>PROBLEMLÖSNING KAPITEL 4</a:t>
            </a:r>
          </a:p>
        </p:txBody>
      </p:sp>
    </p:spTree>
    <p:extLst>
      <p:ext uri="{BB962C8B-B14F-4D97-AF65-F5344CB8AC3E}">
        <p14:creationId xmlns:p14="http://schemas.microsoft.com/office/powerpoint/2010/main" val="10557946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392865" y="847288"/>
            <a:ext cx="740627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PROBLEM 7</a:t>
            </a:r>
          </a:p>
          <a:p>
            <a:endParaRPr lang="sv-SE" sz="2800" b="1" dirty="0"/>
          </a:p>
          <a:p>
            <a:r>
              <a:rPr lang="sv-SE" sz="2800" dirty="0"/>
              <a:t>Cirkeln betyder samma tal i de tre beräkningarna.</a:t>
            </a:r>
          </a:p>
          <a:p>
            <a:r>
              <a:rPr lang="sv-SE" sz="2800" dirty="0"/>
              <a:t>Det gör kvadraten och triangeln också.</a:t>
            </a:r>
          </a:p>
          <a:p>
            <a:endParaRPr lang="sv-SE" sz="2800" dirty="0"/>
          </a:p>
          <a:p>
            <a:r>
              <a:rPr lang="sv-SE" sz="2800" dirty="0"/>
              <a:t>Vilket tal betyder varje figur?</a:t>
            </a:r>
          </a:p>
        </p:txBody>
      </p:sp>
      <p:pic>
        <p:nvPicPr>
          <p:cNvPr id="2" name="Bildobjekt 1">
            <a:extLst>
              <a:ext uri="{FF2B5EF4-FFF2-40B4-BE49-F238E27FC236}">
                <a16:creationId xmlns:a16="http://schemas.microsoft.com/office/drawing/2014/main" id="{EECD6017-A1D9-4920-821C-45E14BFEE5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7953" y="4189945"/>
            <a:ext cx="9896094" cy="1069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6791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636715" y="1051768"/>
            <a:ext cx="616642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PROBLEM 8</a:t>
            </a:r>
          </a:p>
          <a:p>
            <a:endParaRPr lang="sv-SE" sz="2800" b="1" dirty="0"/>
          </a:p>
          <a:p>
            <a:r>
              <a:rPr lang="sv-SE" sz="2800" dirty="0"/>
              <a:t>Spelkorten är lagda efter ett visst system.</a:t>
            </a:r>
          </a:p>
          <a:p>
            <a:endParaRPr lang="sv-SE" sz="2800" dirty="0"/>
          </a:p>
          <a:p>
            <a:r>
              <a:rPr lang="sv-SE" sz="2800" dirty="0"/>
              <a:t>Vilket är det dolda kortet?</a:t>
            </a:r>
          </a:p>
        </p:txBody>
      </p:sp>
      <p:pic>
        <p:nvPicPr>
          <p:cNvPr id="2" name="Bildobjekt 1">
            <a:extLst>
              <a:ext uri="{FF2B5EF4-FFF2-40B4-BE49-F238E27FC236}">
                <a16:creationId xmlns:a16="http://schemas.microsoft.com/office/drawing/2014/main" id="{5E744037-E9FF-4576-9B9A-D61EA5343D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51908" y="1051768"/>
            <a:ext cx="3722135" cy="5071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5402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767525" y="1301549"/>
            <a:ext cx="598074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PROBLEM 9</a:t>
            </a:r>
          </a:p>
          <a:p>
            <a:endParaRPr lang="sv-SE" sz="2800" b="1" dirty="0"/>
          </a:p>
          <a:p>
            <a:r>
              <a:rPr lang="sv-SE" sz="2800" dirty="0"/>
              <a:t>Försök att komma på hur talen i de olika kvadraterna hänger ihop.</a:t>
            </a:r>
          </a:p>
          <a:p>
            <a:endParaRPr lang="sv-SE" sz="2800" dirty="0"/>
          </a:p>
          <a:p>
            <a:r>
              <a:rPr lang="sv-SE" sz="2800" dirty="0"/>
              <a:t>Räkna sedan ut vilket tal som saknas.</a:t>
            </a:r>
          </a:p>
        </p:txBody>
      </p:sp>
      <p:pic>
        <p:nvPicPr>
          <p:cNvPr id="2" name="Bildobjekt 1">
            <a:extLst>
              <a:ext uri="{FF2B5EF4-FFF2-40B4-BE49-F238E27FC236}">
                <a16:creationId xmlns:a16="http://schemas.microsoft.com/office/drawing/2014/main" id="{522F0826-E220-4C49-AA47-8FC72CFD9C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01084" y="1743646"/>
            <a:ext cx="3464323" cy="3453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4567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110593" y="1228397"/>
            <a:ext cx="797081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PROBLEM 10</a:t>
            </a:r>
          </a:p>
          <a:p>
            <a:endParaRPr lang="sv-SE" sz="2800" b="1" dirty="0"/>
          </a:p>
          <a:p>
            <a:r>
              <a:rPr lang="sv-SE" sz="2800" dirty="0"/>
              <a:t>Tre lampor sitter bredvid varandra.</a:t>
            </a:r>
          </a:p>
          <a:p>
            <a:r>
              <a:rPr lang="sv-SE" sz="2800" dirty="0"/>
              <a:t>En lampa blinkar var 6:e sekund,</a:t>
            </a:r>
          </a:p>
          <a:p>
            <a:r>
              <a:rPr lang="sv-SE" sz="2800" dirty="0"/>
              <a:t>en annan var 10:e sekund </a:t>
            </a:r>
          </a:p>
          <a:p>
            <a:r>
              <a:rPr lang="sv-SE" sz="2800" dirty="0"/>
              <a:t>och den tredje var 12:e sekund.</a:t>
            </a:r>
          </a:p>
          <a:p>
            <a:endParaRPr lang="sv-SE" sz="2800" dirty="0"/>
          </a:p>
          <a:p>
            <a:r>
              <a:rPr lang="sv-SE" sz="2800" dirty="0"/>
              <a:t>Antag att alla tre lamporna blinkar samtidigt just nu.</a:t>
            </a:r>
          </a:p>
          <a:p>
            <a:endParaRPr lang="sv-SE" sz="2800" dirty="0"/>
          </a:p>
          <a:p>
            <a:r>
              <a:rPr lang="sv-SE" sz="2800" dirty="0"/>
              <a:t>Hur längre dröjer det innan de blinkar samtidigt igen?</a:t>
            </a:r>
          </a:p>
        </p:txBody>
      </p:sp>
    </p:spTree>
    <p:extLst>
      <p:ext uri="{BB962C8B-B14F-4D97-AF65-F5344CB8AC3E}">
        <p14:creationId xmlns:p14="http://schemas.microsoft.com/office/powerpoint/2010/main" val="502925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4475192" y="2767280"/>
            <a:ext cx="324161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000" b="1" dirty="0"/>
              <a:t>Metod:</a:t>
            </a:r>
          </a:p>
          <a:p>
            <a:r>
              <a:rPr lang="sv-SE" sz="4000" b="1" dirty="0"/>
              <a:t>TÄNK LOGISKT</a:t>
            </a:r>
          </a:p>
        </p:txBody>
      </p:sp>
    </p:spTree>
    <p:extLst>
      <p:ext uri="{BB962C8B-B14F-4D97-AF65-F5344CB8AC3E}">
        <p14:creationId xmlns:p14="http://schemas.microsoft.com/office/powerpoint/2010/main" val="28706363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1777654" y="622424"/>
            <a:ext cx="642555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b="1" dirty="0"/>
              <a:t>EXEMPEL</a:t>
            </a:r>
          </a:p>
          <a:p>
            <a:endParaRPr lang="sv-SE" sz="2400" b="1" dirty="0"/>
          </a:p>
          <a:p>
            <a:r>
              <a:rPr lang="sv-SE" sz="2400" dirty="0"/>
              <a:t>Tre tal som är mindre än 10 multipliceras med varandra.</a:t>
            </a:r>
          </a:p>
          <a:p>
            <a:r>
              <a:rPr lang="sv-SE" sz="2400" dirty="0"/>
              <a:t>Produkten är 105.</a:t>
            </a:r>
          </a:p>
          <a:p>
            <a:endParaRPr lang="sv-SE" sz="2400" dirty="0"/>
          </a:p>
          <a:p>
            <a:r>
              <a:rPr lang="sv-SE" sz="2400" dirty="0"/>
              <a:t>Vilka är de tre talen?</a:t>
            </a:r>
          </a:p>
          <a:p>
            <a:endParaRPr lang="sv-SE" sz="2400" dirty="0"/>
          </a:p>
          <a:p>
            <a:r>
              <a:rPr lang="sv-SE" sz="24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105 = 5 ∙ 21</a:t>
            </a:r>
          </a:p>
          <a:p>
            <a:endParaRPr lang="sv-SE" sz="2400" i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sv-SE" sz="24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105 = 5 ∙ 21 = 5 ∙ 7 ∙ 3</a:t>
            </a:r>
          </a:p>
          <a:p>
            <a:endParaRPr lang="sv-SE" sz="2400" i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sv-SE" sz="2400" i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sv-SE" sz="2400" i="1" u="sng" dirty="0">
                <a:latin typeface="Calibri Light" panose="020F0302020204030204" pitchFamily="34" charset="0"/>
                <a:cs typeface="Calibri Light" panose="020F0302020204030204" pitchFamily="34" charset="0"/>
              </a:rPr>
              <a:t>Svar:</a:t>
            </a:r>
            <a:r>
              <a:rPr lang="sv-SE" sz="24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 3, 5 och 7.</a:t>
            </a:r>
            <a:endParaRPr lang="sv-SE" sz="2400" i="1" u="sng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20" name="Rektangel: rundade hörn 19">
            <a:extLst>
              <a:ext uri="{FF2B5EF4-FFF2-40B4-BE49-F238E27FC236}">
                <a16:creationId xmlns:a16="http://schemas.microsoft.com/office/drawing/2014/main" id="{1FF70528-B156-492D-9135-0258B0BF1556}"/>
              </a:ext>
            </a:extLst>
          </p:cNvPr>
          <p:cNvSpPr/>
          <p:nvPr/>
        </p:nvSpPr>
        <p:spPr>
          <a:xfrm>
            <a:off x="4995750" y="3438144"/>
            <a:ext cx="4145744" cy="56036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500" dirty="0">
                <a:solidFill>
                  <a:schemeClr val="tx1"/>
                </a:solidFill>
              </a:rPr>
              <a:t>Eftersom 105 slutar på 5 är talet delbart med 5.</a:t>
            </a:r>
          </a:p>
          <a:p>
            <a:pPr algn="ctr"/>
            <a:r>
              <a:rPr lang="sv-SE" sz="1500" dirty="0">
                <a:solidFill>
                  <a:schemeClr val="tx1"/>
                </a:solidFill>
              </a:rPr>
              <a:t>105/5 = 21. Alltså är 105 = 5 ∙ 21.</a:t>
            </a:r>
          </a:p>
        </p:txBody>
      </p:sp>
      <p:sp>
        <p:nvSpPr>
          <p:cNvPr id="21" name="Rektangel: rundade hörn 20">
            <a:extLst>
              <a:ext uri="{FF2B5EF4-FFF2-40B4-BE49-F238E27FC236}">
                <a16:creationId xmlns:a16="http://schemas.microsoft.com/office/drawing/2014/main" id="{51DA541D-98B0-4A19-A03D-B5F208C1F97B}"/>
              </a:ext>
            </a:extLst>
          </p:cNvPr>
          <p:cNvSpPr/>
          <p:nvPr/>
        </p:nvSpPr>
        <p:spPr>
          <a:xfrm>
            <a:off x="5504125" y="4338105"/>
            <a:ext cx="3128993" cy="40256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500" dirty="0">
                <a:solidFill>
                  <a:schemeClr val="tx1"/>
                </a:solidFill>
              </a:rPr>
              <a:t>21 = 7 ∙ 3. Alltså är 105 = 5 ∙ 7 ∙ 3.</a:t>
            </a:r>
          </a:p>
        </p:txBody>
      </p:sp>
    </p:spTree>
    <p:extLst>
      <p:ext uri="{BB962C8B-B14F-4D97-AF65-F5344CB8AC3E}">
        <p14:creationId xmlns:p14="http://schemas.microsoft.com/office/powerpoint/2010/main" val="3373607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1571698" y="2090172"/>
            <a:ext cx="904860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PROBLEM 1</a:t>
            </a:r>
          </a:p>
          <a:p>
            <a:endParaRPr lang="sv-SE" sz="2800" b="1" dirty="0"/>
          </a:p>
          <a:p>
            <a:r>
              <a:rPr lang="sv-SE" sz="2800" dirty="0"/>
              <a:t>Fyra tal som alla är mindre än 10 multipliceras med varandra.</a:t>
            </a:r>
          </a:p>
          <a:p>
            <a:r>
              <a:rPr lang="sv-SE" sz="2800" dirty="0"/>
              <a:t>Produkten är 210.</a:t>
            </a:r>
          </a:p>
          <a:p>
            <a:endParaRPr lang="sv-SE" sz="2800" dirty="0"/>
          </a:p>
          <a:p>
            <a:r>
              <a:rPr lang="sv-SE" sz="2800" dirty="0"/>
              <a:t>Vilka är de fyra talen?</a:t>
            </a:r>
          </a:p>
        </p:txBody>
      </p:sp>
    </p:spTree>
    <p:extLst>
      <p:ext uri="{BB962C8B-B14F-4D97-AF65-F5344CB8AC3E}">
        <p14:creationId xmlns:p14="http://schemas.microsoft.com/office/powerpoint/2010/main" val="730776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1806086" y="1659285"/>
            <a:ext cx="8579827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PROBLEM 2</a:t>
            </a:r>
          </a:p>
          <a:p>
            <a:endParaRPr lang="sv-SE" sz="2800" b="1" dirty="0"/>
          </a:p>
          <a:p>
            <a:r>
              <a:rPr lang="sv-SE" sz="2800" dirty="0"/>
              <a:t>Rebecka köpte ett par sandaler och ett par gymnastikskor.</a:t>
            </a:r>
          </a:p>
          <a:p>
            <a:r>
              <a:rPr lang="sv-SE" sz="2800" dirty="0"/>
              <a:t>Hon betalade 625 kr.</a:t>
            </a:r>
          </a:p>
          <a:p>
            <a:r>
              <a:rPr lang="sv-SE" sz="2800" dirty="0"/>
              <a:t>Gymnastikskorna var 145 kr dyrare än sandalerna.</a:t>
            </a:r>
          </a:p>
          <a:p>
            <a:endParaRPr lang="sv-SE" sz="2800" dirty="0"/>
          </a:p>
          <a:p>
            <a:r>
              <a:rPr lang="sv-SE" sz="2800" dirty="0"/>
              <a:t>Hur mycket kostade sandalerna och hur mycket kostade gymnastikskorna?</a:t>
            </a:r>
          </a:p>
        </p:txBody>
      </p:sp>
    </p:spTree>
    <p:extLst>
      <p:ext uri="{BB962C8B-B14F-4D97-AF65-F5344CB8AC3E}">
        <p14:creationId xmlns:p14="http://schemas.microsoft.com/office/powerpoint/2010/main" val="3483033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1475232" y="1173533"/>
            <a:ext cx="592135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PROBLEM 3</a:t>
            </a:r>
          </a:p>
          <a:p>
            <a:endParaRPr lang="sv-SE" sz="2800" b="1" dirty="0"/>
          </a:p>
          <a:p>
            <a:r>
              <a:rPr lang="sv-SE" sz="2800" dirty="0"/>
              <a:t>I uppställningen betyder X en viss siffra, </a:t>
            </a:r>
          </a:p>
          <a:p>
            <a:r>
              <a:rPr lang="sv-SE" sz="2800" dirty="0"/>
              <a:t>Y en annan siffra </a:t>
            </a:r>
          </a:p>
          <a:p>
            <a:r>
              <a:rPr lang="sv-SE" sz="2800" dirty="0"/>
              <a:t>och Z en tredje siffra.</a:t>
            </a:r>
          </a:p>
          <a:p>
            <a:endParaRPr lang="sv-SE" sz="2800" dirty="0"/>
          </a:p>
          <a:p>
            <a:r>
              <a:rPr lang="sv-SE" sz="2800" dirty="0"/>
              <a:t>Vilka siffror då?</a:t>
            </a:r>
          </a:p>
        </p:txBody>
      </p:sp>
      <p:pic>
        <p:nvPicPr>
          <p:cNvPr id="2" name="Bildobjekt 1">
            <a:extLst>
              <a:ext uri="{FF2B5EF4-FFF2-40B4-BE49-F238E27FC236}">
                <a16:creationId xmlns:a16="http://schemas.microsoft.com/office/drawing/2014/main" id="{B249AF41-3B5A-4E25-9939-C46FD21FA22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57438" y="1822365"/>
            <a:ext cx="2259330" cy="3213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4508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998425" y="847288"/>
            <a:ext cx="611560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PROBLEM 4</a:t>
            </a:r>
          </a:p>
          <a:p>
            <a:endParaRPr lang="sv-SE" sz="2800" b="1" dirty="0"/>
          </a:p>
          <a:p>
            <a:r>
              <a:rPr lang="sv-SE" sz="2800" dirty="0"/>
              <a:t>Bilderna visar en tärning som är avbildad på tre olika sätt.</a:t>
            </a:r>
          </a:p>
          <a:p>
            <a:endParaRPr lang="sv-SE" sz="2800" dirty="0"/>
          </a:p>
          <a:p>
            <a:r>
              <a:rPr lang="sv-SE" sz="2800" dirty="0"/>
              <a:t>Vilken bokstav finns mitt emot</a:t>
            </a:r>
          </a:p>
          <a:p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A</a:t>
            </a:r>
          </a:p>
          <a:p>
            <a:pPr marL="514350" indent="-514350">
              <a:buAutoNum type="alphaLcParenR"/>
            </a:pPr>
            <a:r>
              <a:rPr lang="sv-SE" sz="2800" dirty="0"/>
              <a:t>B</a:t>
            </a:r>
          </a:p>
          <a:p>
            <a:pPr marL="514350" indent="-514350">
              <a:buAutoNum type="alphaLcParenR"/>
            </a:pPr>
            <a:r>
              <a:rPr lang="sv-SE" sz="2800" dirty="0"/>
              <a:t>C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A94D293D-02C5-417A-8E67-798617CF65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69512" y="2868637"/>
            <a:ext cx="4824063" cy="1655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8445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1969916" y="2459504"/>
            <a:ext cx="825216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b="1" dirty="0"/>
              <a:t>PROBLEM 5</a:t>
            </a:r>
          </a:p>
          <a:p>
            <a:endParaRPr lang="sv-SE" sz="2400" b="1" dirty="0"/>
          </a:p>
          <a:p>
            <a:r>
              <a:rPr lang="sv-SE" sz="2400" dirty="0"/>
              <a:t>Fem bagare hinner tillsammans baka fem bullar på fem minuter.</a:t>
            </a:r>
          </a:p>
          <a:p>
            <a:endParaRPr lang="sv-SE" sz="2400" dirty="0"/>
          </a:p>
          <a:p>
            <a:r>
              <a:rPr lang="sv-SE" sz="2400" dirty="0"/>
              <a:t>Hur många bullar hinner tio bagare baka på tio minuter?</a:t>
            </a:r>
          </a:p>
        </p:txBody>
      </p:sp>
    </p:spTree>
    <p:extLst>
      <p:ext uri="{BB962C8B-B14F-4D97-AF65-F5344CB8AC3E}">
        <p14:creationId xmlns:p14="http://schemas.microsoft.com/office/powerpoint/2010/main" val="1197304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598149" y="554680"/>
            <a:ext cx="7594875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/>
              <a:t>PROBLEM 6</a:t>
            </a:r>
          </a:p>
          <a:p>
            <a:endParaRPr lang="sv-SE" sz="2800" b="1" dirty="0"/>
          </a:p>
          <a:p>
            <a:r>
              <a:rPr lang="sv-SE" sz="2800" dirty="0"/>
              <a:t>En träkloss målas blå runt om.</a:t>
            </a:r>
          </a:p>
          <a:p>
            <a:r>
              <a:rPr lang="sv-SE" sz="2800" dirty="0"/>
              <a:t>Klossen delas sedan i små klossar som bilden visar.</a:t>
            </a:r>
          </a:p>
          <a:p>
            <a:endParaRPr lang="sv-SE" sz="2800" dirty="0"/>
          </a:p>
          <a:p>
            <a:r>
              <a:rPr lang="sv-SE" sz="2800" dirty="0"/>
              <a:t>Hur många av dessa klossar har</a:t>
            </a:r>
          </a:p>
          <a:p>
            <a:endParaRPr lang="sv-SE" sz="2800" dirty="0"/>
          </a:p>
          <a:p>
            <a:pPr marL="514350" indent="-514350">
              <a:buAutoNum type="alphaLcParenR"/>
            </a:pPr>
            <a:r>
              <a:rPr lang="sv-SE" sz="2800" dirty="0"/>
              <a:t>inte färg på någon sida</a:t>
            </a:r>
          </a:p>
          <a:p>
            <a:pPr marL="514350" indent="-514350">
              <a:buAutoNum type="alphaLcParenR"/>
            </a:pPr>
            <a:r>
              <a:rPr lang="sv-SE" sz="2800" dirty="0"/>
              <a:t>färg på en sida</a:t>
            </a:r>
          </a:p>
          <a:p>
            <a:pPr marL="514350" indent="-514350">
              <a:buAutoNum type="alphaLcParenR"/>
            </a:pPr>
            <a:r>
              <a:rPr lang="sv-SE" sz="2800" dirty="0"/>
              <a:t>färg på två sidor</a:t>
            </a:r>
          </a:p>
          <a:p>
            <a:pPr marL="514350" indent="-514350">
              <a:buAutoNum type="alphaLcParenR"/>
            </a:pPr>
            <a:r>
              <a:rPr lang="sv-SE" sz="2800" dirty="0"/>
              <a:t>färg på tre sidor</a:t>
            </a:r>
          </a:p>
        </p:txBody>
      </p:sp>
      <p:pic>
        <p:nvPicPr>
          <p:cNvPr id="2" name="Bildobjekt 1">
            <a:extLst>
              <a:ext uri="{FF2B5EF4-FFF2-40B4-BE49-F238E27FC236}">
                <a16:creationId xmlns:a16="http://schemas.microsoft.com/office/drawing/2014/main" id="{0A87DF22-460D-479E-A1F9-F974F006D6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83718" y="2294381"/>
            <a:ext cx="3603498" cy="3247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2015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Återblick">
  <a:themeElements>
    <a:clrScheme name="Återblick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Återblick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Återblick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387</TotalTime>
  <Words>379</Words>
  <Application>Microsoft Office PowerPoint</Application>
  <PresentationFormat>Bredbild</PresentationFormat>
  <Paragraphs>90</Paragraphs>
  <Slides>13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13</vt:i4>
      </vt:variant>
    </vt:vector>
  </HeadingPairs>
  <TitlesOfParts>
    <vt:vector size="16" baseType="lpstr">
      <vt:lpstr>Calibri</vt:lpstr>
      <vt:lpstr>Calibri Light</vt:lpstr>
      <vt:lpstr>Återblick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Kerstin Dahlin</dc:creator>
  <cp:lastModifiedBy>Kerstin Dahlin</cp:lastModifiedBy>
  <cp:revision>36</cp:revision>
  <dcterms:created xsi:type="dcterms:W3CDTF">2019-08-04T10:07:00Z</dcterms:created>
  <dcterms:modified xsi:type="dcterms:W3CDTF">2020-07-23T09:48:17Z</dcterms:modified>
</cp:coreProperties>
</file>