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41" r:id="rId2"/>
    <p:sldId id="343" r:id="rId3"/>
    <p:sldId id="324" r:id="rId4"/>
    <p:sldId id="338" r:id="rId5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5" autoAdjust="0"/>
    <p:restoredTop sz="99052" autoAdjust="0"/>
  </p:normalViewPr>
  <p:slideViewPr>
    <p:cSldViewPr snapToGrid="0" snapToObjects="1">
      <p:cViewPr varScale="1">
        <p:scale>
          <a:sx n="192" d="100"/>
          <a:sy n="192" d="100"/>
        </p:scale>
        <p:origin x="179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2021-01-07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A0EB0A2-70D6-4E4D-8251-D4F9BF990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873" y="137711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4.2		                     Multiplikation med uppställning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69D68BC-29FB-804C-B37B-4CD8B5F6E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830" y="205440"/>
            <a:ext cx="1161498" cy="384895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6CCCCC92-A747-0F45-913C-3F4CB0A08072}"/>
              </a:ext>
            </a:extLst>
          </p:cNvPr>
          <p:cNvSpPr/>
          <p:nvPr/>
        </p:nvSpPr>
        <p:spPr>
          <a:xfrm>
            <a:off x="991180" y="2371807"/>
            <a:ext cx="1420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>
                <a:solidFill>
                  <a:srgbClr val="9E2903"/>
                </a:solidFill>
              </a:rPr>
              <a:t>2,13 · 4  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4FC1EAE-E592-7E44-AB99-51CB23995443}"/>
              </a:ext>
            </a:extLst>
          </p:cNvPr>
          <p:cNvSpPr/>
          <p:nvPr/>
        </p:nvSpPr>
        <p:spPr>
          <a:xfrm>
            <a:off x="814388" y="3545674"/>
            <a:ext cx="2052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2  1  3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097DB13-8C35-9E49-8962-4910DE6F9726}"/>
              </a:ext>
            </a:extLst>
          </p:cNvPr>
          <p:cNvSpPr/>
          <p:nvPr/>
        </p:nvSpPr>
        <p:spPr>
          <a:xfrm>
            <a:off x="531130" y="4079376"/>
            <a:ext cx="25030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/>
              <a:t>·            </a:t>
            </a:r>
            <a:r>
              <a:rPr lang="sv-SE" sz="4000" dirty="0"/>
              <a:t>4</a:t>
            </a:r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5A23F77E-EA9A-744A-9CB1-3653ECC753A9}"/>
              </a:ext>
            </a:extLst>
          </p:cNvPr>
          <p:cNvCxnSpPr>
            <a:cxnSpLocks/>
          </p:cNvCxnSpPr>
          <p:nvPr/>
        </p:nvCxnSpPr>
        <p:spPr>
          <a:xfrm>
            <a:off x="660981" y="4705229"/>
            <a:ext cx="15576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ktangel 7">
            <a:extLst>
              <a:ext uri="{FF2B5EF4-FFF2-40B4-BE49-F238E27FC236}">
                <a16:creationId xmlns:a16="http://schemas.microsoft.com/office/drawing/2014/main" id="{F7C27246-A18C-A346-863D-40A980E0B34F}"/>
              </a:ext>
            </a:extLst>
          </p:cNvPr>
          <p:cNvSpPr/>
          <p:nvPr/>
        </p:nvSpPr>
        <p:spPr>
          <a:xfrm>
            <a:off x="3058590" y="2475060"/>
            <a:ext cx="3662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Skriv talet med flest siffror överst. 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59000BC-FF82-8B49-A956-9AF7DDB9B573}"/>
              </a:ext>
            </a:extLst>
          </p:cNvPr>
          <p:cNvSpPr/>
          <p:nvPr/>
        </p:nvSpPr>
        <p:spPr>
          <a:xfrm>
            <a:off x="3046388" y="3274073"/>
            <a:ext cx="44442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Tiotalssiffran 1 skriver du som </a:t>
            </a:r>
            <a:r>
              <a:rPr lang="sv-SE" i="1" dirty="0">
                <a:solidFill>
                  <a:srgbClr val="C00000"/>
                </a:solidFill>
              </a:rPr>
              <a:t>minnessiffra</a:t>
            </a:r>
            <a:r>
              <a:rPr lang="sv-SE" dirty="0"/>
              <a:t>.  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0B838E5-711C-2E4B-AA5E-1FE3BCD9678F}"/>
              </a:ext>
            </a:extLst>
          </p:cNvPr>
          <p:cNvSpPr/>
          <p:nvPr/>
        </p:nvSpPr>
        <p:spPr>
          <a:xfrm>
            <a:off x="3098343" y="3609798"/>
            <a:ext cx="4368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2:an skriver du under entalssiffran 4. 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BFA77CAD-4210-4140-8593-0D53F5EC73B7}"/>
              </a:ext>
            </a:extLst>
          </p:cNvPr>
          <p:cNvSpPr/>
          <p:nvPr/>
        </p:nvSpPr>
        <p:spPr>
          <a:xfrm>
            <a:off x="1755165" y="3643382"/>
            <a:ext cx="418283" cy="10423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8B451A9-B2C9-B449-BFA4-77915E7AB904}"/>
              </a:ext>
            </a:extLst>
          </p:cNvPr>
          <p:cNvSpPr/>
          <p:nvPr/>
        </p:nvSpPr>
        <p:spPr>
          <a:xfrm>
            <a:off x="2992037" y="4706213"/>
            <a:ext cx="447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  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5F2597C-4B5A-5A46-8AF4-09E53D498CCB}"/>
              </a:ext>
            </a:extLst>
          </p:cNvPr>
          <p:cNvSpPr/>
          <p:nvPr/>
        </p:nvSpPr>
        <p:spPr>
          <a:xfrm>
            <a:off x="2266169" y="4272583"/>
            <a:ext cx="502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1</a:t>
            </a: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BAEF10E1-1177-9F49-8579-A229168D8992}"/>
              </a:ext>
            </a:extLst>
          </p:cNvPr>
          <p:cNvSpPr/>
          <p:nvPr/>
        </p:nvSpPr>
        <p:spPr>
          <a:xfrm rot="19945505">
            <a:off x="1467847" y="3566090"/>
            <a:ext cx="502436" cy="119614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CD6A5940-D5C5-8C41-A8AA-3084D43CFB7E}"/>
              </a:ext>
            </a:extLst>
          </p:cNvPr>
          <p:cNvSpPr/>
          <p:nvPr/>
        </p:nvSpPr>
        <p:spPr>
          <a:xfrm>
            <a:off x="1291730" y="4604722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5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A6F9AE34-A19B-CE4D-ADA6-44A6918DFAFF}"/>
              </a:ext>
            </a:extLst>
          </p:cNvPr>
          <p:cNvSpPr/>
          <p:nvPr/>
        </p:nvSpPr>
        <p:spPr>
          <a:xfrm>
            <a:off x="3048467" y="4326210"/>
            <a:ext cx="2737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Fortsätt med tiondelarna:   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29B50303-8C27-F844-8493-C106D00342ED}"/>
              </a:ext>
            </a:extLst>
          </p:cNvPr>
          <p:cNvSpPr/>
          <p:nvPr/>
        </p:nvSpPr>
        <p:spPr>
          <a:xfrm>
            <a:off x="821132" y="4609498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8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BA4DEDD9-7E8E-414F-B101-36A589C7FEA6}"/>
              </a:ext>
            </a:extLst>
          </p:cNvPr>
          <p:cNvSpPr/>
          <p:nvPr/>
        </p:nvSpPr>
        <p:spPr>
          <a:xfrm>
            <a:off x="250051" y="1968451"/>
            <a:ext cx="3662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Låt oss se på multiplikationen: </a:t>
            </a:r>
          </a:p>
        </p:txBody>
      </p:sp>
      <p:cxnSp>
        <p:nvCxnSpPr>
          <p:cNvPr id="25" name="Rak 24">
            <a:extLst>
              <a:ext uri="{FF2B5EF4-FFF2-40B4-BE49-F238E27FC236}">
                <a16:creationId xmlns:a16="http://schemas.microsoft.com/office/drawing/2014/main" id="{82B2B3B3-D436-7F44-B0C4-4E467A57AA46}"/>
              </a:ext>
            </a:extLst>
          </p:cNvPr>
          <p:cNvCxnSpPr>
            <a:cxnSpLocks/>
          </p:cNvCxnSpPr>
          <p:nvPr/>
        </p:nvCxnSpPr>
        <p:spPr>
          <a:xfrm flipV="1">
            <a:off x="2323803" y="4418424"/>
            <a:ext cx="218810" cy="16998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Rektangel 25">
            <a:extLst>
              <a:ext uri="{FF2B5EF4-FFF2-40B4-BE49-F238E27FC236}">
                <a16:creationId xmlns:a16="http://schemas.microsoft.com/office/drawing/2014/main" id="{D8DC3564-7DD5-2B4F-9AB5-A4B26C5288CB}"/>
              </a:ext>
            </a:extLst>
          </p:cNvPr>
          <p:cNvSpPr/>
          <p:nvPr/>
        </p:nvSpPr>
        <p:spPr>
          <a:xfrm>
            <a:off x="3054862" y="2931567"/>
            <a:ext cx="35962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Börja med hundradelarna:   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668B81AC-1DA6-9048-AA36-666D618EBA9D}"/>
              </a:ext>
            </a:extLst>
          </p:cNvPr>
          <p:cNvSpPr/>
          <p:nvPr/>
        </p:nvSpPr>
        <p:spPr>
          <a:xfrm>
            <a:off x="1770645" y="4605710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C72039A5-AC27-954C-84A8-C6822A96C00A}"/>
              </a:ext>
            </a:extLst>
          </p:cNvPr>
          <p:cNvSpPr/>
          <p:nvPr/>
        </p:nvSpPr>
        <p:spPr>
          <a:xfrm>
            <a:off x="3046388" y="4631449"/>
            <a:ext cx="46768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tiondelar plus minnessiffran 1 ger 5 tiondelar.  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8A9C8C3-1545-4040-98ED-B4514EDD7F3E}"/>
              </a:ext>
            </a:extLst>
          </p:cNvPr>
          <p:cNvSpPr/>
          <p:nvPr/>
        </p:nvSpPr>
        <p:spPr>
          <a:xfrm>
            <a:off x="3055713" y="4947128"/>
            <a:ext cx="4652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Stryk över minnessiffran när du har lagt till den. 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6FFB7631-9777-1D4A-84DF-6418D2D91FA8}"/>
              </a:ext>
            </a:extLst>
          </p:cNvPr>
          <p:cNvSpPr/>
          <p:nvPr/>
        </p:nvSpPr>
        <p:spPr>
          <a:xfrm>
            <a:off x="5612626" y="2931567"/>
            <a:ext cx="3662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∙ 3 hundradelar = 12 hundradelar.  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1B9D17B3-564B-B44D-8AD5-4C3E0C5A81D3}"/>
              </a:ext>
            </a:extLst>
          </p:cNvPr>
          <p:cNvSpPr/>
          <p:nvPr/>
        </p:nvSpPr>
        <p:spPr>
          <a:xfrm>
            <a:off x="5504906" y="4329340"/>
            <a:ext cx="3386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∙ 1 tiondel = 4 tiondelar    </a:t>
            </a:r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A7EED7B8-E40C-9B4D-8A89-830E6B081A42}"/>
              </a:ext>
            </a:extLst>
          </p:cNvPr>
          <p:cNvSpPr/>
          <p:nvPr/>
        </p:nvSpPr>
        <p:spPr>
          <a:xfrm rot="18097368">
            <a:off x="1150635" y="3355063"/>
            <a:ext cx="602790" cy="160546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6CC0FB6B-A5E7-AF4B-AA0F-FA089B482CDB}"/>
              </a:ext>
            </a:extLst>
          </p:cNvPr>
          <p:cNvSpPr/>
          <p:nvPr/>
        </p:nvSpPr>
        <p:spPr>
          <a:xfrm>
            <a:off x="3054862" y="5442952"/>
            <a:ext cx="32432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Fortsätt med entalen:  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57603362-0D20-434A-ABFE-CAB871030340}"/>
              </a:ext>
            </a:extLst>
          </p:cNvPr>
          <p:cNvSpPr/>
          <p:nvPr/>
        </p:nvSpPr>
        <p:spPr>
          <a:xfrm>
            <a:off x="5157706" y="5454509"/>
            <a:ext cx="1262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∙ 2 = 8     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3B2A8272-49A5-F94D-B0CD-C8CB8D991B79}"/>
              </a:ext>
            </a:extLst>
          </p:cNvPr>
          <p:cNvSpPr/>
          <p:nvPr/>
        </p:nvSpPr>
        <p:spPr>
          <a:xfrm>
            <a:off x="1174302" y="860287"/>
            <a:ext cx="4965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man tar ett tal gånger ett annat tal kallas det för </a:t>
            </a:r>
            <a:r>
              <a:rPr lang="sv-SE" i="1" dirty="0">
                <a:solidFill>
                  <a:srgbClr val="C00000"/>
                </a:solidFill>
              </a:rPr>
              <a:t>multiplikation</a:t>
            </a:r>
            <a:r>
              <a:rPr lang="sv-SE" dirty="0"/>
              <a:t>. Talen som man multiplicerar kallas</a:t>
            </a:r>
            <a:r>
              <a:rPr lang="sv-SE" dirty="0">
                <a:solidFill>
                  <a:srgbClr val="C00000"/>
                </a:solidFill>
              </a:rPr>
              <a:t> </a:t>
            </a:r>
            <a:r>
              <a:rPr lang="sv-SE" i="1" dirty="0">
                <a:solidFill>
                  <a:srgbClr val="C00000"/>
                </a:solidFill>
              </a:rPr>
              <a:t>faktorer</a:t>
            </a:r>
            <a:r>
              <a:rPr lang="sv-SE" dirty="0"/>
              <a:t>. Svaret kallas </a:t>
            </a:r>
            <a:r>
              <a:rPr lang="sv-SE" i="1" dirty="0">
                <a:solidFill>
                  <a:srgbClr val="C00000"/>
                </a:solidFill>
              </a:rPr>
              <a:t>produkt</a:t>
            </a:r>
            <a:r>
              <a:rPr lang="sv-SE" dirty="0"/>
              <a:t>. </a:t>
            </a:r>
          </a:p>
        </p:txBody>
      </p:sp>
      <p:grpSp>
        <p:nvGrpSpPr>
          <p:cNvPr id="16" name="Grupp 15">
            <a:extLst>
              <a:ext uri="{FF2B5EF4-FFF2-40B4-BE49-F238E27FC236}">
                <a16:creationId xmlns:a16="http://schemas.microsoft.com/office/drawing/2014/main" id="{FCDD55A7-2E69-3E4E-983D-56C53BBCC70B}"/>
              </a:ext>
            </a:extLst>
          </p:cNvPr>
          <p:cNvGrpSpPr/>
          <p:nvPr/>
        </p:nvGrpSpPr>
        <p:grpSpPr>
          <a:xfrm>
            <a:off x="6225589" y="815511"/>
            <a:ext cx="2708564" cy="1099177"/>
            <a:chOff x="5953903" y="835297"/>
            <a:chExt cx="2708564" cy="1099177"/>
          </a:xfrm>
        </p:grpSpPr>
        <p:pic>
          <p:nvPicPr>
            <p:cNvPr id="47" name="Bildobjekt 46">
              <a:extLst>
                <a:ext uri="{FF2B5EF4-FFF2-40B4-BE49-F238E27FC236}">
                  <a16:creationId xmlns:a16="http://schemas.microsoft.com/office/drawing/2014/main" id="{BDDC2B10-55CF-B145-8E3E-034FC4D25A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53903" y="835297"/>
              <a:ext cx="2708564" cy="1099177"/>
            </a:xfrm>
            <a:prstGeom prst="rect">
              <a:avLst/>
            </a:prstGeom>
          </p:spPr>
        </p:pic>
        <p:pic>
          <p:nvPicPr>
            <p:cNvPr id="14" name="Bildobjekt 13">
              <a:extLst>
                <a:ext uri="{FF2B5EF4-FFF2-40B4-BE49-F238E27FC236}">
                  <a16:creationId xmlns:a16="http://schemas.microsoft.com/office/drawing/2014/main" id="{2A706F4A-FC0E-6B46-88DB-45B9940E65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45371" y="1528345"/>
              <a:ext cx="2451858" cy="288269"/>
            </a:xfrm>
            <a:prstGeom prst="rect">
              <a:avLst/>
            </a:prstGeom>
          </p:spPr>
        </p:pic>
      </p:grpSp>
      <p:sp>
        <p:nvSpPr>
          <p:cNvPr id="44" name="Rektangel 43">
            <a:extLst>
              <a:ext uri="{FF2B5EF4-FFF2-40B4-BE49-F238E27FC236}">
                <a16:creationId xmlns:a16="http://schemas.microsoft.com/office/drawing/2014/main" id="{4E92EB10-C74C-B848-B4B6-4CE3736FC666}"/>
              </a:ext>
            </a:extLst>
          </p:cNvPr>
          <p:cNvSpPr/>
          <p:nvPr/>
        </p:nvSpPr>
        <p:spPr>
          <a:xfrm>
            <a:off x="6420520" y="1422512"/>
            <a:ext cx="627507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sv-SE" sz="1400" dirty="0"/>
              <a:t>faktor</a:t>
            </a:r>
            <a:endParaRPr lang="sv-SE" sz="1400" i="1" dirty="0"/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7FEB9DE0-305A-6F4A-BB82-6721C78A0CCD}"/>
              </a:ext>
            </a:extLst>
          </p:cNvPr>
          <p:cNvSpPr/>
          <p:nvPr/>
        </p:nvSpPr>
        <p:spPr>
          <a:xfrm>
            <a:off x="7129959" y="1418272"/>
            <a:ext cx="627507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sv-SE" sz="1400" dirty="0"/>
              <a:t>faktor</a:t>
            </a:r>
            <a:endParaRPr lang="sv-SE" sz="1400" i="1" dirty="0"/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BD10D8D-C978-314B-8B0C-67B33A876695}"/>
              </a:ext>
            </a:extLst>
          </p:cNvPr>
          <p:cNvSpPr/>
          <p:nvPr/>
        </p:nvSpPr>
        <p:spPr>
          <a:xfrm>
            <a:off x="7907794" y="1415491"/>
            <a:ext cx="775421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sv-SE" sz="1400" dirty="0"/>
              <a:t>produkt</a:t>
            </a:r>
            <a:endParaRPr lang="sv-SE" sz="1400" i="1" dirty="0"/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9728992A-D278-034B-8FCA-21960256A23B}"/>
              </a:ext>
            </a:extLst>
          </p:cNvPr>
          <p:cNvSpPr/>
          <p:nvPr/>
        </p:nvSpPr>
        <p:spPr>
          <a:xfrm>
            <a:off x="1105165" y="3564697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,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E6F770CD-873A-9943-9796-A24CCBA87752}"/>
              </a:ext>
            </a:extLst>
          </p:cNvPr>
          <p:cNvSpPr/>
          <p:nvPr/>
        </p:nvSpPr>
        <p:spPr>
          <a:xfrm>
            <a:off x="1119436" y="4631066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,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6A75815-6D02-104D-814D-294119D83D7A}"/>
              </a:ext>
            </a:extLst>
          </p:cNvPr>
          <p:cNvSpPr/>
          <p:nvPr/>
        </p:nvSpPr>
        <p:spPr>
          <a:xfrm>
            <a:off x="886527" y="5950333"/>
            <a:ext cx="75798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Avsluta med att sätta ut decimaltecknet. Det ska vara lika många decimaler i svaret som det är totalt i faktorerna. I detta fall är det två decimaler totalt.</a:t>
            </a:r>
          </a:p>
        </p:txBody>
      </p:sp>
    </p:spTree>
    <p:extLst>
      <p:ext uri="{BB962C8B-B14F-4D97-AF65-F5344CB8AC3E}">
        <p14:creationId xmlns:p14="http://schemas.microsoft.com/office/powerpoint/2010/main" val="160793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 animBg="1"/>
      <p:bldP spid="11" grpId="1" animBg="1"/>
      <p:bldP spid="15" grpId="0"/>
      <p:bldP spid="17" grpId="0" animBg="1"/>
      <p:bldP spid="17" grpId="1" animBg="1"/>
      <p:bldP spid="19" grpId="0"/>
      <p:bldP spid="20" grpId="0"/>
      <p:bldP spid="22" grpId="0"/>
      <p:bldP spid="23" grpId="0"/>
      <p:bldP spid="26" grpId="0"/>
      <p:bldP spid="27" grpId="0"/>
      <p:bldP spid="28" grpId="0"/>
      <p:bldP spid="29" grpId="0"/>
      <p:bldP spid="32" grpId="0"/>
      <p:bldP spid="33" grpId="0"/>
      <p:bldP spid="35" grpId="0" animBg="1"/>
      <p:bldP spid="36" grpId="0"/>
      <p:bldP spid="37" grpId="0"/>
      <p:bldP spid="40" grpId="0"/>
      <p:bldP spid="44" grpId="0" animBg="1"/>
      <p:bldP spid="45" grpId="0" animBg="1"/>
      <p:bldP spid="46" grpId="0" animBg="1"/>
      <p:bldP spid="48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85F4AEA-E0B8-6F43-9C3F-0A084D7CE778}"/>
              </a:ext>
            </a:extLst>
          </p:cNvPr>
          <p:cNvSpPr/>
          <p:nvPr/>
        </p:nvSpPr>
        <p:spPr>
          <a:xfrm>
            <a:off x="510711" y="92393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4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35A9683-4499-BC41-A492-EB3D93395B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5744" y="124402"/>
            <a:ext cx="1161498" cy="384895"/>
          </a:xfrm>
          <a:prstGeom prst="rect">
            <a:avLst/>
          </a:prstGeom>
        </p:spPr>
      </p:pic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85D204E6-A49B-9746-843F-54986A0E9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516288"/>
              </p:ext>
            </p:extLst>
          </p:nvPr>
        </p:nvGraphicFramePr>
        <p:xfrm>
          <a:off x="2240229" y="204497"/>
          <a:ext cx="1443202" cy="304800"/>
        </p:xfrm>
        <a:graphic>
          <a:graphicData uri="http://schemas.openxmlformats.org/drawingml/2006/table">
            <a:tbl>
              <a:tblPr/>
              <a:tblGrid>
                <a:gridCol w="1443202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000" b="1" dirty="0">
                          <a:effectLst/>
                          <a:latin typeface="+mn-lt"/>
                        </a:rPr>
                        <a:t>a)  6 · 243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549830AF-E7DA-E64B-B0C3-493B15828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809285"/>
              </p:ext>
            </p:extLst>
          </p:nvPr>
        </p:nvGraphicFramePr>
        <p:xfrm>
          <a:off x="4880898" y="204497"/>
          <a:ext cx="1971635" cy="304800"/>
        </p:xfrm>
        <a:graphic>
          <a:graphicData uri="http://schemas.openxmlformats.org/drawingml/2006/table">
            <a:tbl>
              <a:tblPr/>
              <a:tblGrid>
                <a:gridCol w="1971635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000" b="1" dirty="0">
                          <a:effectLst/>
                          <a:latin typeface="+mn-lt"/>
                        </a:rPr>
                        <a:t>b)  3,2 · 4 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5297A549-33E3-D448-8E65-566C055840AA}"/>
              </a:ext>
            </a:extLst>
          </p:cNvPr>
          <p:cNvSpPr/>
          <p:nvPr/>
        </p:nvSpPr>
        <p:spPr>
          <a:xfrm>
            <a:off x="614417" y="1511854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5959690-C7C6-F84C-B9D3-B61B5A741681}"/>
              </a:ext>
            </a:extLst>
          </p:cNvPr>
          <p:cNvSpPr/>
          <p:nvPr/>
        </p:nvSpPr>
        <p:spPr>
          <a:xfrm>
            <a:off x="1175154" y="1524251"/>
            <a:ext cx="15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2  4  3</a:t>
            </a:r>
            <a:endParaRPr lang="sv-SE" sz="2400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F5E3AA4-A066-D44B-9C81-91394160A4CF}"/>
              </a:ext>
            </a:extLst>
          </p:cNvPr>
          <p:cNvSpPr/>
          <p:nvPr/>
        </p:nvSpPr>
        <p:spPr>
          <a:xfrm>
            <a:off x="3279038" y="948164"/>
            <a:ext cx="378530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6 · 3 = 18</a:t>
            </a:r>
            <a:r>
              <a:rPr lang="sv-SE" sz="1400" dirty="0"/>
              <a:t>. Entalssiffran 8 sätter vi under 3:an och 1 blir minnessiffra.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EE1061C6-7171-0247-943F-27AABD1C9731}"/>
              </a:ext>
            </a:extLst>
          </p:cNvPr>
          <p:cNvSpPr/>
          <p:nvPr/>
        </p:nvSpPr>
        <p:spPr>
          <a:xfrm>
            <a:off x="724468" y="1804914"/>
            <a:ext cx="1658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     ·</a:t>
            </a:r>
            <a:r>
              <a:rPr lang="sv-SE" sz="2400" dirty="0"/>
              <a:t>           </a:t>
            </a:r>
            <a:r>
              <a:rPr lang="sv-SE" sz="2400" dirty="0">
                <a:latin typeface="Bradley Hand" pitchFamily="2" charset="77"/>
              </a:rPr>
              <a:t>6 </a:t>
            </a:r>
            <a:endParaRPr lang="sv-SE" sz="2400" dirty="0"/>
          </a:p>
        </p:txBody>
      </p:sp>
      <p:cxnSp>
        <p:nvCxnSpPr>
          <p:cNvPr id="10" name="Rak 9">
            <a:extLst>
              <a:ext uri="{FF2B5EF4-FFF2-40B4-BE49-F238E27FC236}">
                <a16:creationId xmlns:a16="http://schemas.microsoft.com/office/drawing/2014/main" id="{E8B42E1B-70D2-6841-AD8A-9E63B8D7ED78}"/>
              </a:ext>
            </a:extLst>
          </p:cNvPr>
          <p:cNvCxnSpPr>
            <a:cxnSpLocks/>
          </p:cNvCxnSpPr>
          <p:nvPr/>
        </p:nvCxnSpPr>
        <p:spPr>
          <a:xfrm>
            <a:off x="1175154" y="2156797"/>
            <a:ext cx="93190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ktangel 10">
            <a:extLst>
              <a:ext uri="{FF2B5EF4-FFF2-40B4-BE49-F238E27FC236}">
                <a16:creationId xmlns:a16="http://schemas.microsoft.com/office/drawing/2014/main" id="{1D9F9131-33B6-5A4C-852E-658D4A9AEBC1}"/>
              </a:ext>
            </a:extLst>
          </p:cNvPr>
          <p:cNvSpPr/>
          <p:nvPr/>
        </p:nvSpPr>
        <p:spPr>
          <a:xfrm>
            <a:off x="2151602" y="1908124"/>
            <a:ext cx="53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1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37364011-67B7-5449-BD4E-EEDEB6298B53}"/>
              </a:ext>
            </a:extLst>
          </p:cNvPr>
          <p:cNvSpPr/>
          <p:nvPr/>
        </p:nvSpPr>
        <p:spPr>
          <a:xfrm>
            <a:off x="1479838" y="2097922"/>
            <a:ext cx="3983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 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F96525B8-7D7A-FE4B-ADB4-F5B5DD4BDE8B}"/>
              </a:ext>
            </a:extLst>
          </p:cNvPr>
          <p:cNvSpPr/>
          <p:nvPr/>
        </p:nvSpPr>
        <p:spPr>
          <a:xfrm>
            <a:off x="3279038" y="1541224"/>
            <a:ext cx="3785308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6 · 4 = 24. </a:t>
            </a:r>
          </a:p>
          <a:p>
            <a:r>
              <a:rPr lang="sv-SE" sz="1400" dirty="0"/>
              <a:t>24 plus minnessiffran 1 ger </a:t>
            </a:r>
            <a:r>
              <a:rPr lang="sv-SE" sz="1400" dirty="0">
                <a:solidFill>
                  <a:srgbClr val="C00000"/>
                </a:solidFill>
              </a:rPr>
              <a:t>25</a:t>
            </a:r>
            <a:r>
              <a:rPr lang="sv-SE" sz="1400" dirty="0"/>
              <a:t> tiotal. </a:t>
            </a:r>
          </a:p>
          <a:p>
            <a:r>
              <a:rPr lang="sv-SE" sz="1400" dirty="0"/>
              <a:t>2:an blir minnessiffra. </a:t>
            </a:r>
          </a:p>
        </p:txBody>
      </p:sp>
      <p:cxnSp>
        <p:nvCxnSpPr>
          <p:cNvPr id="14" name="Rak 13">
            <a:extLst>
              <a:ext uri="{FF2B5EF4-FFF2-40B4-BE49-F238E27FC236}">
                <a16:creationId xmlns:a16="http://schemas.microsoft.com/office/drawing/2014/main" id="{F61709CE-0688-034D-A2A3-515A2960D3A8}"/>
              </a:ext>
            </a:extLst>
          </p:cNvPr>
          <p:cNvCxnSpPr>
            <a:cxnSpLocks/>
          </p:cNvCxnSpPr>
          <p:nvPr/>
        </p:nvCxnSpPr>
        <p:spPr>
          <a:xfrm flipV="1">
            <a:off x="2261134" y="2040852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Rektangel 14">
            <a:extLst>
              <a:ext uri="{FF2B5EF4-FFF2-40B4-BE49-F238E27FC236}">
                <a16:creationId xmlns:a16="http://schemas.microsoft.com/office/drawing/2014/main" id="{82B973AF-24F4-E240-9055-CBB2240D781C}"/>
              </a:ext>
            </a:extLst>
          </p:cNvPr>
          <p:cNvSpPr/>
          <p:nvPr/>
        </p:nvSpPr>
        <p:spPr>
          <a:xfrm>
            <a:off x="1791690" y="2097922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8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CBDE73F1-67F6-D74A-B496-8719FD70E616}"/>
              </a:ext>
            </a:extLst>
          </p:cNvPr>
          <p:cNvSpPr/>
          <p:nvPr/>
        </p:nvSpPr>
        <p:spPr>
          <a:xfrm>
            <a:off x="2311426" y="1911788"/>
            <a:ext cx="53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2</a:t>
            </a:r>
          </a:p>
        </p:txBody>
      </p:sp>
      <p:cxnSp>
        <p:nvCxnSpPr>
          <p:cNvPr id="17" name="Rak 16">
            <a:extLst>
              <a:ext uri="{FF2B5EF4-FFF2-40B4-BE49-F238E27FC236}">
                <a16:creationId xmlns:a16="http://schemas.microsoft.com/office/drawing/2014/main" id="{AF3B9B83-5485-B041-AC33-92423BB94BCF}"/>
              </a:ext>
            </a:extLst>
          </p:cNvPr>
          <p:cNvCxnSpPr>
            <a:cxnSpLocks/>
          </p:cNvCxnSpPr>
          <p:nvPr/>
        </p:nvCxnSpPr>
        <p:spPr>
          <a:xfrm flipV="1">
            <a:off x="2420958" y="2044516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Rektangel 17">
            <a:extLst>
              <a:ext uri="{FF2B5EF4-FFF2-40B4-BE49-F238E27FC236}">
                <a16:creationId xmlns:a16="http://schemas.microsoft.com/office/drawing/2014/main" id="{1693D417-EC47-6642-9055-DA996067581D}"/>
              </a:ext>
            </a:extLst>
          </p:cNvPr>
          <p:cNvSpPr/>
          <p:nvPr/>
        </p:nvSpPr>
        <p:spPr>
          <a:xfrm>
            <a:off x="3279037" y="2379424"/>
            <a:ext cx="458210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Avsluta med hundratalen: </a:t>
            </a:r>
            <a:r>
              <a:rPr lang="sv-SE" sz="1400" dirty="0">
                <a:solidFill>
                  <a:srgbClr val="C00000"/>
                </a:solidFill>
              </a:rPr>
              <a:t>6 ∙ 2 = 12 </a:t>
            </a:r>
          </a:p>
          <a:p>
            <a:r>
              <a:rPr lang="sv-SE" sz="1400" dirty="0"/>
              <a:t>12 plus minnessiffran 2 ger: </a:t>
            </a:r>
            <a:r>
              <a:rPr lang="sv-SE" sz="1400" dirty="0">
                <a:solidFill>
                  <a:srgbClr val="C00000"/>
                </a:solidFill>
              </a:rPr>
              <a:t>12 + 2 = 14 </a:t>
            </a:r>
            <a:r>
              <a:rPr lang="sv-SE" sz="1400" dirty="0"/>
              <a:t>hundratal. 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96B29F49-1BE7-9349-9E93-58821E3412F4}"/>
              </a:ext>
            </a:extLst>
          </p:cNvPr>
          <p:cNvSpPr/>
          <p:nvPr/>
        </p:nvSpPr>
        <p:spPr>
          <a:xfrm>
            <a:off x="911666" y="2089728"/>
            <a:ext cx="705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1 4 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32EF95D9-C3B8-8247-9921-B27B6C588562}"/>
              </a:ext>
            </a:extLst>
          </p:cNvPr>
          <p:cNvSpPr/>
          <p:nvPr/>
        </p:nvSpPr>
        <p:spPr>
          <a:xfrm>
            <a:off x="614417" y="4567867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C29027A-6F15-2146-A0D9-D9938DF09815}"/>
              </a:ext>
            </a:extLst>
          </p:cNvPr>
          <p:cNvSpPr/>
          <p:nvPr/>
        </p:nvSpPr>
        <p:spPr>
          <a:xfrm>
            <a:off x="1510634" y="4565801"/>
            <a:ext cx="15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3  2</a:t>
            </a:r>
            <a:endParaRPr lang="sv-SE" sz="2400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6E9CF06E-4ADF-B244-939C-45C32528C5BC}"/>
              </a:ext>
            </a:extLst>
          </p:cNvPr>
          <p:cNvSpPr/>
          <p:nvPr/>
        </p:nvSpPr>
        <p:spPr>
          <a:xfrm>
            <a:off x="3282623" y="3845732"/>
            <a:ext cx="458210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Här börjar du med tiondelarna: </a:t>
            </a:r>
            <a:r>
              <a:rPr lang="sv-SE" sz="1400" dirty="0">
                <a:solidFill>
                  <a:srgbClr val="C00000"/>
                </a:solidFill>
              </a:rPr>
              <a:t>4 · 2</a:t>
            </a:r>
            <a:r>
              <a:rPr lang="sv-SE" sz="1400" dirty="0"/>
              <a:t> tiondelar = </a:t>
            </a:r>
            <a:r>
              <a:rPr lang="sv-SE" sz="1400" dirty="0">
                <a:solidFill>
                  <a:srgbClr val="C00000"/>
                </a:solidFill>
              </a:rPr>
              <a:t>8</a:t>
            </a:r>
            <a:r>
              <a:rPr lang="sv-SE" sz="1400" dirty="0"/>
              <a:t> tiondelar. Skriv 8:an under 4:an. 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754A6A18-C9A9-2F4B-80EE-615AA94FDB8D}"/>
              </a:ext>
            </a:extLst>
          </p:cNvPr>
          <p:cNvSpPr/>
          <p:nvPr/>
        </p:nvSpPr>
        <p:spPr>
          <a:xfrm>
            <a:off x="724468" y="4860927"/>
            <a:ext cx="1658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          ·</a:t>
            </a:r>
            <a:r>
              <a:rPr lang="sv-SE" sz="2400" dirty="0"/>
              <a:t>       </a:t>
            </a:r>
            <a:r>
              <a:rPr lang="sv-SE" sz="2400" dirty="0">
                <a:latin typeface="Bradley Hand" pitchFamily="2" charset="77"/>
              </a:rPr>
              <a:t>4 </a:t>
            </a:r>
            <a:endParaRPr lang="sv-SE" sz="2400" dirty="0"/>
          </a:p>
        </p:txBody>
      </p:sp>
      <p:cxnSp>
        <p:nvCxnSpPr>
          <p:cNvPr id="24" name="Rak 23">
            <a:extLst>
              <a:ext uri="{FF2B5EF4-FFF2-40B4-BE49-F238E27FC236}">
                <a16:creationId xmlns:a16="http://schemas.microsoft.com/office/drawing/2014/main" id="{31BC3049-5262-2E4B-85E7-3F3E1F9A072B}"/>
              </a:ext>
            </a:extLst>
          </p:cNvPr>
          <p:cNvCxnSpPr>
            <a:cxnSpLocks/>
          </p:cNvCxnSpPr>
          <p:nvPr/>
        </p:nvCxnSpPr>
        <p:spPr>
          <a:xfrm>
            <a:off x="1385456" y="5212810"/>
            <a:ext cx="72160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ktangel 24">
            <a:extLst>
              <a:ext uri="{FF2B5EF4-FFF2-40B4-BE49-F238E27FC236}">
                <a16:creationId xmlns:a16="http://schemas.microsoft.com/office/drawing/2014/main" id="{4FDAA582-47B1-E944-96F2-5808337C46B2}"/>
              </a:ext>
            </a:extLst>
          </p:cNvPr>
          <p:cNvSpPr/>
          <p:nvPr/>
        </p:nvSpPr>
        <p:spPr>
          <a:xfrm>
            <a:off x="3282623" y="4490245"/>
            <a:ext cx="354578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Fortsätt med entalen: </a:t>
            </a:r>
            <a:r>
              <a:rPr lang="sv-SE" sz="1400" dirty="0">
                <a:solidFill>
                  <a:srgbClr val="C00000"/>
                </a:solidFill>
              </a:rPr>
              <a:t>4 · 3 </a:t>
            </a:r>
            <a:r>
              <a:rPr lang="sv-SE" sz="1400" dirty="0"/>
              <a:t>ental = </a:t>
            </a:r>
            <a:r>
              <a:rPr lang="sv-SE" sz="1400" dirty="0">
                <a:solidFill>
                  <a:srgbClr val="C00000"/>
                </a:solidFill>
              </a:rPr>
              <a:t>12 </a:t>
            </a:r>
            <a:r>
              <a:rPr lang="sv-SE" sz="1400" dirty="0"/>
              <a:t>ental. Skriv 12 framför 8:an. 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26CA52E0-0F80-314D-A263-499FA0A39D91}"/>
              </a:ext>
            </a:extLst>
          </p:cNvPr>
          <p:cNvSpPr/>
          <p:nvPr/>
        </p:nvSpPr>
        <p:spPr>
          <a:xfrm>
            <a:off x="1791690" y="5153935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8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422AC753-067F-C84B-8497-845BCA1E986B}"/>
              </a:ext>
            </a:extLst>
          </p:cNvPr>
          <p:cNvSpPr/>
          <p:nvPr/>
        </p:nvSpPr>
        <p:spPr>
          <a:xfrm>
            <a:off x="3279037" y="5146457"/>
            <a:ext cx="463368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Avsluta med att </a:t>
            </a:r>
            <a:r>
              <a:rPr lang="sv-SE" sz="1400" dirty="0">
                <a:solidFill>
                  <a:srgbClr val="C00000"/>
                </a:solidFill>
              </a:rPr>
              <a:t>sätta ut decimaltecknet</a:t>
            </a:r>
            <a:r>
              <a:rPr lang="sv-SE" sz="1400" dirty="0"/>
              <a:t>. Faktorerna har tillsammans en decimal, produkten ska ha lika många.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0C0AC4C8-1670-8145-A9B6-B42C4C85BC2C}"/>
              </a:ext>
            </a:extLst>
          </p:cNvPr>
          <p:cNvSpPr/>
          <p:nvPr/>
        </p:nvSpPr>
        <p:spPr>
          <a:xfrm>
            <a:off x="1276639" y="5144496"/>
            <a:ext cx="705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1 2 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E4E88DEA-E7BD-8E49-B668-F9C7011270EF}"/>
              </a:ext>
            </a:extLst>
          </p:cNvPr>
          <p:cNvSpPr/>
          <p:nvPr/>
        </p:nvSpPr>
        <p:spPr>
          <a:xfrm>
            <a:off x="1717118" y="459236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,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DAF3112F-F552-7443-8E16-13DC090BC039}"/>
              </a:ext>
            </a:extLst>
          </p:cNvPr>
          <p:cNvSpPr/>
          <p:nvPr/>
        </p:nvSpPr>
        <p:spPr>
          <a:xfrm>
            <a:off x="1704975" y="5163374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,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61ABA6A1-1F4F-A046-ACAF-E7A5368AF777}"/>
              </a:ext>
            </a:extLst>
          </p:cNvPr>
          <p:cNvSpPr/>
          <p:nvPr/>
        </p:nvSpPr>
        <p:spPr>
          <a:xfrm>
            <a:off x="3279037" y="5909836"/>
            <a:ext cx="495017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Om du känner dig osäker på var decimaltecknet ska placeras kan du använda överslagsräkning. </a:t>
            </a:r>
            <a:r>
              <a:rPr lang="sv-SE" sz="1400" dirty="0">
                <a:solidFill>
                  <a:srgbClr val="C00000"/>
                </a:solidFill>
              </a:rPr>
              <a:t>4 · 3 = 12</a:t>
            </a:r>
            <a:r>
              <a:rPr lang="sv-SE" sz="1400" dirty="0"/>
              <a:t>, då måste </a:t>
            </a:r>
            <a:r>
              <a:rPr lang="sv-SE" sz="1400" dirty="0">
                <a:solidFill>
                  <a:srgbClr val="C00000"/>
                </a:solidFill>
              </a:rPr>
              <a:t>4 · 3,2 = 12,8</a:t>
            </a:r>
            <a:r>
              <a:rPr lang="sv-SE" sz="1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45254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 animBg="1"/>
      <p:bldP spid="9" grpId="0"/>
      <p:bldP spid="11" grpId="0"/>
      <p:bldP spid="12" grpId="0"/>
      <p:bldP spid="13" grpId="0" animBg="1"/>
      <p:bldP spid="15" grpId="0"/>
      <p:bldP spid="16" grpId="0"/>
      <p:bldP spid="18" grpId="0" animBg="1"/>
      <p:bldP spid="19" grpId="0"/>
      <p:bldP spid="20" grpId="0"/>
      <p:bldP spid="21" grpId="0"/>
      <p:bldP spid="22" grpId="0" animBg="1"/>
      <p:bldP spid="23" grpId="0"/>
      <p:bldP spid="25" grpId="0" animBg="1"/>
      <p:bldP spid="26" grpId="0"/>
      <p:bldP spid="27" grpId="0" animBg="1"/>
      <p:bldP spid="28" grpId="0"/>
      <p:bldP spid="29" grpId="0"/>
      <p:bldP spid="30" grpId="0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B43CED9-D30B-B545-8809-207969304BCF}"/>
              </a:ext>
            </a:extLst>
          </p:cNvPr>
          <p:cNvSpPr/>
          <p:nvPr/>
        </p:nvSpPr>
        <p:spPr>
          <a:xfrm>
            <a:off x="510711" y="92393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4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12952BE-2F04-3146-B51F-C25F99B4F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5744" y="124402"/>
            <a:ext cx="1161498" cy="384895"/>
          </a:xfrm>
          <a:prstGeom prst="rect">
            <a:avLst/>
          </a:prstGeom>
        </p:spPr>
      </p:pic>
      <p:graphicFrame>
        <p:nvGraphicFramePr>
          <p:cNvPr id="17" name="Tabell 16">
            <a:extLst>
              <a:ext uri="{FF2B5EF4-FFF2-40B4-BE49-F238E27FC236}">
                <a16:creationId xmlns:a16="http://schemas.microsoft.com/office/drawing/2014/main" id="{F6568C38-DE9E-E844-9896-A22D2EF1A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806903"/>
              </p:ext>
            </p:extLst>
          </p:nvPr>
        </p:nvGraphicFramePr>
        <p:xfrm>
          <a:off x="2240229" y="204497"/>
          <a:ext cx="1443202" cy="304800"/>
        </p:xfrm>
        <a:graphic>
          <a:graphicData uri="http://schemas.openxmlformats.org/drawingml/2006/table">
            <a:tbl>
              <a:tblPr/>
              <a:tblGrid>
                <a:gridCol w="1443202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000" b="1" dirty="0">
                          <a:effectLst/>
                          <a:latin typeface="+mn-lt"/>
                        </a:rPr>
                        <a:t>6 · 0,34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72" name="Rektangel 71">
            <a:extLst>
              <a:ext uri="{FF2B5EF4-FFF2-40B4-BE49-F238E27FC236}">
                <a16:creationId xmlns:a16="http://schemas.microsoft.com/office/drawing/2014/main" id="{F4FE4864-76D8-864F-880D-F0924599F31F}"/>
              </a:ext>
            </a:extLst>
          </p:cNvPr>
          <p:cNvSpPr/>
          <p:nvPr/>
        </p:nvSpPr>
        <p:spPr>
          <a:xfrm>
            <a:off x="3279038" y="948164"/>
            <a:ext cx="378530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6 · 4 </a:t>
            </a:r>
            <a:r>
              <a:rPr lang="sv-SE" sz="1400" dirty="0"/>
              <a:t>hundradelar = </a:t>
            </a:r>
            <a:r>
              <a:rPr lang="sv-SE" sz="1400" dirty="0">
                <a:solidFill>
                  <a:srgbClr val="C00000"/>
                </a:solidFill>
              </a:rPr>
              <a:t>24</a:t>
            </a:r>
            <a:r>
              <a:rPr lang="sv-SE" sz="1400" dirty="0"/>
              <a:t> hundradelar. </a:t>
            </a:r>
          </a:p>
          <a:p>
            <a:r>
              <a:rPr lang="sv-SE" sz="1400" dirty="0"/>
              <a:t>2:an blir minnessiffra. </a:t>
            </a: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0E1858B6-F53A-AC4A-AC8E-CFEF8EF657F0}"/>
              </a:ext>
            </a:extLst>
          </p:cNvPr>
          <p:cNvSpPr/>
          <p:nvPr/>
        </p:nvSpPr>
        <p:spPr>
          <a:xfrm>
            <a:off x="724468" y="1804914"/>
            <a:ext cx="1658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     ·</a:t>
            </a:r>
            <a:r>
              <a:rPr lang="sv-SE" sz="2400" dirty="0"/>
              <a:t>           </a:t>
            </a:r>
            <a:r>
              <a:rPr lang="sv-SE" sz="2400" dirty="0">
                <a:latin typeface="Bradley Hand" pitchFamily="2" charset="77"/>
              </a:rPr>
              <a:t>6 </a:t>
            </a:r>
            <a:endParaRPr lang="sv-SE" sz="2400" dirty="0"/>
          </a:p>
        </p:txBody>
      </p:sp>
      <p:cxnSp>
        <p:nvCxnSpPr>
          <p:cNvPr id="74" name="Rak 73">
            <a:extLst>
              <a:ext uri="{FF2B5EF4-FFF2-40B4-BE49-F238E27FC236}">
                <a16:creationId xmlns:a16="http://schemas.microsoft.com/office/drawing/2014/main" id="{615B9A03-A893-714A-AB0C-C5ECB95B29CB}"/>
              </a:ext>
            </a:extLst>
          </p:cNvPr>
          <p:cNvCxnSpPr>
            <a:cxnSpLocks/>
          </p:cNvCxnSpPr>
          <p:nvPr/>
        </p:nvCxnSpPr>
        <p:spPr>
          <a:xfrm>
            <a:off x="1175154" y="2156797"/>
            <a:ext cx="93190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Rektangel 74">
            <a:extLst>
              <a:ext uri="{FF2B5EF4-FFF2-40B4-BE49-F238E27FC236}">
                <a16:creationId xmlns:a16="http://schemas.microsoft.com/office/drawing/2014/main" id="{37E6C7B9-122F-DE4F-BE5D-F89B3C107415}"/>
              </a:ext>
            </a:extLst>
          </p:cNvPr>
          <p:cNvSpPr/>
          <p:nvPr/>
        </p:nvSpPr>
        <p:spPr>
          <a:xfrm>
            <a:off x="2151602" y="1908124"/>
            <a:ext cx="53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2</a:t>
            </a: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5A25D247-5799-E04F-A5A2-0A15EF26C66D}"/>
              </a:ext>
            </a:extLst>
          </p:cNvPr>
          <p:cNvSpPr/>
          <p:nvPr/>
        </p:nvSpPr>
        <p:spPr>
          <a:xfrm>
            <a:off x="1543427" y="2106819"/>
            <a:ext cx="3983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 </a:t>
            </a:r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A6922E04-E8A7-1144-86D3-B1E053A9799A}"/>
              </a:ext>
            </a:extLst>
          </p:cNvPr>
          <p:cNvSpPr/>
          <p:nvPr/>
        </p:nvSpPr>
        <p:spPr>
          <a:xfrm>
            <a:off x="3279038" y="1541224"/>
            <a:ext cx="448663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6 · 3 </a:t>
            </a:r>
            <a:r>
              <a:rPr lang="sv-SE" sz="1400" dirty="0"/>
              <a:t>tiondelar = </a:t>
            </a:r>
            <a:r>
              <a:rPr lang="sv-SE" sz="1400" dirty="0">
                <a:solidFill>
                  <a:srgbClr val="C00000"/>
                </a:solidFill>
              </a:rPr>
              <a:t>18</a:t>
            </a:r>
            <a:r>
              <a:rPr lang="sv-SE" sz="1400" dirty="0"/>
              <a:t> tiondelar. Addera med minnessiffran. </a:t>
            </a:r>
          </a:p>
          <a:p>
            <a:r>
              <a:rPr lang="sv-SE" sz="1400" dirty="0">
                <a:solidFill>
                  <a:srgbClr val="C00000"/>
                </a:solidFill>
              </a:rPr>
              <a:t>2 + 18 = 20</a:t>
            </a:r>
            <a:r>
              <a:rPr lang="sv-SE" sz="1400" dirty="0"/>
              <a:t> tiondelar. Skriv 2:an som minnessiffra. </a:t>
            </a:r>
          </a:p>
        </p:txBody>
      </p:sp>
      <p:cxnSp>
        <p:nvCxnSpPr>
          <p:cNvPr id="78" name="Rak 77">
            <a:extLst>
              <a:ext uri="{FF2B5EF4-FFF2-40B4-BE49-F238E27FC236}">
                <a16:creationId xmlns:a16="http://schemas.microsoft.com/office/drawing/2014/main" id="{0CF4E74A-ACEC-1A41-8F99-91A5875FD26A}"/>
              </a:ext>
            </a:extLst>
          </p:cNvPr>
          <p:cNvCxnSpPr>
            <a:cxnSpLocks/>
          </p:cNvCxnSpPr>
          <p:nvPr/>
        </p:nvCxnSpPr>
        <p:spPr>
          <a:xfrm flipV="1">
            <a:off x="2261134" y="2040852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Rektangel 78">
            <a:extLst>
              <a:ext uri="{FF2B5EF4-FFF2-40B4-BE49-F238E27FC236}">
                <a16:creationId xmlns:a16="http://schemas.microsoft.com/office/drawing/2014/main" id="{93972C75-AC0D-C14B-A463-25D576D12705}"/>
              </a:ext>
            </a:extLst>
          </p:cNvPr>
          <p:cNvSpPr/>
          <p:nvPr/>
        </p:nvSpPr>
        <p:spPr>
          <a:xfrm>
            <a:off x="1791690" y="2097922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</a:t>
            </a: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CE59B965-ED3C-914C-925C-162BEEA995BD}"/>
              </a:ext>
            </a:extLst>
          </p:cNvPr>
          <p:cNvSpPr/>
          <p:nvPr/>
        </p:nvSpPr>
        <p:spPr>
          <a:xfrm>
            <a:off x="2311426" y="1911788"/>
            <a:ext cx="53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2</a:t>
            </a:r>
          </a:p>
        </p:txBody>
      </p:sp>
      <p:cxnSp>
        <p:nvCxnSpPr>
          <p:cNvPr id="81" name="Rak 80">
            <a:extLst>
              <a:ext uri="{FF2B5EF4-FFF2-40B4-BE49-F238E27FC236}">
                <a16:creationId xmlns:a16="http://schemas.microsoft.com/office/drawing/2014/main" id="{C91AC4C5-4921-B34F-85E5-5F51E251D86A}"/>
              </a:ext>
            </a:extLst>
          </p:cNvPr>
          <p:cNvCxnSpPr>
            <a:cxnSpLocks/>
          </p:cNvCxnSpPr>
          <p:nvPr/>
        </p:nvCxnSpPr>
        <p:spPr>
          <a:xfrm flipV="1">
            <a:off x="2420958" y="2044516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2" name="Rektangel 81">
            <a:extLst>
              <a:ext uri="{FF2B5EF4-FFF2-40B4-BE49-F238E27FC236}">
                <a16:creationId xmlns:a16="http://schemas.microsoft.com/office/drawing/2014/main" id="{FC31044E-0CB3-804E-9BEC-E6BF8C570A2B}"/>
              </a:ext>
            </a:extLst>
          </p:cNvPr>
          <p:cNvSpPr/>
          <p:nvPr/>
        </p:nvSpPr>
        <p:spPr>
          <a:xfrm>
            <a:off x="3279037" y="2379424"/>
            <a:ext cx="458210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6 · 0 </a:t>
            </a:r>
            <a:r>
              <a:rPr lang="sv-SE" sz="1400" dirty="0"/>
              <a:t>ental = </a:t>
            </a:r>
            <a:r>
              <a:rPr lang="sv-SE" sz="1400" dirty="0">
                <a:solidFill>
                  <a:srgbClr val="C00000"/>
                </a:solidFill>
              </a:rPr>
              <a:t>0 </a:t>
            </a:r>
            <a:r>
              <a:rPr lang="sv-SE" sz="1400" dirty="0"/>
              <a:t>ental. Addera med minnessiffran.</a:t>
            </a:r>
          </a:p>
          <a:p>
            <a:r>
              <a:rPr lang="sv-SE" sz="1400" dirty="0">
                <a:solidFill>
                  <a:srgbClr val="C00000"/>
                </a:solidFill>
              </a:rPr>
              <a:t>0 + 2 = 2 </a:t>
            </a:r>
            <a:r>
              <a:rPr lang="sv-SE" sz="1400" dirty="0"/>
              <a:t>ental. </a:t>
            </a:r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1D2C94A7-FF08-1546-A1C5-FF863BBE5034}"/>
              </a:ext>
            </a:extLst>
          </p:cNvPr>
          <p:cNvSpPr/>
          <p:nvPr/>
        </p:nvSpPr>
        <p:spPr>
          <a:xfrm>
            <a:off x="1219838" y="2096454"/>
            <a:ext cx="3898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508F2684-1040-444D-88DF-99DFE9B0D4A6}"/>
              </a:ext>
            </a:extLst>
          </p:cNvPr>
          <p:cNvSpPr/>
          <p:nvPr/>
        </p:nvSpPr>
        <p:spPr>
          <a:xfrm>
            <a:off x="1247290" y="1476444"/>
            <a:ext cx="15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0  3 4</a:t>
            </a:r>
            <a:endParaRPr lang="sv-SE" sz="2400" dirty="0"/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BC67FE1-D594-274F-96D7-98BD7C8191B1}"/>
              </a:ext>
            </a:extLst>
          </p:cNvPr>
          <p:cNvSpPr/>
          <p:nvPr/>
        </p:nvSpPr>
        <p:spPr>
          <a:xfrm>
            <a:off x="3279037" y="3167390"/>
            <a:ext cx="463368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Avsluta med att </a:t>
            </a:r>
            <a:r>
              <a:rPr lang="sv-SE" sz="1400" dirty="0">
                <a:solidFill>
                  <a:srgbClr val="C00000"/>
                </a:solidFill>
              </a:rPr>
              <a:t>sätta ut decimaltecknet</a:t>
            </a:r>
            <a:r>
              <a:rPr lang="sv-SE" sz="1400" dirty="0"/>
              <a:t>. Faktorerna har tillsammans två decimaler, produkten ska ha lika många.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21939B60-A422-F341-AFD2-B1CF3CFB7D28}"/>
              </a:ext>
            </a:extLst>
          </p:cNvPr>
          <p:cNvSpPr/>
          <p:nvPr/>
        </p:nvSpPr>
        <p:spPr>
          <a:xfrm>
            <a:off x="1453774" y="1503009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,</a:t>
            </a: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F00D62AC-AC82-944C-9429-0CB8DE6BA2C1}"/>
              </a:ext>
            </a:extLst>
          </p:cNvPr>
          <p:cNvSpPr/>
          <p:nvPr/>
        </p:nvSpPr>
        <p:spPr>
          <a:xfrm>
            <a:off x="1436978" y="2123019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,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A7108165-BCF8-6548-A5F4-8A692ED3E09A}"/>
              </a:ext>
            </a:extLst>
          </p:cNvPr>
          <p:cNvSpPr/>
          <p:nvPr/>
        </p:nvSpPr>
        <p:spPr>
          <a:xfrm>
            <a:off x="987786" y="4487913"/>
            <a:ext cx="677789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För att kontrollera kan vi använda överslagsräkning: </a:t>
            </a:r>
            <a:r>
              <a:rPr lang="sv-SE" sz="1400" dirty="0">
                <a:solidFill>
                  <a:srgbClr val="C00000"/>
                </a:solidFill>
              </a:rPr>
              <a:t>0,34 är lite mindre än 0,5 (hälften). </a:t>
            </a:r>
          </a:p>
          <a:p>
            <a:r>
              <a:rPr lang="sv-SE" sz="1400" dirty="0">
                <a:solidFill>
                  <a:srgbClr val="C00000"/>
                </a:solidFill>
              </a:rPr>
              <a:t>Hälften av 6 = 3</a:t>
            </a:r>
            <a:r>
              <a:rPr lang="sv-SE" sz="1400" dirty="0"/>
              <a:t>, då måste </a:t>
            </a:r>
            <a:r>
              <a:rPr lang="sv-SE" sz="1400" dirty="0">
                <a:solidFill>
                  <a:srgbClr val="C00000"/>
                </a:solidFill>
              </a:rPr>
              <a:t>0,34 · 6 = 2,04</a:t>
            </a:r>
            <a:r>
              <a:rPr lang="sv-SE" sz="1400" dirty="0"/>
              <a:t> eftersom det är lite mindre än 3.</a:t>
            </a:r>
          </a:p>
        </p:txBody>
      </p:sp>
    </p:spTree>
    <p:extLst>
      <p:ext uri="{BB962C8B-B14F-4D97-AF65-F5344CB8AC3E}">
        <p14:creationId xmlns:p14="http://schemas.microsoft.com/office/powerpoint/2010/main" val="344134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2" grpId="0" animBg="1"/>
      <p:bldP spid="73" grpId="0"/>
      <p:bldP spid="75" grpId="0"/>
      <p:bldP spid="76" grpId="0"/>
      <p:bldP spid="77" grpId="0" animBg="1"/>
      <p:bldP spid="79" grpId="0"/>
      <p:bldP spid="80" grpId="0"/>
      <p:bldP spid="82" grpId="0" animBg="1"/>
      <p:bldP spid="83" grpId="0"/>
      <p:bldP spid="36" grpId="0"/>
      <p:bldP spid="50" grpId="0" animBg="1"/>
      <p:bldP spid="52" grpId="0"/>
      <p:bldP spid="53" grpId="0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B43CED9-D30B-B545-8809-207969304BCF}"/>
              </a:ext>
            </a:extLst>
          </p:cNvPr>
          <p:cNvSpPr/>
          <p:nvPr/>
        </p:nvSpPr>
        <p:spPr>
          <a:xfrm>
            <a:off x="3690646" y="264786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12952BE-2F04-3146-B51F-C25F99B4F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graphicFrame>
        <p:nvGraphicFramePr>
          <p:cNvPr id="18" name="Tabell 17">
            <a:extLst>
              <a:ext uri="{FF2B5EF4-FFF2-40B4-BE49-F238E27FC236}">
                <a16:creationId xmlns:a16="http://schemas.microsoft.com/office/drawing/2014/main" id="{D48B95CE-E321-344C-9D91-73C1BC4A3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775530"/>
              </p:ext>
            </p:extLst>
          </p:nvPr>
        </p:nvGraphicFramePr>
        <p:xfrm>
          <a:off x="1658378" y="4891351"/>
          <a:ext cx="1721493" cy="365760"/>
        </p:xfrm>
        <a:graphic>
          <a:graphicData uri="http://schemas.openxmlformats.org/drawingml/2006/table">
            <a:tbl>
              <a:tblPr/>
              <a:tblGrid>
                <a:gridCol w="1721493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u="sng" dirty="0">
                          <a:effectLst/>
                          <a:latin typeface="Bradley Hand" pitchFamily="2" charset="77"/>
                        </a:rPr>
                        <a:t>Svar</a:t>
                      </a:r>
                      <a:r>
                        <a:rPr lang="sv-SE" sz="2400" u="none" dirty="0">
                          <a:effectLst/>
                          <a:latin typeface="Bradley Hand" pitchFamily="2" charset="77"/>
                        </a:rPr>
                        <a:t> :</a:t>
                      </a:r>
                      <a:endParaRPr lang="sv-SE" sz="2400" dirty="0">
                        <a:effectLst/>
                        <a:latin typeface="Bradley Hand" pitchFamily="2" charset="77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19" name="Tabell 18">
            <a:extLst>
              <a:ext uri="{FF2B5EF4-FFF2-40B4-BE49-F238E27FC236}">
                <a16:creationId xmlns:a16="http://schemas.microsoft.com/office/drawing/2014/main" id="{E011193A-1E08-DE42-A7BF-FC9A745C2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672734"/>
              </p:ext>
            </p:extLst>
          </p:nvPr>
        </p:nvGraphicFramePr>
        <p:xfrm>
          <a:off x="2633021" y="4906770"/>
          <a:ext cx="4268667" cy="365760"/>
        </p:xfrm>
        <a:graphic>
          <a:graphicData uri="http://schemas.openxmlformats.org/drawingml/2006/table">
            <a:tbl>
              <a:tblPr/>
              <a:tblGrid>
                <a:gridCol w="4268667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Molly får 34 kr tillbaka.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27" name="Tabell 26">
            <a:extLst>
              <a:ext uri="{FF2B5EF4-FFF2-40B4-BE49-F238E27FC236}">
                <a16:creationId xmlns:a16="http://schemas.microsoft.com/office/drawing/2014/main" id="{2CD6599D-6B84-6641-BC19-3BC5E6787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602895"/>
              </p:ext>
            </p:extLst>
          </p:nvPr>
        </p:nvGraphicFramePr>
        <p:xfrm>
          <a:off x="3051051" y="2121605"/>
          <a:ext cx="2267482" cy="365760"/>
        </p:xfrm>
        <a:graphic>
          <a:graphicData uri="http://schemas.openxmlformats.org/drawingml/2006/table">
            <a:tbl>
              <a:tblPr/>
              <a:tblGrid>
                <a:gridCol w="2267482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3 · 21,90 kr </a:t>
                      </a:r>
                      <a:r>
                        <a:rPr lang="sv-SE" sz="2400" dirty="0">
                          <a:effectLst/>
                          <a:latin typeface="+mn-lt"/>
                        </a:rPr>
                        <a:t>=</a:t>
                      </a:r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28" name="Tabell 27">
            <a:extLst>
              <a:ext uri="{FF2B5EF4-FFF2-40B4-BE49-F238E27FC236}">
                <a16:creationId xmlns:a16="http://schemas.microsoft.com/office/drawing/2014/main" id="{6F154E23-6522-B447-8CEE-CCC5E8033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0193"/>
              </p:ext>
            </p:extLst>
          </p:nvPr>
        </p:nvGraphicFramePr>
        <p:xfrm>
          <a:off x="4942931" y="2102427"/>
          <a:ext cx="1522926" cy="365760"/>
        </p:xfrm>
        <a:graphic>
          <a:graphicData uri="http://schemas.openxmlformats.org/drawingml/2006/table">
            <a:tbl>
              <a:tblPr/>
              <a:tblGrid>
                <a:gridCol w="1522926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65,70 kr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sp>
        <p:nvSpPr>
          <p:cNvPr id="30" name="Rektangel 29">
            <a:extLst>
              <a:ext uri="{FF2B5EF4-FFF2-40B4-BE49-F238E27FC236}">
                <a16:creationId xmlns:a16="http://schemas.microsoft.com/office/drawing/2014/main" id="{F1B62433-A63F-3141-AE4E-7538FAEB57FE}"/>
              </a:ext>
            </a:extLst>
          </p:cNvPr>
          <p:cNvSpPr/>
          <p:nvPr/>
        </p:nvSpPr>
        <p:spPr>
          <a:xfrm>
            <a:off x="210607" y="2076098"/>
            <a:ext cx="41295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Apelsinerna kostar:  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C7E6E0FA-E136-844A-A3EF-EDC7DA637E0C}"/>
              </a:ext>
            </a:extLst>
          </p:cNvPr>
          <p:cNvSpPr/>
          <p:nvPr/>
        </p:nvSpPr>
        <p:spPr>
          <a:xfrm>
            <a:off x="1815943" y="2609756"/>
            <a:ext cx="1426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Betalar:  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A3CAA8D6-8A2A-A044-87DD-03F266920775}"/>
              </a:ext>
            </a:extLst>
          </p:cNvPr>
          <p:cNvSpPr/>
          <p:nvPr/>
        </p:nvSpPr>
        <p:spPr>
          <a:xfrm>
            <a:off x="3020122" y="2604102"/>
            <a:ext cx="2184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66 kr</a:t>
            </a:r>
            <a:r>
              <a:rPr lang="sv-SE" sz="2400" dirty="0"/>
              <a:t> </a:t>
            </a:r>
            <a:r>
              <a:rPr lang="sv-SE" sz="2400" b="1" dirty="0">
                <a:latin typeface="Bradley Hand" pitchFamily="2" charset="77"/>
              </a:rPr>
              <a:t>  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B3304B37-97A3-E34B-829E-C357356697AB}"/>
              </a:ext>
            </a:extLst>
          </p:cNvPr>
          <p:cNvSpPr/>
          <p:nvPr/>
        </p:nvSpPr>
        <p:spPr>
          <a:xfrm>
            <a:off x="370725" y="862070"/>
            <a:ext cx="6767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Molly köper 3 kg apelsiner. Apelsinerna kostar 21,90 kr per kilogram.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D42B8224-D7B7-024F-B7E7-5BA317F1022E}"/>
              </a:ext>
            </a:extLst>
          </p:cNvPr>
          <p:cNvSpPr/>
          <p:nvPr/>
        </p:nvSpPr>
        <p:spPr>
          <a:xfrm>
            <a:off x="7025044" y="2004698"/>
            <a:ext cx="14489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2 1 , 9 0</a:t>
            </a:r>
            <a:endParaRPr lang="sv-SE" sz="2400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26A01B16-897B-1748-B90B-E261D10C644A}"/>
              </a:ext>
            </a:extLst>
          </p:cNvPr>
          <p:cNvSpPr/>
          <p:nvPr/>
        </p:nvSpPr>
        <p:spPr>
          <a:xfrm>
            <a:off x="6922599" y="2270700"/>
            <a:ext cx="1586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·  </a:t>
            </a:r>
            <a:r>
              <a:rPr lang="sv-SE" sz="2400" dirty="0"/>
              <a:t>             </a:t>
            </a:r>
            <a:r>
              <a:rPr lang="sv-SE" sz="2400" dirty="0">
                <a:latin typeface="Bradley Hand" pitchFamily="2" charset="77"/>
              </a:rPr>
              <a:t>3</a:t>
            </a:r>
            <a:endParaRPr lang="sv-SE" sz="2400" dirty="0"/>
          </a:p>
        </p:txBody>
      </p:sp>
      <p:cxnSp>
        <p:nvCxnSpPr>
          <p:cNvPr id="54" name="Rak 53">
            <a:extLst>
              <a:ext uri="{FF2B5EF4-FFF2-40B4-BE49-F238E27FC236}">
                <a16:creationId xmlns:a16="http://schemas.microsoft.com/office/drawing/2014/main" id="{53BC4897-B1A0-2B4F-954E-F30C758CD6D2}"/>
              </a:ext>
            </a:extLst>
          </p:cNvPr>
          <p:cNvCxnSpPr>
            <a:cxnSpLocks/>
          </p:cNvCxnSpPr>
          <p:nvPr/>
        </p:nvCxnSpPr>
        <p:spPr>
          <a:xfrm>
            <a:off x="7016309" y="2659641"/>
            <a:ext cx="124000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ktangel 55">
            <a:extLst>
              <a:ext uri="{FF2B5EF4-FFF2-40B4-BE49-F238E27FC236}">
                <a16:creationId xmlns:a16="http://schemas.microsoft.com/office/drawing/2014/main" id="{1190CBCC-EF78-2440-AC28-B95FBD4C317E}"/>
              </a:ext>
            </a:extLst>
          </p:cNvPr>
          <p:cNvSpPr/>
          <p:nvPr/>
        </p:nvSpPr>
        <p:spPr>
          <a:xfrm>
            <a:off x="7321934" y="2627449"/>
            <a:ext cx="395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</a:t>
            </a: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E8456E09-605E-0D49-BC7B-C20F7A762D57}"/>
              </a:ext>
            </a:extLst>
          </p:cNvPr>
          <p:cNvSpPr/>
          <p:nvPr/>
        </p:nvSpPr>
        <p:spPr>
          <a:xfrm>
            <a:off x="7971015" y="2607890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pic>
        <p:nvPicPr>
          <p:cNvPr id="1026" name="Picture 2" descr="Bakgrundsbilder : frukt, orange, producera, tropisk, kumquat, clementine,  vegetarisk mat, vitaminer, apelsiner, citrus-, blommande växt, fruktig,  citrusfrukt, bitter apelsin, mandarin apelsin, mark växt, söt citron, meyer  citron, tangelo, Valencia ...">
            <a:extLst>
              <a:ext uri="{FF2B5EF4-FFF2-40B4-BE49-F238E27FC236}">
                <a16:creationId xmlns:a16="http://schemas.microsoft.com/office/drawing/2014/main" id="{2D75B4B3-F148-3A40-8658-7E1C23F867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1" t="-1" b="25092"/>
          <a:stretch/>
        </p:blipFill>
        <p:spPr bwMode="auto">
          <a:xfrm>
            <a:off x="7084513" y="726164"/>
            <a:ext cx="1313946" cy="87382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ktangel 38">
            <a:extLst>
              <a:ext uri="{FF2B5EF4-FFF2-40B4-BE49-F238E27FC236}">
                <a16:creationId xmlns:a16="http://schemas.microsoft.com/office/drawing/2014/main" id="{1BA09E79-A689-E44D-85B0-789C0976D566}"/>
              </a:ext>
            </a:extLst>
          </p:cNvPr>
          <p:cNvSpPr/>
          <p:nvPr/>
        </p:nvSpPr>
        <p:spPr>
          <a:xfrm>
            <a:off x="415601" y="1264122"/>
            <a:ext cx="6767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Hur mycket får hon tillbaka om hon betalar med en hundralapp?</a:t>
            </a:r>
            <a:r>
              <a:rPr lang="sv-SE" dirty="0"/>
              <a:t>  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708C3432-710D-494D-B0CA-D96808866EAF}"/>
              </a:ext>
            </a:extLst>
          </p:cNvPr>
          <p:cNvSpPr/>
          <p:nvPr/>
        </p:nvSpPr>
        <p:spPr>
          <a:xfrm>
            <a:off x="8463175" y="2375593"/>
            <a:ext cx="53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2</a:t>
            </a:r>
          </a:p>
        </p:txBody>
      </p:sp>
      <p:cxnSp>
        <p:nvCxnSpPr>
          <p:cNvPr id="41" name="Rak 40">
            <a:extLst>
              <a:ext uri="{FF2B5EF4-FFF2-40B4-BE49-F238E27FC236}">
                <a16:creationId xmlns:a16="http://schemas.microsoft.com/office/drawing/2014/main" id="{959E8A02-03EE-CD48-8C83-6726C3570352}"/>
              </a:ext>
            </a:extLst>
          </p:cNvPr>
          <p:cNvCxnSpPr>
            <a:cxnSpLocks/>
          </p:cNvCxnSpPr>
          <p:nvPr/>
        </p:nvCxnSpPr>
        <p:spPr>
          <a:xfrm flipV="1">
            <a:off x="8550702" y="2512628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Rektangel 58">
            <a:extLst>
              <a:ext uri="{FF2B5EF4-FFF2-40B4-BE49-F238E27FC236}">
                <a16:creationId xmlns:a16="http://schemas.microsoft.com/office/drawing/2014/main" id="{D2132AF2-243E-B540-8418-62F6F5A45BE9}"/>
              </a:ext>
            </a:extLst>
          </p:cNvPr>
          <p:cNvSpPr/>
          <p:nvPr/>
        </p:nvSpPr>
        <p:spPr>
          <a:xfrm>
            <a:off x="7705650" y="2611644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</a:t>
            </a: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389D2A34-6E33-DC42-ABB8-072970BF2221}"/>
              </a:ext>
            </a:extLst>
          </p:cNvPr>
          <p:cNvSpPr/>
          <p:nvPr/>
        </p:nvSpPr>
        <p:spPr>
          <a:xfrm>
            <a:off x="7023376" y="2638841"/>
            <a:ext cx="332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6</a:t>
            </a: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9BB857EA-23F6-8049-8DA5-A4E220635C8A}"/>
              </a:ext>
            </a:extLst>
          </p:cNvPr>
          <p:cNvSpPr/>
          <p:nvPr/>
        </p:nvSpPr>
        <p:spPr>
          <a:xfrm>
            <a:off x="7535299" y="2627449"/>
            <a:ext cx="3030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,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B23F0145-CFB6-7D49-B4BA-EC725B8B5D84}"/>
              </a:ext>
            </a:extLst>
          </p:cNvPr>
          <p:cNvSpPr/>
          <p:nvPr/>
        </p:nvSpPr>
        <p:spPr>
          <a:xfrm>
            <a:off x="1223671" y="3463329"/>
            <a:ext cx="2103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Får tillbaka:  </a:t>
            </a:r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3722AB1A-6F3A-2344-989C-1D9FE42B3680}"/>
              </a:ext>
            </a:extLst>
          </p:cNvPr>
          <p:cNvSpPr/>
          <p:nvPr/>
        </p:nvSpPr>
        <p:spPr>
          <a:xfrm>
            <a:off x="3051051" y="3470589"/>
            <a:ext cx="27431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100 kr </a:t>
            </a:r>
            <a:r>
              <a:rPr lang="sv-SE" sz="2400" dirty="0"/>
              <a:t>– </a:t>
            </a:r>
            <a:r>
              <a:rPr lang="sv-SE" sz="2400" dirty="0">
                <a:latin typeface="Bradley Hand" pitchFamily="2" charset="77"/>
              </a:rPr>
              <a:t>66 kr  </a:t>
            </a:r>
            <a:r>
              <a:rPr lang="sv-SE" sz="2400" dirty="0"/>
              <a:t>= </a:t>
            </a:r>
            <a:r>
              <a:rPr lang="sv-SE" sz="2400" b="1" dirty="0">
                <a:latin typeface="Bradley Hand" pitchFamily="2" charset="77"/>
              </a:rPr>
              <a:t>  </a:t>
            </a:r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961CD65F-851C-DF46-A64D-16E4654A228C}"/>
              </a:ext>
            </a:extLst>
          </p:cNvPr>
          <p:cNvSpPr/>
          <p:nvPr/>
        </p:nvSpPr>
        <p:spPr>
          <a:xfrm>
            <a:off x="5484866" y="3470589"/>
            <a:ext cx="1325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34 kr</a:t>
            </a:r>
            <a:endParaRPr lang="sv-SE" sz="2400" b="1" dirty="0">
              <a:latin typeface="Bradley Hand" pitchFamily="2" charset="77"/>
            </a:endParaRPr>
          </a:p>
        </p:txBody>
      </p:sp>
      <p:sp>
        <p:nvSpPr>
          <p:cNvPr id="66" name="Ellips 65">
            <a:extLst>
              <a:ext uri="{FF2B5EF4-FFF2-40B4-BE49-F238E27FC236}">
                <a16:creationId xmlns:a16="http://schemas.microsoft.com/office/drawing/2014/main" id="{02FB6375-A8DC-B246-98D6-E39BE302214A}"/>
              </a:ext>
            </a:extLst>
          </p:cNvPr>
          <p:cNvSpPr/>
          <p:nvPr/>
        </p:nvSpPr>
        <p:spPr>
          <a:xfrm>
            <a:off x="8004626" y="2046591"/>
            <a:ext cx="271801" cy="60049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Ellips 66">
            <a:extLst>
              <a:ext uri="{FF2B5EF4-FFF2-40B4-BE49-F238E27FC236}">
                <a16:creationId xmlns:a16="http://schemas.microsoft.com/office/drawing/2014/main" id="{31FFEAAA-12D0-3E40-A365-E828D34A85B4}"/>
              </a:ext>
            </a:extLst>
          </p:cNvPr>
          <p:cNvSpPr/>
          <p:nvPr/>
        </p:nvSpPr>
        <p:spPr>
          <a:xfrm rot="19114569">
            <a:off x="7797698" y="2027969"/>
            <a:ext cx="335453" cy="705497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Ellips 67">
            <a:extLst>
              <a:ext uri="{FF2B5EF4-FFF2-40B4-BE49-F238E27FC236}">
                <a16:creationId xmlns:a16="http://schemas.microsoft.com/office/drawing/2014/main" id="{D4FF0A65-2F77-C242-BAA2-4ABE3DBAA8CE}"/>
              </a:ext>
            </a:extLst>
          </p:cNvPr>
          <p:cNvSpPr/>
          <p:nvPr/>
        </p:nvSpPr>
        <p:spPr>
          <a:xfrm rot="17855474">
            <a:off x="7601731" y="1850829"/>
            <a:ext cx="349181" cy="105473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Ellips 68">
            <a:extLst>
              <a:ext uri="{FF2B5EF4-FFF2-40B4-BE49-F238E27FC236}">
                <a16:creationId xmlns:a16="http://schemas.microsoft.com/office/drawing/2014/main" id="{063EDF9E-2321-2A42-BE71-8219EDAD93EA}"/>
              </a:ext>
            </a:extLst>
          </p:cNvPr>
          <p:cNvSpPr/>
          <p:nvPr/>
        </p:nvSpPr>
        <p:spPr>
          <a:xfrm rot="17218468">
            <a:off x="7477757" y="1722207"/>
            <a:ext cx="317110" cy="130677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450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50" grpId="0"/>
      <p:bldP spid="14" grpId="0"/>
      <p:bldP spid="52" grpId="0"/>
      <p:bldP spid="53" grpId="0"/>
      <p:bldP spid="56" grpId="0"/>
      <p:bldP spid="58" grpId="0"/>
      <p:bldP spid="39" grpId="0"/>
      <p:bldP spid="40" grpId="0"/>
      <p:bldP spid="59" grpId="0"/>
      <p:bldP spid="61" grpId="0"/>
      <p:bldP spid="62" grpId="0"/>
      <p:bldP spid="63" grpId="0"/>
      <p:bldP spid="64" grpId="0"/>
      <p:bldP spid="65" grpId="0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36747</TotalTime>
  <Words>555</Words>
  <Application>Microsoft Macintosh PowerPoint</Application>
  <PresentationFormat>Bildspel på skärmen (4:3)</PresentationFormat>
  <Paragraphs>97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267</cp:revision>
  <dcterms:created xsi:type="dcterms:W3CDTF">2017-04-10T07:17:33Z</dcterms:created>
  <dcterms:modified xsi:type="dcterms:W3CDTF">2021-01-07T07:00:18Z</dcterms:modified>
</cp:coreProperties>
</file>