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59" r:id="rId2"/>
    <p:sldId id="360" r:id="rId3"/>
    <p:sldId id="363" r:id="rId4"/>
    <p:sldId id="354" r:id="rId5"/>
    <p:sldId id="356" r:id="rId6"/>
    <p:sldId id="333" r:id="rId7"/>
    <p:sldId id="364" r:id="rId8"/>
    <p:sldId id="357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9052" autoAdjust="0"/>
  </p:normalViewPr>
  <p:slideViewPr>
    <p:cSldViewPr snapToGrid="0" snapToObjects="1">
      <p:cViewPr varScale="1">
        <p:scale>
          <a:sx n="165" d="100"/>
          <a:sy n="165" d="100"/>
        </p:scale>
        <p:origin x="200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161462-3951-5642-B514-BF02CEE4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6067006-6534-2448-A45F-A1861F68BE84}"/>
              </a:ext>
            </a:extLst>
          </p:cNvPr>
          <p:cNvSpPr/>
          <p:nvPr/>
        </p:nvSpPr>
        <p:spPr>
          <a:xfrm>
            <a:off x="2149336" y="817266"/>
            <a:ext cx="506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Meter, decimeter, centimeter och millimeter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9702AAD-0D76-4441-BF4D-CEED4AF5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2" y="3395507"/>
            <a:ext cx="7685322" cy="30277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92BFC59-D9E0-6A4A-89A0-643DC83F1E77}"/>
              </a:ext>
            </a:extLst>
          </p:cNvPr>
          <p:cNvSpPr/>
          <p:nvPr/>
        </p:nvSpPr>
        <p:spPr>
          <a:xfrm>
            <a:off x="3662526" y="2859944"/>
            <a:ext cx="67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475CE05-1949-5B4F-9C16-DB6031B4FFBD}"/>
              </a:ext>
            </a:extLst>
          </p:cNvPr>
          <p:cNvGrpSpPr/>
          <p:nvPr/>
        </p:nvGrpSpPr>
        <p:grpSpPr>
          <a:xfrm>
            <a:off x="3379444" y="3546894"/>
            <a:ext cx="1238659" cy="1343752"/>
            <a:chOff x="3674370" y="3425939"/>
            <a:chExt cx="1238659" cy="1343752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BD7A4F4-27DC-C240-BF69-5E994AD1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8EB455CB-ED47-DF43-8048-38D6845C2A1F}"/>
                </a:ext>
              </a:extLst>
            </p:cNvPr>
            <p:cNvCxnSpPr>
              <a:cxnSpLocks/>
            </p:cNvCxnSpPr>
            <p:nvPr/>
          </p:nvCxnSpPr>
          <p:spPr>
            <a:xfrm>
              <a:off x="4693708" y="3425939"/>
              <a:ext cx="219321" cy="105360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7D46168E-067E-7949-A4A2-1DA053CAF7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0" y="3425939"/>
              <a:ext cx="255946" cy="9894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B5021090-925F-8B4D-8B9D-7F547F888544}"/>
              </a:ext>
            </a:extLst>
          </p:cNvPr>
          <p:cNvSpPr/>
          <p:nvPr/>
        </p:nvSpPr>
        <p:spPr>
          <a:xfrm>
            <a:off x="3569874" y="4147762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dm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694AC018-4CF8-BC43-A905-10704830A4F9}"/>
              </a:ext>
            </a:extLst>
          </p:cNvPr>
          <p:cNvGrpSpPr/>
          <p:nvPr/>
        </p:nvGrpSpPr>
        <p:grpSpPr>
          <a:xfrm>
            <a:off x="3943662" y="4875467"/>
            <a:ext cx="275524" cy="694229"/>
            <a:chOff x="4212025" y="5298798"/>
            <a:chExt cx="275524" cy="694229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FA175BD1-1C62-1043-8407-9F358FBF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F723F47F-2A06-1740-9CDD-2B052038D7C4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A7CE6537-CDDD-0A41-A623-4CCA67ED46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1122F6D6-BB70-704E-9367-5E994E2F2FB9}"/>
              </a:ext>
            </a:extLst>
          </p:cNvPr>
          <p:cNvSpPr/>
          <p:nvPr/>
        </p:nvSpPr>
        <p:spPr>
          <a:xfrm>
            <a:off x="3677890" y="5494430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5083FDA3-96B3-5642-BCBE-FC12847449DE}"/>
              </a:ext>
            </a:extLst>
          </p:cNvPr>
          <p:cNvSpPr/>
          <p:nvPr/>
        </p:nvSpPr>
        <p:spPr>
          <a:xfrm>
            <a:off x="4219186" y="2870390"/>
            <a:ext cx="143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10 dm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A53679B-0F7E-9E4B-ACB6-17CE2D2D842C}"/>
              </a:ext>
            </a:extLst>
          </p:cNvPr>
          <p:cNvSpPr/>
          <p:nvPr/>
        </p:nvSpPr>
        <p:spPr>
          <a:xfrm>
            <a:off x="5152896" y="4149906"/>
            <a:ext cx="205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dm = 10 cm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7CEB931-9E2B-EF41-BF1B-5AD80A99FB97}"/>
              </a:ext>
            </a:extLst>
          </p:cNvPr>
          <p:cNvSpPr/>
          <p:nvPr/>
        </p:nvSpPr>
        <p:spPr>
          <a:xfrm>
            <a:off x="5285986" y="2870390"/>
            <a:ext cx="143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100 cm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15CCF6F2-547E-DC4A-9EDB-30B9AB171EB7}"/>
              </a:ext>
            </a:extLst>
          </p:cNvPr>
          <p:cNvGrpSpPr/>
          <p:nvPr/>
        </p:nvGrpSpPr>
        <p:grpSpPr>
          <a:xfrm>
            <a:off x="4177605" y="5568179"/>
            <a:ext cx="69275" cy="695487"/>
            <a:chOff x="4212026" y="5298798"/>
            <a:chExt cx="69275" cy="695487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7551EE5E-8403-0E45-96E2-611EFD95F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0646" y="5732311"/>
              <a:ext cx="45719" cy="261974"/>
            </a:xfrm>
            <a:prstGeom prst="rect">
              <a:avLst/>
            </a:prstGeom>
          </p:spPr>
        </p:pic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EB1AAC97-FFBC-6E4F-95D1-1848F0466A64}"/>
                </a:ext>
              </a:extLst>
            </p:cNvPr>
            <p:cNvCxnSpPr>
              <a:cxnSpLocks/>
            </p:cNvCxnSpPr>
            <p:nvPr/>
          </p:nvCxnSpPr>
          <p:spPr>
            <a:xfrm>
              <a:off x="4227273" y="5298798"/>
              <a:ext cx="54028" cy="432255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5AFE558C-D2EA-2D40-A381-58033703E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6" y="5298798"/>
              <a:ext cx="15248" cy="428189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94A4CA4C-80DF-5449-BCB9-869B8D672501}"/>
              </a:ext>
            </a:extLst>
          </p:cNvPr>
          <p:cNvSpPr/>
          <p:nvPr/>
        </p:nvSpPr>
        <p:spPr>
          <a:xfrm>
            <a:off x="183132" y="5454821"/>
            <a:ext cx="3760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1 cm delas in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 blir varje del 1 </a:t>
            </a:r>
            <a:r>
              <a:rPr lang="sv-SE" sz="2000" i="1" dirty="0">
                <a:solidFill>
                  <a:srgbClr val="C00000"/>
                </a:solidFill>
              </a:rPr>
              <a:t>millimeter</a:t>
            </a:r>
            <a:r>
              <a:rPr lang="sv-SE" sz="2000" dirty="0"/>
              <a:t>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57F0C991-BBBE-7A4A-A5D1-08B4A98D2E5A}"/>
              </a:ext>
            </a:extLst>
          </p:cNvPr>
          <p:cNvSpPr/>
          <p:nvPr/>
        </p:nvSpPr>
        <p:spPr>
          <a:xfrm>
            <a:off x="3745797" y="6329046"/>
            <a:ext cx="140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mm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4DD16A32-2AF0-C84C-BC16-561C5A6E0C98}"/>
              </a:ext>
            </a:extLst>
          </p:cNvPr>
          <p:cNvSpPr/>
          <p:nvPr/>
        </p:nvSpPr>
        <p:spPr>
          <a:xfrm>
            <a:off x="5113380" y="5497868"/>
            <a:ext cx="205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 = 10 mm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80A13671-7A63-1C4C-BF2D-9DFD69B1B2CB}"/>
              </a:ext>
            </a:extLst>
          </p:cNvPr>
          <p:cNvSpPr/>
          <p:nvPr/>
        </p:nvSpPr>
        <p:spPr>
          <a:xfrm>
            <a:off x="6910229" y="4136409"/>
            <a:ext cx="1433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100 mm</a:t>
            </a:r>
          </a:p>
        </p:txBody>
      </p:sp>
      <p:sp>
        <p:nvSpPr>
          <p:cNvPr id="33" name="Rektangel 1">
            <a:extLst>
              <a:ext uri="{FF2B5EF4-FFF2-40B4-BE49-F238E27FC236}">
                <a16:creationId xmlns:a16="http://schemas.microsoft.com/office/drawing/2014/main" id="{9D0584D7-BBD2-BA41-9C29-DE8AE891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5.1		              				Längdenheter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CDAFF-5CD9-2C40-AEFD-C611B0D595E2}"/>
              </a:ext>
            </a:extLst>
          </p:cNvPr>
          <p:cNvSpPr/>
          <p:nvPr/>
        </p:nvSpPr>
        <p:spPr>
          <a:xfrm>
            <a:off x="478088" y="1342755"/>
            <a:ext cx="4862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här är en </a:t>
            </a:r>
            <a:r>
              <a:rPr lang="sv-SE" sz="2000" i="1" dirty="0">
                <a:solidFill>
                  <a:srgbClr val="C00000"/>
                </a:solidFill>
              </a:rPr>
              <a:t>sträcka</a:t>
            </a:r>
            <a:r>
              <a:rPr lang="sv-SE" sz="2000" dirty="0"/>
              <a:t>. Sträckan har en början och ett slut och därför har den en viss </a:t>
            </a:r>
            <a:r>
              <a:rPr lang="sv-SE" sz="2000" i="1" dirty="0">
                <a:solidFill>
                  <a:srgbClr val="C00000"/>
                </a:solidFill>
              </a:rPr>
              <a:t>längd</a:t>
            </a:r>
            <a:r>
              <a:rPr lang="sv-SE" sz="2000" dirty="0"/>
              <a:t>.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D93AFE1-106F-DC46-BF90-2C816504B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193" y="1491867"/>
            <a:ext cx="2823792" cy="487675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5E16EC73-8313-8F49-8A15-255B77B41A16}"/>
              </a:ext>
            </a:extLst>
          </p:cNvPr>
          <p:cNvSpPr/>
          <p:nvPr/>
        </p:nvSpPr>
        <p:spPr>
          <a:xfrm>
            <a:off x="1529116" y="2214465"/>
            <a:ext cx="6329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Längd kan mätas i olika enheter, till exempel meter (m).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9E8F7D1-4733-7F45-9E66-62EA5F88A974}"/>
              </a:ext>
            </a:extLst>
          </p:cNvPr>
          <p:cNvSpPr/>
          <p:nvPr/>
        </p:nvSpPr>
        <p:spPr>
          <a:xfrm>
            <a:off x="6495851" y="2877138"/>
            <a:ext cx="1729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= 1 000 mm</a:t>
            </a:r>
          </a:p>
        </p:txBody>
      </p:sp>
    </p:spTree>
    <p:extLst>
      <p:ext uri="{BB962C8B-B14F-4D97-AF65-F5344CB8AC3E}">
        <p14:creationId xmlns:p14="http://schemas.microsoft.com/office/powerpoint/2010/main" val="907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8" grpId="0"/>
      <p:bldP spid="39" grpId="0"/>
      <p:bldP spid="40" grpId="0"/>
      <p:bldP spid="41" grpId="0"/>
      <p:bldP spid="42" grpId="0"/>
      <p:bldP spid="55" grpId="0"/>
      <p:bldP spid="56" grpId="0"/>
      <p:bldP spid="58" grpId="0"/>
      <p:bldP spid="34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11F171-123E-9141-993C-1397E03A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04" y="107739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5EB13AA-B6F3-0043-81DD-E867F1271060}"/>
              </a:ext>
            </a:extLst>
          </p:cNvPr>
          <p:cNvSpPr/>
          <p:nvPr/>
        </p:nvSpPr>
        <p:spPr>
          <a:xfrm>
            <a:off x="3380416" y="92524"/>
            <a:ext cx="1960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B93B06A-01C9-6B4C-AB6C-451ED39E0775}"/>
              </a:ext>
            </a:extLst>
          </p:cNvPr>
          <p:cNvSpPr/>
          <p:nvPr/>
        </p:nvSpPr>
        <p:spPr>
          <a:xfrm>
            <a:off x="786313" y="1070076"/>
            <a:ext cx="7915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Mellan enheterna 1 m, 1 dm, 1 cm och 1 mm finns följande samband: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87EB0E-00FE-E84E-81BC-3F007F729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69" y="1957857"/>
            <a:ext cx="5962150" cy="153389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2E5D056-7DD9-A24E-86E1-204E604399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455" y="2541926"/>
            <a:ext cx="2678670" cy="36576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F7E1B85-DE25-3145-B141-F6A8D3675D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378" y="2907686"/>
            <a:ext cx="2678670" cy="36576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6DFCE71-97B6-FD45-8783-304423472457}"/>
              </a:ext>
            </a:extLst>
          </p:cNvPr>
          <p:cNvSpPr/>
          <p:nvPr/>
        </p:nvSpPr>
        <p:spPr>
          <a:xfrm>
            <a:off x="380597" y="3496642"/>
            <a:ext cx="8382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Som du ser är den närmaste större enheten </a:t>
            </a:r>
            <a:r>
              <a:rPr lang="sv-SE" sz="2000" dirty="0">
                <a:solidFill>
                  <a:srgbClr val="C00000"/>
                </a:solidFill>
              </a:rPr>
              <a:t>tio gånger så stor </a:t>
            </a:r>
            <a:r>
              <a:rPr lang="sv-SE" sz="2000" dirty="0"/>
              <a:t>som den mindre.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2BEBFE-7779-D54F-9E92-5602FB522259}"/>
              </a:ext>
            </a:extLst>
          </p:cNvPr>
          <p:cNvSpPr/>
          <p:nvPr/>
        </p:nvSpPr>
        <p:spPr>
          <a:xfrm>
            <a:off x="1923291" y="4213374"/>
            <a:ext cx="487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hjälp av sambanden kan vi räkna ut att: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03D9246-4DD5-B642-9886-AB72E8644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969" y="4613484"/>
            <a:ext cx="6022428" cy="155635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67ADC9B-7DC1-1146-99BD-5FBDEF8B4A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455" y="4821853"/>
            <a:ext cx="1381925" cy="36576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A0B8F42-CD05-7040-8F36-94081D8BA5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036" y="4821853"/>
            <a:ext cx="1381925" cy="36576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D90F8F-7E5A-FD49-B183-AEBEFECF342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327" y="4821853"/>
            <a:ext cx="1779442" cy="36576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E0856F0-EF00-6B40-84E4-B419EC3AC9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866" y="5208783"/>
            <a:ext cx="804590" cy="36576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47875D5-682B-7E43-BD41-CD2438310B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327" y="5285875"/>
            <a:ext cx="1381925" cy="36576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C407278-3415-3A44-8CF0-5B88A247A8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429" y="5218114"/>
            <a:ext cx="1381925" cy="36576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D177EB1-50D2-6143-878A-254FB46BB5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6603" y="5637981"/>
            <a:ext cx="804590" cy="36576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DEED8FC-E9D6-DF4B-8809-AE5B09FA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385" y="5667056"/>
            <a:ext cx="138192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DDC17D-4828-4546-8C98-30B1E0B6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04" y="107739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C0813ED-5427-A148-88DE-5016C0591D66}"/>
              </a:ext>
            </a:extLst>
          </p:cNvPr>
          <p:cNvSpPr/>
          <p:nvPr/>
        </p:nvSpPr>
        <p:spPr>
          <a:xfrm>
            <a:off x="4104027" y="100131"/>
            <a:ext cx="93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Prefix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73322A-04BD-F94B-B1FC-C6EF877F9BA3}"/>
              </a:ext>
            </a:extLst>
          </p:cNvPr>
          <p:cNvSpPr/>
          <p:nvPr/>
        </p:nvSpPr>
        <p:spPr>
          <a:xfrm>
            <a:off x="2664276" y="893096"/>
            <a:ext cx="4365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Orden </a:t>
            </a:r>
            <a:r>
              <a:rPr lang="sv-SE" sz="2000" i="1" dirty="0">
                <a:solidFill>
                  <a:srgbClr val="C00000"/>
                </a:solidFill>
              </a:rPr>
              <a:t>deci</a:t>
            </a:r>
            <a:r>
              <a:rPr lang="sv-SE" sz="2000" dirty="0"/>
              <a:t>, </a:t>
            </a:r>
            <a:r>
              <a:rPr lang="sv-SE" sz="2000" i="1" dirty="0" err="1">
                <a:solidFill>
                  <a:srgbClr val="C00000"/>
                </a:solidFill>
              </a:rPr>
              <a:t>centi</a:t>
            </a:r>
            <a:r>
              <a:rPr lang="sv-SE" sz="2000" dirty="0"/>
              <a:t> och </a:t>
            </a:r>
            <a:r>
              <a:rPr lang="sv-SE" sz="2000" i="1" dirty="0">
                <a:solidFill>
                  <a:srgbClr val="C00000"/>
                </a:solidFill>
              </a:rPr>
              <a:t>milli</a:t>
            </a:r>
            <a:r>
              <a:rPr lang="sv-SE" sz="2000" dirty="0"/>
              <a:t> kallas </a:t>
            </a:r>
            <a:r>
              <a:rPr lang="sv-SE" sz="2000" b="1" i="1" dirty="0">
                <a:solidFill>
                  <a:srgbClr val="C00000"/>
                </a:solidFill>
              </a:rPr>
              <a:t>prefix</a:t>
            </a:r>
            <a:r>
              <a:rPr lang="sv-SE" sz="2000" dirty="0"/>
              <a:t>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0F0FCC0F-FB33-1F4B-AF74-AE1BFA6D5110}"/>
              </a:ext>
            </a:extLst>
          </p:cNvPr>
          <p:cNvGrpSpPr/>
          <p:nvPr/>
        </p:nvGrpSpPr>
        <p:grpSpPr>
          <a:xfrm>
            <a:off x="678679" y="1725100"/>
            <a:ext cx="7895012" cy="3969734"/>
            <a:chOff x="678679" y="1725100"/>
            <a:chExt cx="7895012" cy="3969734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6F5B0A3B-4DDD-C946-80B8-ECB743342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965" r="1196" b="965"/>
            <a:stretch/>
          </p:blipFill>
          <p:spPr>
            <a:xfrm>
              <a:off x="678679" y="1725100"/>
              <a:ext cx="3024509" cy="3969734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B26303D-CB01-0344-842C-EC0067CAB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82" b="1147"/>
            <a:stretch/>
          </p:blipFill>
          <p:spPr>
            <a:xfrm>
              <a:off x="3742432" y="1725100"/>
              <a:ext cx="4831259" cy="3969733"/>
            </a:xfrm>
            <a:prstGeom prst="rect">
              <a:avLst/>
            </a:prstGeom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102DB5-B7E7-F64A-8490-7A9414EEE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36" y="2223338"/>
            <a:ext cx="1148104" cy="95493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04008BB-06A3-9843-A0FD-1CDB051EF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88" y="3428999"/>
            <a:ext cx="1148104" cy="95493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546FE56-1C2B-1348-9915-575C6FCEE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625" y="3428999"/>
            <a:ext cx="1148104" cy="95493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6E22D13-5A04-0346-93D8-7A1F13BE3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245" y="2281358"/>
            <a:ext cx="1148104" cy="95493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E68051C-3BA7-1646-8FD7-C1F1E08AF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625" y="4691908"/>
            <a:ext cx="1148104" cy="95493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F9CF884-F381-8A4B-A5B2-7766F22F5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36" y="4596010"/>
            <a:ext cx="1148104" cy="95493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47669EE-6DEF-364C-97A9-5A31E26CC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340" y="2217359"/>
            <a:ext cx="3620467" cy="34945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53DF0F5-9E70-C641-8F3F-B3A2793C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339" y="3424604"/>
            <a:ext cx="4066064" cy="34945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B3EE273-0B54-6147-BB89-E504943E1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114" y="4559718"/>
            <a:ext cx="3834358" cy="34945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3A77EBA9-2F46-8A46-A965-4C4034549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339" y="2603952"/>
            <a:ext cx="3620467" cy="63234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9E83270F-3441-6344-98ED-9A7A644CA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62" y="3767357"/>
            <a:ext cx="3620467" cy="63234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44A054-F8D0-6541-AAB6-AA7E515A2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114" y="5024901"/>
            <a:ext cx="3620467" cy="6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47B91A-111F-A144-9AA8-580AB6AE22D4}"/>
              </a:ext>
            </a:extLst>
          </p:cNvPr>
          <p:cNvSpPr/>
          <p:nvPr/>
        </p:nvSpPr>
        <p:spPr>
          <a:xfrm>
            <a:off x="3862748" y="430978"/>
            <a:ext cx="17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Mäta sträckor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12B86E-749F-964C-B6C6-45829821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EDD6231-0F3E-B449-BE70-EC1402855F53}"/>
              </a:ext>
            </a:extLst>
          </p:cNvPr>
          <p:cNvSpPr/>
          <p:nvPr/>
        </p:nvSpPr>
        <p:spPr>
          <a:xfrm>
            <a:off x="1298099" y="869630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du ska mäta </a:t>
            </a:r>
            <a:r>
              <a:rPr lang="sv-SE" sz="2000" i="1" dirty="0"/>
              <a:t>sträckor </a:t>
            </a:r>
            <a:r>
              <a:rPr lang="sv-SE" sz="2000" dirty="0"/>
              <a:t>med linjal ska du börja mäta från nollan.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1C42F4-D79F-804D-B8EF-382B2EF5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36392" y="2230228"/>
            <a:ext cx="2606040" cy="18148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1FF405-B0E2-2644-9814-222D1FF8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70" y="2367015"/>
            <a:ext cx="3995355" cy="92200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54E82B-9C5D-A645-BD56-CFA6A0A49A39}"/>
              </a:ext>
            </a:extLst>
          </p:cNvPr>
          <p:cNvSpPr/>
          <p:nvPr/>
        </p:nvSpPr>
        <p:spPr>
          <a:xfrm>
            <a:off x="1332619" y="1308282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linjalen kan du mäta i </a:t>
            </a:r>
            <a:r>
              <a:rPr lang="sv-SE" sz="2000" i="1" dirty="0"/>
              <a:t>centimeter </a:t>
            </a:r>
            <a:r>
              <a:rPr lang="sv-SE" sz="2000" dirty="0"/>
              <a:t>(cm) och </a:t>
            </a:r>
            <a:r>
              <a:rPr lang="sv-SE" sz="2000" i="1" dirty="0"/>
              <a:t>millimeter </a:t>
            </a:r>
            <a:r>
              <a:rPr lang="sv-SE" sz="2000" dirty="0"/>
              <a:t>(mm).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F524C7F-E24E-DE44-ABF2-0DAD70E6308D}"/>
              </a:ext>
            </a:extLst>
          </p:cNvPr>
          <p:cNvSpPr/>
          <p:nvPr/>
        </p:nvSpPr>
        <p:spPr>
          <a:xfrm>
            <a:off x="2606954" y="3664712"/>
            <a:ext cx="464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5,3 cm = 53 mm.</a:t>
            </a:r>
          </a:p>
        </p:txBody>
      </p:sp>
    </p:spTree>
    <p:extLst>
      <p:ext uri="{BB962C8B-B14F-4D97-AF65-F5344CB8AC3E}">
        <p14:creationId xmlns:p14="http://schemas.microsoft.com/office/powerpoint/2010/main" val="1850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0092 L -0.02691 -0.043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351" y="461553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78767" y="1313347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55002" y="604490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78767" y="1832305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3 dm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031476" y="1830824"/>
            <a:ext cx="12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7 cm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313360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3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181349" y="313360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0,3 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02920" y="4176132"/>
            <a:ext cx="160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7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181349" y="4179585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0,07 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7" y="3099508"/>
            <a:ext cx="229174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dm = 0,1 m </a:t>
            </a:r>
          </a:p>
          <a:p>
            <a:r>
              <a:rPr lang="sv-SE" dirty="0"/>
              <a:t>Då är 3 dm = 0,3 m.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962496" y="4223864"/>
            <a:ext cx="229174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cm = 0,01 m</a:t>
            </a:r>
          </a:p>
          <a:p>
            <a:r>
              <a:rPr lang="sv-SE" dirty="0"/>
              <a:t>Då är 7 cm = 0,07 m.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476247" y="1830824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1 m 75 cm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046" y="5348220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1 m 75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982109" y="5348219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1,75 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3F88FE2-76F5-5948-888E-0C2B4CBCFE57}"/>
              </a:ext>
            </a:extLst>
          </p:cNvPr>
          <p:cNvSpPr/>
          <p:nvPr/>
        </p:nvSpPr>
        <p:spPr>
          <a:xfrm>
            <a:off x="4962496" y="5255885"/>
            <a:ext cx="261766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75 cm = 0,75 m</a:t>
            </a:r>
          </a:p>
          <a:p>
            <a:r>
              <a:rPr lang="sv-SE" dirty="0"/>
              <a:t>Då är 1 m 75 cm = 1,75 m.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95049"/>
              </p:ext>
            </p:extLst>
          </p:nvPr>
        </p:nvGraphicFramePr>
        <p:xfrm>
          <a:off x="1768049" y="1784396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dirty="0"/>
                        <a:t>Hur långt hoppade hon? Svara i meter. </a:t>
                      </a:r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2052056" y="4154102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63915"/>
              </p:ext>
            </p:extLst>
          </p:nvPr>
        </p:nvGraphicFramePr>
        <p:xfrm>
          <a:off x="2788403" y="4154102"/>
          <a:ext cx="2480283" cy="274320"/>
        </p:xfrm>
        <a:graphic>
          <a:graphicData uri="http://schemas.openxmlformats.org/drawingml/2006/table">
            <a:tbl>
              <a:tblPr/>
              <a:tblGrid>
                <a:gridCol w="248028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Lova hoppade 3,57 m.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A47947EE-06CF-1D46-BC5C-A9A5EB3B774B}"/>
              </a:ext>
            </a:extLst>
          </p:cNvPr>
          <p:cNvSpPr/>
          <p:nvPr/>
        </p:nvSpPr>
        <p:spPr>
          <a:xfrm>
            <a:off x="1720811" y="960973"/>
            <a:ext cx="4929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Sabinas bästa längdhopp var 3,42 m långt. </a:t>
            </a:r>
          </a:p>
          <a:p>
            <a:r>
              <a:rPr lang="sv-SE" dirty="0"/>
              <a:t>Lova hoppade 15 cm längre.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969153" y="3167717"/>
            <a:ext cx="172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Lova hoppade: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032E279-2E8C-9C4B-B9FE-F10570C3F9E3}"/>
              </a:ext>
            </a:extLst>
          </p:cNvPr>
          <p:cNvSpPr/>
          <p:nvPr/>
        </p:nvSpPr>
        <p:spPr>
          <a:xfrm>
            <a:off x="3394041" y="3167717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(3,42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0,15) m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7BB64D-9825-1847-B1C9-62AF3272AFB8}"/>
              </a:ext>
            </a:extLst>
          </p:cNvPr>
          <p:cNvSpPr/>
          <p:nvPr/>
        </p:nvSpPr>
        <p:spPr>
          <a:xfrm>
            <a:off x="5287738" y="3167717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3,57 m</a:t>
            </a:r>
          </a:p>
        </p:txBody>
      </p:sp>
      <p:pic>
        <p:nvPicPr>
          <p:cNvPr id="1026" name="Picture 2" descr="Bildresultat för barn som hoppar längdhopp">
            <a:extLst>
              <a:ext uri="{FF2B5EF4-FFF2-40B4-BE49-F238E27FC236}">
                <a16:creationId xmlns:a16="http://schemas.microsoft.com/office/drawing/2014/main" id="{F112D062-C566-6A4E-8422-9E4C9935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46" y="859026"/>
            <a:ext cx="1801176" cy="10807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A2D1256E-D467-1C46-9CCE-F409E094A3CD}"/>
              </a:ext>
            </a:extLst>
          </p:cNvPr>
          <p:cNvSpPr/>
          <p:nvPr/>
        </p:nvSpPr>
        <p:spPr>
          <a:xfrm>
            <a:off x="1977030" y="2674525"/>
            <a:ext cx="2023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15 cm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0,15 m </a:t>
            </a:r>
          </a:p>
        </p:txBody>
      </p:sp>
    </p:spTree>
    <p:extLst>
      <p:ext uri="{BB962C8B-B14F-4D97-AF65-F5344CB8AC3E}">
        <p14:creationId xmlns:p14="http://schemas.microsoft.com/office/powerpoint/2010/main" val="17342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centimeter.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0,6 dm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916579" y="1638296"/>
            <a:ext cx="1472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3,2  dm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182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0,6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515448" y="2967421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182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3,2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537559" y="420166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32 cm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077214" y="1630221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0,85 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0,85 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467012" y="5526467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85 cm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7DA8C471-E57E-3048-9F0A-76F6DCA3B1FD}"/>
              </a:ext>
            </a:extLst>
          </p:cNvPr>
          <p:cNvGrpSpPr/>
          <p:nvPr/>
        </p:nvGrpSpPr>
        <p:grpSpPr>
          <a:xfrm>
            <a:off x="5077214" y="2705810"/>
            <a:ext cx="2613070" cy="984885"/>
            <a:chOff x="4936967" y="2742224"/>
            <a:chExt cx="2613070" cy="984885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C1449B9-9231-D945-9EE8-5538FF57FBC4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0,1 dm =        dm = 1 cm </a:t>
              </a:r>
            </a:p>
            <a:p>
              <a:endParaRPr lang="sv-SE" sz="1200" dirty="0"/>
            </a:p>
            <a:p>
              <a:r>
                <a:rPr lang="sv-SE" dirty="0"/>
                <a:t>Då är 0,6 dm = 6 cm. 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804C73-F536-BC49-9A5B-E06CBE589140}"/>
                </a:ext>
              </a:extLst>
            </p:cNvPr>
            <p:cNvSpPr/>
            <p:nvPr/>
          </p:nvSpPr>
          <p:spPr>
            <a:xfrm>
              <a:off x="5896156" y="2771763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6E030A99-B414-154B-A2B1-4B70A8475AFB}"/>
                </a:ext>
              </a:extLst>
            </p:cNvPr>
            <p:cNvSpPr/>
            <p:nvPr/>
          </p:nvSpPr>
          <p:spPr>
            <a:xfrm>
              <a:off x="5848006" y="3002834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9913FA-82AA-1F48-A762-2ADA92C6704B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78" y="3068093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0E874AD3-12B1-5E43-941D-6BB2EBEC8C57}"/>
              </a:ext>
            </a:extLst>
          </p:cNvPr>
          <p:cNvSpPr/>
          <p:nvPr/>
        </p:nvSpPr>
        <p:spPr>
          <a:xfrm>
            <a:off x="4770465" y="4028064"/>
            <a:ext cx="360695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3 dm = 30 cm och 0,2 dm = 2 cm.</a:t>
            </a:r>
          </a:p>
          <a:p>
            <a:r>
              <a:rPr lang="sv-SE" dirty="0"/>
              <a:t>Då är 3,2 dm = (30 + 2) cm = 32 cm. 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E1AB12E-F362-AE46-B555-0799D313B788}"/>
              </a:ext>
            </a:extLst>
          </p:cNvPr>
          <p:cNvGrpSpPr/>
          <p:nvPr/>
        </p:nvGrpSpPr>
        <p:grpSpPr>
          <a:xfrm>
            <a:off x="5077214" y="5329836"/>
            <a:ext cx="2613070" cy="984885"/>
            <a:chOff x="4936967" y="2742224"/>
            <a:chExt cx="2613070" cy="984885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5BD2479B-B485-D141-BB33-51E7AE5EC1CF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0,01 m =        m = 1 cm </a:t>
              </a:r>
            </a:p>
            <a:p>
              <a:endParaRPr lang="sv-SE" sz="1200" dirty="0"/>
            </a:p>
            <a:p>
              <a:r>
                <a:rPr lang="sv-SE" dirty="0"/>
                <a:t>Då är 0,85 m = 85 cm. </a:t>
              </a: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A6DEB9B-D66C-C748-A3AA-52CDB9047733}"/>
                </a:ext>
              </a:extLst>
            </p:cNvPr>
            <p:cNvSpPr/>
            <p:nvPr/>
          </p:nvSpPr>
          <p:spPr>
            <a:xfrm>
              <a:off x="5896156" y="2771763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80C37D3D-60DF-4C44-9C5E-C3484B5D3AEE}"/>
                </a:ext>
              </a:extLst>
            </p:cNvPr>
            <p:cNvSpPr/>
            <p:nvPr/>
          </p:nvSpPr>
          <p:spPr>
            <a:xfrm>
              <a:off x="5772526" y="2985968"/>
              <a:ext cx="5470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100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292F879A-5751-C048-9342-A1B9040617CA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77" y="3055092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6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Vilket tal saknas?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237275" y="1828770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0,2 cm = </a:t>
            </a:r>
            <a:r>
              <a:rPr lang="sv-SE" sz="2400" dirty="0">
                <a:solidFill>
                  <a:srgbClr val="C00000"/>
                </a:solidFill>
                <a:latin typeface="+mn-lt"/>
              </a:rPr>
              <a:t>?</a:t>
            </a:r>
            <a:r>
              <a:rPr lang="sv-SE" sz="2400" dirty="0">
                <a:latin typeface="+mn-lt"/>
              </a:rPr>
              <a:t> mm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97020" y="1848566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7,45 m = </a:t>
            </a:r>
            <a:r>
              <a:rPr lang="sv-SE" sz="2400" dirty="0">
                <a:solidFill>
                  <a:srgbClr val="C00000"/>
                </a:solidFill>
              </a:rPr>
              <a:t>?</a:t>
            </a:r>
            <a:r>
              <a:rPr lang="sv-SE" sz="2400" dirty="0"/>
              <a:t> cm</a:t>
            </a:r>
            <a:r>
              <a:rPr lang="sv-SE" sz="2400" dirty="0">
                <a:latin typeface="+mn-lt"/>
              </a:rPr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237275" y="2934652"/>
            <a:ext cx="2343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0,2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1881669" y="2929051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mm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237275" y="4212730"/>
            <a:ext cx="251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7,45 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1948351" y="421429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745 cm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FB56DB7-1F96-AF45-AA69-6D1EBF3664AE}"/>
              </a:ext>
            </a:extLst>
          </p:cNvPr>
          <p:cNvGrpSpPr/>
          <p:nvPr/>
        </p:nvGrpSpPr>
        <p:grpSpPr>
          <a:xfrm>
            <a:off x="6021800" y="1828770"/>
            <a:ext cx="2663277" cy="471563"/>
            <a:chOff x="3790898" y="1232519"/>
            <a:chExt cx="2663277" cy="47156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A32723A-B7A5-D44D-ABBE-5B9662E5E717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c)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728DC20-B94C-3F42-90F0-C5C75A70AEC4}"/>
                </a:ext>
              </a:extLst>
            </p:cNvPr>
            <p:cNvSpPr/>
            <p:nvPr/>
          </p:nvSpPr>
          <p:spPr>
            <a:xfrm>
              <a:off x="4093797" y="1242417"/>
              <a:ext cx="23603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0,75m = </a:t>
              </a:r>
              <a:r>
                <a:rPr lang="sv-SE" sz="2400" dirty="0">
                  <a:solidFill>
                    <a:srgbClr val="C00000"/>
                  </a:solidFill>
                </a:rPr>
                <a:t>?</a:t>
              </a:r>
              <a:r>
                <a:rPr lang="sv-SE" sz="2400" dirty="0"/>
                <a:t> dm 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5F8E664-6532-314E-B8C0-C2E3E0D7386D}"/>
              </a:ext>
            </a:extLst>
          </p:cNvPr>
          <p:cNvGrpSpPr/>
          <p:nvPr/>
        </p:nvGrpSpPr>
        <p:grpSpPr>
          <a:xfrm>
            <a:off x="237275" y="5573580"/>
            <a:ext cx="1734335" cy="465918"/>
            <a:chOff x="3765104" y="1272474"/>
            <a:chExt cx="1734335" cy="465918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9ED3E54-5A08-634B-8A75-52FF17090083}"/>
                </a:ext>
              </a:extLst>
            </p:cNvPr>
            <p:cNvSpPr/>
            <p:nvPr/>
          </p:nvSpPr>
          <p:spPr>
            <a:xfrm>
              <a:off x="3765104" y="1272474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c)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1F93046E-B70E-B74F-A870-FED81F454C85}"/>
                </a:ext>
              </a:extLst>
            </p:cNvPr>
            <p:cNvSpPr/>
            <p:nvPr/>
          </p:nvSpPr>
          <p:spPr>
            <a:xfrm>
              <a:off x="4084108" y="1276727"/>
              <a:ext cx="14153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0,75 m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DB9F67B5-6207-164C-B591-DA968C46A836}"/>
              </a:ext>
            </a:extLst>
          </p:cNvPr>
          <p:cNvSpPr/>
          <p:nvPr/>
        </p:nvSpPr>
        <p:spPr>
          <a:xfrm>
            <a:off x="1881669" y="5546984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7,5 dm</a:t>
            </a:r>
            <a:endParaRPr lang="sv-SE" sz="2400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BFAEE824-43EE-7540-A151-0BC71004735C}"/>
              </a:ext>
            </a:extLst>
          </p:cNvPr>
          <p:cNvGrpSpPr/>
          <p:nvPr/>
        </p:nvGrpSpPr>
        <p:grpSpPr>
          <a:xfrm>
            <a:off x="5077214" y="2705810"/>
            <a:ext cx="2613070" cy="984885"/>
            <a:chOff x="4936967" y="2742224"/>
            <a:chExt cx="2613070" cy="984885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4F78DEA-302A-8946-A361-556E53361CBE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0,1 cm =        cm = 1 mm </a:t>
              </a:r>
            </a:p>
            <a:p>
              <a:endParaRPr lang="sv-SE" sz="1200" dirty="0"/>
            </a:p>
            <a:p>
              <a:r>
                <a:rPr lang="sv-SE" dirty="0"/>
                <a:t>Då är 0,2 cm = 2 mm. 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7AF6DBBF-A077-2847-BC99-6A2B695FF284}"/>
                </a:ext>
              </a:extLst>
            </p:cNvPr>
            <p:cNvSpPr/>
            <p:nvPr/>
          </p:nvSpPr>
          <p:spPr>
            <a:xfrm>
              <a:off x="5896156" y="2771763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1501A16E-DBF4-CA4E-97FD-D8E74E87ED98}"/>
                </a:ext>
              </a:extLst>
            </p:cNvPr>
            <p:cNvSpPr/>
            <p:nvPr/>
          </p:nvSpPr>
          <p:spPr>
            <a:xfrm>
              <a:off x="5848006" y="3002834"/>
              <a:ext cx="4327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71738517-DB40-0946-9C8B-1DAEEE41F72B}"/>
                </a:ext>
              </a:extLst>
            </p:cNvPr>
            <p:cNvCxnSpPr>
              <a:cxnSpLocks/>
            </p:cNvCxnSpPr>
            <p:nvPr/>
          </p:nvCxnSpPr>
          <p:spPr>
            <a:xfrm>
              <a:off x="5907678" y="3068093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E9857EA1-2000-D642-89CD-C9137ADC81AF}"/>
              </a:ext>
            </a:extLst>
          </p:cNvPr>
          <p:cNvSpPr/>
          <p:nvPr/>
        </p:nvSpPr>
        <p:spPr>
          <a:xfrm>
            <a:off x="4535300" y="4086274"/>
            <a:ext cx="38491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7 m = 700 cm och 0,45 cm = 45 cm.</a:t>
            </a:r>
          </a:p>
          <a:p>
            <a:r>
              <a:rPr lang="sv-SE" dirty="0"/>
              <a:t>Då är 7,45 m = (700 + 45) cm = 745 cm. 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4DF162C-ABC0-E540-90F7-BAC64E3F41B3}"/>
              </a:ext>
            </a:extLst>
          </p:cNvPr>
          <p:cNvGrpSpPr/>
          <p:nvPr/>
        </p:nvGrpSpPr>
        <p:grpSpPr>
          <a:xfrm>
            <a:off x="5077214" y="5329836"/>
            <a:ext cx="2613070" cy="984885"/>
            <a:chOff x="4936967" y="2742224"/>
            <a:chExt cx="2613070" cy="984885"/>
          </a:xfrm>
        </p:grpSpPr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E5AE4F14-6351-5244-8E32-46783FCF076B}"/>
                </a:ext>
              </a:extLst>
            </p:cNvPr>
            <p:cNvSpPr/>
            <p:nvPr/>
          </p:nvSpPr>
          <p:spPr>
            <a:xfrm>
              <a:off x="4936967" y="2742224"/>
              <a:ext cx="2613070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0,1 m =        m = 1 dm </a:t>
              </a:r>
            </a:p>
            <a:p>
              <a:endParaRPr lang="sv-SE" sz="1200" dirty="0"/>
            </a:p>
            <a:p>
              <a:r>
                <a:rPr lang="sv-SE" dirty="0"/>
                <a:t>Då är 0,75 m = 7,5 dm. </a:t>
              </a: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78538AE8-1192-0646-8F3C-6C525EF235FD}"/>
                </a:ext>
              </a:extLst>
            </p:cNvPr>
            <p:cNvSpPr/>
            <p:nvPr/>
          </p:nvSpPr>
          <p:spPr>
            <a:xfrm>
              <a:off x="5777863" y="2742224"/>
              <a:ext cx="3364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01647B6B-DFE2-9C4E-B0DE-60059017A2F1}"/>
                </a:ext>
              </a:extLst>
            </p:cNvPr>
            <p:cNvSpPr/>
            <p:nvPr/>
          </p:nvSpPr>
          <p:spPr>
            <a:xfrm>
              <a:off x="5732830" y="2985968"/>
              <a:ext cx="5470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285C0253-E0A3-B94B-A741-82B9CBC9E25B}"/>
                </a:ext>
              </a:extLst>
            </p:cNvPr>
            <p:cNvCxnSpPr>
              <a:cxnSpLocks/>
            </p:cNvCxnSpPr>
            <p:nvPr/>
          </p:nvCxnSpPr>
          <p:spPr>
            <a:xfrm>
              <a:off x="5787605" y="3063078"/>
              <a:ext cx="27677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90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36" grpId="0"/>
      <p:bldP spid="4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39426</TotalTime>
  <Words>533</Words>
  <Application>Microsoft Macintosh PowerPoint</Application>
  <PresentationFormat>Bildspel på skärmen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306</cp:revision>
  <dcterms:created xsi:type="dcterms:W3CDTF">2017-04-10T07:17:33Z</dcterms:created>
  <dcterms:modified xsi:type="dcterms:W3CDTF">2021-02-24T16:53:24Z</dcterms:modified>
</cp:coreProperties>
</file>