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65" r:id="rId2"/>
    <p:sldId id="367" r:id="rId3"/>
    <p:sldId id="368" r:id="rId4"/>
    <p:sldId id="370" r:id="rId5"/>
    <p:sldId id="371" r:id="rId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594"/>
    <a:srgbClr val="C37583"/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8" autoAdjust="0"/>
    <p:restoredTop sz="99052" autoAdjust="0"/>
  </p:normalViewPr>
  <p:slideViewPr>
    <p:cSldViewPr snapToGrid="0" snapToObjects="1">
      <p:cViewPr>
        <p:scale>
          <a:sx n="200" d="100"/>
          <a:sy n="200" d="100"/>
        </p:scale>
        <p:origin x="9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2021-03-02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objekt 44">
            <a:extLst>
              <a:ext uri="{FF2B5EF4-FFF2-40B4-BE49-F238E27FC236}">
                <a16:creationId xmlns:a16="http://schemas.microsoft.com/office/drawing/2014/main" id="{2A40DCF6-D78C-664A-9C51-A02A7904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43" y="4746436"/>
            <a:ext cx="4376154" cy="198953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4C1E3E2-1BF9-1F4E-BC36-0FB20AE0DBCF}"/>
              </a:ext>
            </a:extLst>
          </p:cNvPr>
          <p:cNvSpPr/>
          <p:nvPr/>
        </p:nvSpPr>
        <p:spPr>
          <a:xfrm>
            <a:off x="3513327" y="74946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2F591A-42F0-704E-AD2D-AAE6173F2D65}"/>
              </a:ext>
            </a:extLst>
          </p:cNvPr>
          <p:cNvSpPr/>
          <p:nvPr/>
        </p:nvSpPr>
        <p:spPr>
          <a:xfrm>
            <a:off x="389009" y="1116795"/>
            <a:ext cx="7876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Föremål, till exempel en sten, väger något. Vi säger att stenen har vikt. Ett annat ord för samma sak är massa. Vikt mäts oftast i </a:t>
            </a:r>
            <a:r>
              <a:rPr lang="sv-SE" i="1" dirty="0">
                <a:solidFill>
                  <a:srgbClr val="C00000"/>
                </a:solidFill>
              </a:rPr>
              <a:t>ton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kilogram</a:t>
            </a:r>
            <a:r>
              <a:rPr lang="sv-SE" dirty="0"/>
              <a:t>, </a:t>
            </a:r>
            <a:r>
              <a:rPr lang="sv-SE" i="1" dirty="0">
                <a:solidFill>
                  <a:srgbClr val="C00000"/>
                </a:solidFill>
              </a:rPr>
              <a:t>hektogram</a:t>
            </a:r>
            <a:r>
              <a:rPr lang="sv-SE" dirty="0"/>
              <a:t> och </a:t>
            </a:r>
            <a:r>
              <a:rPr lang="sv-SE" i="1" dirty="0">
                <a:solidFill>
                  <a:srgbClr val="C00000"/>
                </a:solidFill>
              </a:rPr>
              <a:t>gram</a:t>
            </a:r>
            <a:r>
              <a:rPr lang="sv-SE" dirty="0"/>
              <a:t>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F376F69-20BF-2E46-90FB-E69114C9B294}"/>
              </a:ext>
            </a:extLst>
          </p:cNvPr>
          <p:cNvGrpSpPr/>
          <p:nvPr/>
        </p:nvGrpSpPr>
        <p:grpSpPr>
          <a:xfrm>
            <a:off x="1606237" y="2034540"/>
            <a:ext cx="5381704" cy="1969201"/>
            <a:chOff x="1410747" y="2242098"/>
            <a:chExt cx="5381704" cy="196920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74C4E55-6F48-E34C-8818-A4CC5F826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392"/>
            <a:stretch/>
          </p:blipFill>
          <p:spPr>
            <a:xfrm>
              <a:off x="1410747" y="2242098"/>
              <a:ext cx="1039106" cy="1969200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4090FEB-0A71-AE4D-8DC0-B09A83EB3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9392"/>
            <a:stretch/>
          </p:blipFill>
          <p:spPr>
            <a:xfrm>
              <a:off x="2532150" y="2242099"/>
              <a:ext cx="1174282" cy="19692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6CF82D-ABF3-AD43-8ADA-570829C62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5472" b="29392"/>
            <a:stretch/>
          </p:blipFill>
          <p:spPr>
            <a:xfrm>
              <a:off x="3788729" y="2242098"/>
              <a:ext cx="3003722" cy="1969200"/>
            </a:xfrm>
            <a:prstGeom prst="rect">
              <a:avLst/>
            </a:prstGeom>
          </p:spPr>
        </p:pic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21CA67C4-1A1F-1541-B37B-8C8CEFF4F253}"/>
              </a:ext>
            </a:extLst>
          </p:cNvPr>
          <p:cNvSpPr/>
          <p:nvPr/>
        </p:nvSpPr>
        <p:spPr>
          <a:xfrm>
            <a:off x="389069" y="4296317"/>
            <a:ext cx="228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Viktiga samband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59DD41C8-6ABC-E24C-BC17-ED694E22E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774" y="4994474"/>
            <a:ext cx="746334" cy="2921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8246081F-9B8B-304C-A63D-00FA55619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136" y="4867762"/>
            <a:ext cx="943526" cy="52824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9CD94506-CC16-E547-B661-53420FA3C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34" y="4994474"/>
            <a:ext cx="747730" cy="2921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2E78D980-2421-0149-8EFF-F6D275047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761" y="5605542"/>
            <a:ext cx="2295445" cy="29210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1BBA4568-85AD-A54F-A8D8-DF12BF480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432" y="5534959"/>
            <a:ext cx="1082773" cy="454348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49A76BB5-470E-F04C-9533-A5002478C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850" y="5595154"/>
            <a:ext cx="747731" cy="292100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A32564CD-FC62-8148-AA04-A4BC59595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108" y="6172937"/>
            <a:ext cx="1539357" cy="29210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AC8B586-A55C-DA44-B397-F3DE6C543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774" y="6145680"/>
            <a:ext cx="746335" cy="29210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460698B3-A04D-6A41-87D9-D9433788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6.3		             				 Enheter för vikt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85862A1B-5542-BB4B-8466-5D8EAF0DE2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809" y="139766"/>
            <a:ext cx="1161498" cy="384895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88761D6-B08C-B349-B3F2-F24B94A05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3139" y="1846478"/>
            <a:ext cx="1451842" cy="876311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6E0C91A1-B3B3-DA45-828D-EB73B16688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861" y="2626223"/>
            <a:ext cx="970926" cy="281348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494B6BD-B71F-9B4D-9ED4-401D48FAA4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8398" y="2686674"/>
            <a:ext cx="813178" cy="259274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3EC76E15-B8F0-E54D-8C2E-5125DC43E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1261" y="2421423"/>
            <a:ext cx="2634033" cy="703722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F6010880-B6C0-8546-9D69-FC4482723F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9785" y="2457268"/>
            <a:ext cx="1563972" cy="323378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67121EE7-B565-2048-8F7E-B055FC1482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7176" y="2730363"/>
            <a:ext cx="1347335" cy="346953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C3949252-DDDB-644A-8B99-5FB3507944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6237" y="3425695"/>
            <a:ext cx="985394" cy="335805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F8EC2DC6-4A95-BB4E-90A1-2F1491C70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652" y="3425695"/>
            <a:ext cx="939703" cy="348038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CAB4AD48-EC6B-8E44-99D9-66BBD38D46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0050" y="3289769"/>
            <a:ext cx="2679883" cy="686924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6328E455-7296-6E41-B2AD-7E4C99FB8E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9056" y="3385063"/>
            <a:ext cx="1321935" cy="3174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A423D8-3D90-1249-9665-41F741FB8B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8300" y="2421423"/>
            <a:ext cx="771319" cy="64633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BF84079-359D-DF4F-ACD6-33B6E09D2A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41612" y="2431705"/>
            <a:ext cx="962140" cy="646331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963B64-97E0-8742-B36F-A27BC359D8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0983" y="2457268"/>
            <a:ext cx="2667590" cy="27425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7AC7A86-2781-AF4C-BBA9-937AEA46D9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3715" y="2801145"/>
            <a:ext cx="2156059" cy="29586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57BB6B4-474B-6C44-AB9B-B0AE4D9B8F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22068" y="3279405"/>
            <a:ext cx="985394" cy="64633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FABF606-810B-294F-A7DB-EDDF1AEB7B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97211" y="3261774"/>
            <a:ext cx="962140" cy="64633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DEEFCAAB-E59B-914D-B262-10468EAFCA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0983" y="3368423"/>
            <a:ext cx="2388791" cy="428376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5BB81CE7-97BF-5A4C-8A66-BF14E1F27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236" y="6157878"/>
            <a:ext cx="999969" cy="400109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9833709C-8CA8-B34B-8C5A-18846EA81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802" y="6235797"/>
            <a:ext cx="716793" cy="292100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BF915021-B5EA-BA44-8D3A-470CE1AF76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5769" y="4107059"/>
            <a:ext cx="1762259" cy="539358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7EBF2ADC-6150-BD4D-95D8-770403823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452" y="4962986"/>
            <a:ext cx="155298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Skriv vikterna i kilogram.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1 kg 5 hg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20858" y="1614073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27 hg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2172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 kg 5 hg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77661" y="2969998"/>
            <a:ext cx="167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1,5 kg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27 hg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371498" y="419908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2,7 kg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101538" y="1622146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4,6 ton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47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4,6 ton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448922" y="5515873"/>
            <a:ext cx="219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4 600 kg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1449B9-9231-D945-9EE8-5538FF57FBC4}"/>
              </a:ext>
            </a:extLst>
          </p:cNvPr>
          <p:cNvSpPr/>
          <p:nvPr/>
        </p:nvSpPr>
        <p:spPr>
          <a:xfrm>
            <a:off x="5193655" y="2689926"/>
            <a:ext cx="1679439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hg = 0,1 kg</a:t>
            </a:r>
          </a:p>
          <a:p>
            <a:endParaRPr lang="sv-SE" sz="900" dirty="0"/>
          </a:p>
          <a:p>
            <a:r>
              <a:rPr lang="sv-SE" dirty="0"/>
              <a:t>5 hg = 0,5 kg</a:t>
            </a:r>
          </a:p>
          <a:p>
            <a:endParaRPr lang="sv-SE" sz="12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04F3E38-485F-F248-B06D-4D6B748A2EA9}"/>
              </a:ext>
            </a:extLst>
          </p:cNvPr>
          <p:cNvSpPr/>
          <p:nvPr/>
        </p:nvSpPr>
        <p:spPr>
          <a:xfrm>
            <a:off x="5279162" y="3302192"/>
            <a:ext cx="1390026" cy="2885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BB172E0-3C6D-FD43-83C1-7027C8BEAEC6}"/>
              </a:ext>
            </a:extLst>
          </p:cNvPr>
          <p:cNvSpPr/>
          <p:nvPr/>
        </p:nvSpPr>
        <p:spPr>
          <a:xfrm>
            <a:off x="5184429" y="4117023"/>
            <a:ext cx="3001628" cy="9079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10 hg = 1 kg</a:t>
            </a:r>
            <a:endParaRPr lang="sv-SE" sz="900" dirty="0"/>
          </a:p>
          <a:p>
            <a:r>
              <a:rPr lang="sv-SE" dirty="0"/>
              <a:t>20 hg = 2 kg och 7 hg = 0,7 kg.</a:t>
            </a:r>
          </a:p>
          <a:p>
            <a:endParaRPr lang="sv-SE" sz="900" dirty="0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BD0ECC5-A2EE-754E-A4CB-EC656FC03A74}"/>
              </a:ext>
            </a:extLst>
          </p:cNvPr>
          <p:cNvSpPr/>
          <p:nvPr/>
        </p:nvSpPr>
        <p:spPr>
          <a:xfrm>
            <a:off x="5275803" y="4570993"/>
            <a:ext cx="2910254" cy="322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305A86C-930F-C44A-8AA8-CEAF572D66BF}"/>
              </a:ext>
            </a:extLst>
          </p:cNvPr>
          <p:cNvSpPr/>
          <p:nvPr/>
        </p:nvSpPr>
        <p:spPr>
          <a:xfrm>
            <a:off x="5193654" y="5477252"/>
            <a:ext cx="3778223" cy="9079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ton = 1 000 kg</a:t>
            </a:r>
            <a:endParaRPr lang="sv-SE" sz="900" dirty="0"/>
          </a:p>
          <a:p>
            <a:r>
              <a:rPr lang="sv-SE" dirty="0"/>
              <a:t>4 ton = 4 000 kg och 0,6 ton = 600 kg.</a:t>
            </a:r>
          </a:p>
          <a:p>
            <a:endParaRPr lang="sv-SE" sz="900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DDB2A4C9-2245-804E-A31F-1286BBD4C411}"/>
              </a:ext>
            </a:extLst>
          </p:cNvPr>
          <p:cNvSpPr/>
          <p:nvPr/>
        </p:nvSpPr>
        <p:spPr>
          <a:xfrm>
            <a:off x="5184429" y="5931222"/>
            <a:ext cx="3714038" cy="407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9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 animBg="1"/>
      <p:bldP spid="27" grpId="0" animBg="1"/>
      <p:bldP spid="27" grpId="1" animBg="1"/>
      <p:bldP spid="30" grpId="0" animBg="1"/>
      <p:bldP spid="40" grpId="0" animBg="1"/>
      <p:bldP spid="40" grpId="1" animBg="1"/>
      <p:bldP spid="34" grpId="0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89" y="86213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91774" y="622342"/>
            <a:ext cx="6617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godispåse innehåller 450 g. Zoe äter upp 2 hg. Hur mycket godis finns det sedan kvar i påsen? Svara i hektogram.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30762" y="478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BF30E72-DAF4-6F45-9646-7FE2E2E1B14B}"/>
              </a:ext>
            </a:extLst>
          </p:cNvPr>
          <p:cNvSpPr/>
          <p:nvPr/>
        </p:nvSpPr>
        <p:spPr>
          <a:xfrm>
            <a:off x="1141996" y="2514068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450 g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32628-41A7-1F46-A5CA-5A1703EC028D}"/>
              </a:ext>
            </a:extLst>
          </p:cNvPr>
          <p:cNvSpPr/>
          <p:nvPr/>
        </p:nvSpPr>
        <p:spPr>
          <a:xfrm>
            <a:off x="2052804" y="2514027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4,5 hg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3540BC0-1364-B44F-910D-9FA1CDE06E80}"/>
              </a:ext>
            </a:extLst>
          </p:cNvPr>
          <p:cNvSpPr/>
          <p:nvPr/>
        </p:nvSpPr>
        <p:spPr>
          <a:xfrm>
            <a:off x="1141996" y="3374221"/>
            <a:ext cx="1203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Kvar :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7AB560-4CBF-A54E-B0CF-8A1A1BC1F670}"/>
              </a:ext>
            </a:extLst>
          </p:cNvPr>
          <p:cNvSpPr/>
          <p:nvPr/>
        </p:nvSpPr>
        <p:spPr>
          <a:xfrm>
            <a:off x="1879490" y="3374180"/>
            <a:ext cx="190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(4,5 </a:t>
            </a:r>
            <a:r>
              <a:rPr lang="sv-SE" sz="2000" dirty="0">
                <a:latin typeface="+mn-lt"/>
              </a:rPr>
              <a:t>–</a:t>
            </a:r>
            <a:r>
              <a:rPr lang="sv-SE" sz="2000" dirty="0">
                <a:latin typeface="Bradley Hand" pitchFamily="2" charset="77"/>
              </a:rPr>
              <a:t> 2) hg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087461D-6E3C-0E42-94A7-9DBAA1BB693E}"/>
              </a:ext>
            </a:extLst>
          </p:cNvPr>
          <p:cNvSpPr/>
          <p:nvPr/>
        </p:nvSpPr>
        <p:spPr>
          <a:xfrm>
            <a:off x="3521926" y="3374180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2,5 hg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C1EB7DD-0F93-7641-9404-C8C5B39EFF2B}"/>
              </a:ext>
            </a:extLst>
          </p:cNvPr>
          <p:cNvSpPr/>
          <p:nvPr/>
        </p:nvSpPr>
        <p:spPr>
          <a:xfrm>
            <a:off x="1251680" y="4941813"/>
            <a:ext cx="5065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Det finns 2,5 hg godis kvar i påsen.</a:t>
            </a:r>
          </a:p>
        </p:txBody>
      </p:sp>
      <p:pic>
        <p:nvPicPr>
          <p:cNvPr id="3078" name="Picture 6" descr="Godispåse barnkalas och alternativ till godispåse | Coola Kalas">
            <a:extLst>
              <a:ext uri="{FF2B5EF4-FFF2-40B4-BE49-F238E27FC236}">
                <a16:creationId xmlns:a16="http://schemas.microsoft.com/office/drawing/2014/main" id="{027019B4-54F3-3648-9846-0553FCDF3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r="22820"/>
          <a:stretch/>
        </p:blipFill>
        <p:spPr bwMode="auto">
          <a:xfrm>
            <a:off x="6688507" y="569779"/>
            <a:ext cx="1419211" cy="13833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ktangel 55">
            <a:extLst>
              <a:ext uri="{FF2B5EF4-FFF2-40B4-BE49-F238E27FC236}">
                <a16:creationId xmlns:a16="http://schemas.microsoft.com/office/drawing/2014/main" id="{35BE1903-41FB-6E47-8F2E-F09FD02C1040}"/>
              </a:ext>
            </a:extLst>
          </p:cNvPr>
          <p:cNvSpPr/>
          <p:nvPr/>
        </p:nvSpPr>
        <p:spPr>
          <a:xfrm>
            <a:off x="5718673" y="2358088"/>
            <a:ext cx="1679439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100 g = 1 hg</a:t>
            </a:r>
          </a:p>
          <a:p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54581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3" grpId="0"/>
      <p:bldP spid="44" grpId="0"/>
      <p:bldP spid="45" grpId="0"/>
      <p:bldP spid="46" grpId="0"/>
      <p:bldP spid="53" grpId="0"/>
      <p:bldP spid="54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673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Skriv vikterna i gram.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1 kg 200 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20858" y="1614073"/>
            <a:ext cx="2019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2,5 kg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808696" y="2967422"/>
            <a:ext cx="261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 kg 200 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3006768" y="2967110"/>
            <a:ext cx="167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1 200 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29115" y="4201662"/>
            <a:ext cx="229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2,5 kg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371498" y="419908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2 500 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C088586-891A-E64C-A713-F02FA7EE0A70}"/>
              </a:ext>
            </a:extLst>
          </p:cNvPr>
          <p:cNvSpPr/>
          <p:nvPr/>
        </p:nvSpPr>
        <p:spPr>
          <a:xfrm>
            <a:off x="5101538" y="1622146"/>
            <a:ext cx="2478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c) 0,9 kg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211D88-716F-6A47-8665-1970882F9A80}"/>
              </a:ext>
            </a:extLst>
          </p:cNvPr>
          <p:cNvSpPr/>
          <p:nvPr/>
        </p:nvSpPr>
        <p:spPr>
          <a:xfrm>
            <a:off x="829115" y="5515561"/>
            <a:ext cx="247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c) 0,9 kg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7BA3E06-D7A6-4F41-9849-214F14A36AFF}"/>
              </a:ext>
            </a:extLst>
          </p:cNvPr>
          <p:cNvSpPr/>
          <p:nvPr/>
        </p:nvSpPr>
        <p:spPr>
          <a:xfrm>
            <a:off x="2448922" y="5515873"/>
            <a:ext cx="2190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900 g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C1449B9-9231-D945-9EE8-5538FF57FBC4}"/>
              </a:ext>
            </a:extLst>
          </p:cNvPr>
          <p:cNvSpPr/>
          <p:nvPr/>
        </p:nvSpPr>
        <p:spPr>
          <a:xfrm>
            <a:off x="5135431" y="2878851"/>
            <a:ext cx="3894667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 kg = 1 000 g.  Sedan har du 200 g till.</a:t>
            </a:r>
          </a:p>
          <a:p>
            <a:endParaRPr lang="sv-SE" sz="9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305A86C-930F-C44A-8AA8-CEAF572D66BF}"/>
              </a:ext>
            </a:extLst>
          </p:cNvPr>
          <p:cNvSpPr/>
          <p:nvPr/>
        </p:nvSpPr>
        <p:spPr>
          <a:xfrm>
            <a:off x="5135431" y="4029809"/>
            <a:ext cx="3778223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2 kg = 2 000 g och 0,5 kg = 500 g</a:t>
            </a:r>
            <a:endParaRPr lang="sv-SE" sz="900" dirty="0"/>
          </a:p>
          <a:p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7445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5" grpId="0"/>
      <p:bldP spid="16" grpId="0"/>
      <p:bldP spid="17" grpId="0"/>
      <p:bldP spid="20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89" y="86213"/>
            <a:ext cx="1161498" cy="384895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133350" y="622342"/>
            <a:ext cx="5784850" cy="1428214"/>
          </a:xfrm>
          <a:prstGeom prst="ellipse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Kattungen Murre väger 4,4 hg. </a:t>
            </a:r>
          </a:p>
          <a:p>
            <a:r>
              <a:rPr lang="sv-SE" sz="2000" dirty="0"/>
              <a:t>Hans syster </a:t>
            </a:r>
            <a:r>
              <a:rPr lang="sv-SE" sz="2000" dirty="0" err="1"/>
              <a:t>Mizzi</a:t>
            </a:r>
            <a:r>
              <a:rPr lang="sv-SE" sz="2000" dirty="0"/>
              <a:t> väger 70 g mer</a:t>
            </a:r>
            <a:r>
              <a:rPr lang="sv-SE" sz="2000"/>
              <a:t>. </a:t>
            </a:r>
          </a:p>
          <a:p>
            <a:r>
              <a:rPr lang="sv-SE" sz="2000"/>
              <a:t>Hur </a:t>
            </a:r>
            <a:r>
              <a:rPr lang="sv-SE" sz="2000" dirty="0"/>
              <a:t>mycket väger hon? Svara i gram.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30762" y="478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CBF30E72-DAF4-6F45-9646-7FE2E2E1B14B}"/>
              </a:ext>
            </a:extLst>
          </p:cNvPr>
          <p:cNvSpPr/>
          <p:nvPr/>
        </p:nvSpPr>
        <p:spPr>
          <a:xfrm>
            <a:off x="1141996" y="2514068"/>
            <a:ext cx="21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4,4 hg </a:t>
            </a:r>
            <a:r>
              <a:rPr lang="sv-SE" sz="2000" dirty="0">
                <a:latin typeface="+mn-lt"/>
              </a:rPr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6832628-41A7-1F46-A5CA-5A1703EC028D}"/>
              </a:ext>
            </a:extLst>
          </p:cNvPr>
          <p:cNvSpPr/>
          <p:nvPr/>
        </p:nvSpPr>
        <p:spPr>
          <a:xfrm>
            <a:off x="2196671" y="2515713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440 g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53540BC0-1364-B44F-910D-9FA1CDE06E80}"/>
              </a:ext>
            </a:extLst>
          </p:cNvPr>
          <p:cNvSpPr/>
          <p:nvPr/>
        </p:nvSpPr>
        <p:spPr>
          <a:xfrm>
            <a:off x="1141996" y="3374221"/>
            <a:ext cx="190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>
                <a:latin typeface="Bradley Hand" pitchFamily="2" charset="77"/>
              </a:rPr>
              <a:t>Mizzi</a:t>
            </a:r>
            <a:r>
              <a:rPr lang="sv-SE" sz="2000" dirty="0">
                <a:latin typeface="Bradley Hand" pitchFamily="2" charset="77"/>
              </a:rPr>
              <a:t> väger :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7AB560-4CBF-A54E-B0CF-8A1A1BC1F670}"/>
              </a:ext>
            </a:extLst>
          </p:cNvPr>
          <p:cNvSpPr/>
          <p:nvPr/>
        </p:nvSpPr>
        <p:spPr>
          <a:xfrm>
            <a:off x="2619429" y="3374221"/>
            <a:ext cx="190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(440 </a:t>
            </a:r>
            <a:r>
              <a:rPr lang="sv-SE" sz="2000" dirty="0">
                <a:latin typeface="+mn-lt"/>
              </a:rPr>
              <a:t>+ </a:t>
            </a:r>
            <a:r>
              <a:rPr lang="sv-SE" sz="2000" dirty="0">
                <a:latin typeface="Bradley Hand" pitchFamily="2" charset="77"/>
              </a:rPr>
              <a:t>70)g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087461D-6E3C-0E42-94A7-9DBAA1BB693E}"/>
              </a:ext>
            </a:extLst>
          </p:cNvPr>
          <p:cNvSpPr/>
          <p:nvPr/>
        </p:nvSpPr>
        <p:spPr>
          <a:xfrm>
            <a:off x="4241800" y="3374221"/>
            <a:ext cx="1270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510 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C1EB7DD-0F93-7641-9404-C8C5B39EFF2B}"/>
              </a:ext>
            </a:extLst>
          </p:cNvPr>
          <p:cNvSpPr/>
          <p:nvPr/>
        </p:nvSpPr>
        <p:spPr>
          <a:xfrm>
            <a:off x="1251680" y="4941813"/>
            <a:ext cx="299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 </a:t>
            </a:r>
            <a:r>
              <a:rPr lang="sv-SE" sz="2000" dirty="0" err="1">
                <a:latin typeface="Bradley Hand" pitchFamily="2" charset="77"/>
              </a:rPr>
              <a:t>Mizzi</a:t>
            </a:r>
            <a:r>
              <a:rPr lang="sv-SE" sz="2000" dirty="0">
                <a:latin typeface="Bradley Hand" pitchFamily="2" charset="77"/>
              </a:rPr>
              <a:t> väger 510 g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35BE1903-41FB-6E47-8F2E-F09FD02C1040}"/>
              </a:ext>
            </a:extLst>
          </p:cNvPr>
          <p:cNvSpPr/>
          <p:nvPr/>
        </p:nvSpPr>
        <p:spPr>
          <a:xfrm>
            <a:off x="5718673" y="2358088"/>
            <a:ext cx="1336177" cy="630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dirty="0"/>
              <a:t>1hg = 100 g</a:t>
            </a:r>
          </a:p>
          <a:p>
            <a:endParaRPr lang="sv-SE" sz="900" dirty="0"/>
          </a:p>
        </p:txBody>
      </p:sp>
      <p:pic>
        <p:nvPicPr>
          <p:cNvPr id="5122" name="Picture 2" descr="Kattungars utveckling - första tiden med katt | Bozita">
            <a:extLst>
              <a:ext uri="{FF2B5EF4-FFF2-40B4-BE49-F238E27FC236}">
                <a16:creationId xmlns:a16="http://schemas.microsoft.com/office/drawing/2014/main" id="{8EB079D8-64BB-3A44-9E31-45F173826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/>
        </p:blipFill>
        <p:spPr bwMode="auto">
          <a:xfrm>
            <a:off x="5424321" y="449766"/>
            <a:ext cx="1785573" cy="15832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3" grpId="0"/>
      <p:bldP spid="44" grpId="0"/>
      <p:bldP spid="45" grpId="0"/>
      <p:bldP spid="46" grpId="0"/>
      <p:bldP spid="53" grpId="0"/>
      <p:bldP spid="54" grpId="0"/>
      <p:bldP spid="5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40853</TotalTime>
  <Words>324</Words>
  <Application>Microsoft Macintosh PowerPoint</Application>
  <PresentationFormat>Bildspel på skärmen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322</cp:revision>
  <dcterms:created xsi:type="dcterms:W3CDTF">2017-04-10T07:17:33Z</dcterms:created>
  <dcterms:modified xsi:type="dcterms:W3CDTF">2021-03-02T17:05:54Z</dcterms:modified>
</cp:coreProperties>
</file>