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355" r:id="rId2"/>
    <p:sldId id="356" r:id="rId3"/>
    <p:sldId id="357" r:id="rId4"/>
    <p:sldId id="358" r:id="rId5"/>
    <p:sldId id="360" r:id="rId6"/>
    <p:sldId id="338" r:id="rId7"/>
    <p:sldId id="353" r:id="rId8"/>
    <p:sldId id="354" r:id="rId9"/>
    <p:sldId id="260" r:id="rId10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CAEC"/>
    <a:srgbClr val="95C0EC"/>
    <a:srgbClr val="7BA5D0"/>
    <a:srgbClr val="80A9D0"/>
    <a:srgbClr val="8E2503"/>
    <a:srgbClr val="9E2903"/>
    <a:srgbClr val="721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24" autoAdjust="0"/>
    <p:restoredTop sz="99052" autoAdjust="0"/>
  </p:normalViewPr>
  <p:slideViewPr>
    <p:cSldViewPr snapToGrid="0" snapToObjects="1">
      <p:cViewPr varScale="1">
        <p:scale>
          <a:sx n="128" d="100"/>
          <a:sy n="128" d="100"/>
        </p:scale>
        <p:origin x="3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2021-07-18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2021-07-18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2021-07-18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2021-07-18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2021-07-18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2021-07-18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2021-07-18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2021-07-18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2021-07-18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2021-07-18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2021-07-18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2021-07-18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2021-07-18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iff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25FBDEB-3360-2148-A8C0-50753B1D9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873" y="137711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/>
              <a:t>1.4	        				 Mer om multiplikation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7FB9275-47D8-4041-8FD2-FBC43FFC7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629" y="176095"/>
            <a:ext cx="1161498" cy="384895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89A69292-B774-B74A-8252-BA4F9F384D77}"/>
              </a:ext>
            </a:extLst>
          </p:cNvPr>
          <p:cNvSpPr/>
          <p:nvPr/>
        </p:nvSpPr>
        <p:spPr>
          <a:xfrm>
            <a:off x="1392234" y="820296"/>
            <a:ext cx="71269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I det här avsnittet repeterar vi multiplikation med uppställning. </a:t>
            </a:r>
          </a:p>
          <a:p>
            <a:r>
              <a:rPr lang="sv-SE" dirty="0"/>
              <a:t>Det som är nytt är multiplikation där båda faktorerna har fler siffror än en. 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780C4E11-19B6-4746-A80F-A508642A4F8C}"/>
              </a:ext>
            </a:extLst>
          </p:cNvPr>
          <p:cNvSpPr/>
          <p:nvPr/>
        </p:nvSpPr>
        <p:spPr>
          <a:xfrm>
            <a:off x="2425753" y="1521235"/>
            <a:ext cx="51385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Låt oss titta på multiplikationen </a:t>
            </a:r>
            <a:r>
              <a:rPr lang="sv-SE" sz="2400" b="1" dirty="0">
                <a:solidFill>
                  <a:srgbClr val="C00000"/>
                </a:solidFill>
              </a:rPr>
              <a:t>31 ∙ 27</a:t>
            </a:r>
            <a:r>
              <a:rPr lang="sv-SE" dirty="0"/>
              <a:t>. 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52A0E7A-8CB1-B144-BC2B-F53490BDA769}"/>
              </a:ext>
            </a:extLst>
          </p:cNvPr>
          <p:cNvSpPr/>
          <p:nvPr/>
        </p:nvSpPr>
        <p:spPr>
          <a:xfrm>
            <a:off x="1029467" y="2314997"/>
            <a:ext cx="2052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3 1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8430D8A4-B81D-8C48-9F95-CBA880A68482}"/>
              </a:ext>
            </a:extLst>
          </p:cNvPr>
          <p:cNvSpPr/>
          <p:nvPr/>
        </p:nvSpPr>
        <p:spPr>
          <a:xfrm>
            <a:off x="441161" y="2837307"/>
            <a:ext cx="25030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b="1" dirty="0"/>
              <a:t>  ·   </a:t>
            </a:r>
            <a:r>
              <a:rPr lang="sv-SE" sz="4000" dirty="0">
                <a:solidFill>
                  <a:srgbClr val="0070C0"/>
                </a:solidFill>
              </a:rPr>
              <a:t>2</a:t>
            </a:r>
            <a:r>
              <a:rPr lang="sv-SE" sz="4000" dirty="0"/>
              <a:t> </a:t>
            </a:r>
            <a:r>
              <a:rPr lang="sv-SE" sz="4000" dirty="0">
                <a:solidFill>
                  <a:srgbClr val="C00000"/>
                </a:solidFill>
              </a:rPr>
              <a:t>7</a:t>
            </a:r>
          </a:p>
        </p:txBody>
      </p:sp>
      <p:cxnSp>
        <p:nvCxnSpPr>
          <p:cNvPr id="10" name="Rak 9">
            <a:extLst>
              <a:ext uri="{FF2B5EF4-FFF2-40B4-BE49-F238E27FC236}">
                <a16:creationId xmlns:a16="http://schemas.microsoft.com/office/drawing/2014/main" id="{5E5A414A-2AD1-C740-962A-4DFCD58052DF}"/>
              </a:ext>
            </a:extLst>
          </p:cNvPr>
          <p:cNvCxnSpPr>
            <a:cxnSpLocks/>
          </p:cNvCxnSpPr>
          <p:nvPr/>
        </p:nvCxnSpPr>
        <p:spPr>
          <a:xfrm flipV="1">
            <a:off x="747842" y="3424156"/>
            <a:ext cx="1121677" cy="96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ktangel 12">
            <a:extLst>
              <a:ext uri="{FF2B5EF4-FFF2-40B4-BE49-F238E27FC236}">
                <a16:creationId xmlns:a16="http://schemas.microsoft.com/office/drawing/2014/main" id="{B4F485B1-394F-3345-85BC-B0E4C8CFB2BA}"/>
              </a:ext>
            </a:extLst>
          </p:cNvPr>
          <p:cNvSpPr/>
          <p:nvPr/>
        </p:nvSpPr>
        <p:spPr>
          <a:xfrm>
            <a:off x="2936368" y="3528339"/>
            <a:ext cx="58928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+mn-lt"/>
              </a:rPr>
              <a:t>Sedan räknar du </a:t>
            </a:r>
            <a:r>
              <a:rPr lang="sv-SE" dirty="0">
                <a:solidFill>
                  <a:srgbClr val="0070C0"/>
                </a:solidFill>
                <a:latin typeface="+mn-lt"/>
              </a:rPr>
              <a:t>2</a:t>
            </a:r>
            <a:r>
              <a:rPr lang="sv-SE" dirty="0">
                <a:latin typeface="+mn-lt"/>
              </a:rPr>
              <a:t> · 31. Vi börjar då på en ny rad. </a:t>
            </a:r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E29AA131-18EB-EC4B-8ADF-0889D4306CB0}"/>
              </a:ext>
            </a:extLst>
          </p:cNvPr>
          <p:cNvSpPr/>
          <p:nvPr/>
        </p:nvSpPr>
        <p:spPr>
          <a:xfrm>
            <a:off x="1407028" y="2351053"/>
            <a:ext cx="418283" cy="104235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B36225BD-9626-C747-A44D-DD3C2A1C62DA}"/>
              </a:ext>
            </a:extLst>
          </p:cNvPr>
          <p:cNvSpPr/>
          <p:nvPr/>
        </p:nvSpPr>
        <p:spPr>
          <a:xfrm rot="19945505">
            <a:off x="1171422" y="2257972"/>
            <a:ext cx="502436" cy="1196149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55A0374F-3951-F84A-8B7F-68A9C8534F8E}"/>
              </a:ext>
            </a:extLst>
          </p:cNvPr>
          <p:cNvSpPr/>
          <p:nvPr/>
        </p:nvSpPr>
        <p:spPr>
          <a:xfrm>
            <a:off x="610355" y="3372064"/>
            <a:ext cx="8224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2 1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18D23AEA-27BB-504E-A3B7-3881201AA0CE}"/>
              </a:ext>
            </a:extLst>
          </p:cNvPr>
          <p:cNvSpPr/>
          <p:nvPr/>
        </p:nvSpPr>
        <p:spPr>
          <a:xfrm>
            <a:off x="2936368" y="2963349"/>
            <a:ext cx="2737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Fortsätt med tiotalen:   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AC2E790F-4268-F049-9BEA-510028184972}"/>
              </a:ext>
            </a:extLst>
          </p:cNvPr>
          <p:cNvSpPr/>
          <p:nvPr/>
        </p:nvSpPr>
        <p:spPr>
          <a:xfrm>
            <a:off x="1004357" y="3851656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2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1E26B46A-E496-C041-8481-C4A15DD4B9D1}"/>
              </a:ext>
            </a:extLst>
          </p:cNvPr>
          <p:cNvSpPr/>
          <p:nvPr/>
        </p:nvSpPr>
        <p:spPr>
          <a:xfrm>
            <a:off x="2944842" y="2663158"/>
            <a:ext cx="35962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Börja med entalen:   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2C443365-4689-2B4E-AAE8-D790471E2BDB}"/>
              </a:ext>
            </a:extLst>
          </p:cNvPr>
          <p:cNvSpPr/>
          <p:nvPr/>
        </p:nvSpPr>
        <p:spPr>
          <a:xfrm>
            <a:off x="1418404" y="3359617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7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C86F276B-FDDC-3F40-B3F5-FFE730001996}"/>
              </a:ext>
            </a:extLst>
          </p:cNvPr>
          <p:cNvSpPr/>
          <p:nvPr/>
        </p:nvSpPr>
        <p:spPr>
          <a:xfrm>
            <a:off x="2921290" y="4516040"/>
            <a:ext cx="46768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0070C0"/>
                </a:solidFill>
              </a:rPr>
              <a:t>2</a:t>
            </a:r>
            <a:r>
              <a:rPr lang="sv-SE" dirty="0"/>
              <a:t> ∙ 1= 2.  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B6629765-F8D7-D64F-B6CD-3CE0EBEBBE03}"/>
              </a:ext>
            </a:extLst>
          </p:cNvPr>
          <p:cNvSpPr/>
          <p:nvPr/>
        </p:nvSpPr>
        <p:spPr>
          <a:xfrm>
            <a:off x="2921290" y="4841506"/>
            <a:ext cx="46524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0070C0"/>
                </a:solidFill>
              </a:rPr>
              <a:t>2</a:t>
            </a:r>
            <a:r>
              <a:rPr lang="sv-SE" dirty="0"/>
              <a:t> ∙ 3 = 6  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3DB28D56-8018-2A4F-B5E2-7997B921EAE9}"/>
              </a:ext>
            </a:extLst>
          </p:cNvPr>
          <p:cNvSpPr/>
          <p:nvPr/>
        </p:nvSpPr>
        <p:spPr>
          <a:xfrm>
            <a:off x="4825293" y="2670897"/>
            <a:ext cx="10385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7</a:t>
            </a:r>
            <a:r>
              <a:rPr lang="sv-SE" dirty="0"/>
              <a:t> ∙ 1= 7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18BE1495-4DB9-1F45-A701-1E61620B7E9F}"/>
              </a:ext>
            </a:extLst>
          </p:cNvPr>
          <p:cNvSpPr/>
          <p:nvPr/>
        </p:nvSpPr>
        <p:spPr>
          <a:xfrm>
            <a:off x="4995047" y="2964626"/>
            <a:ext cx="33869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7</a:t>
            </a:r>
            <a:r>
              <a:rPr lang="sv-SE" dirty="0"/>
              <a:t> ∙ 3 = 21   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6C261D7D-42C3-4E45-9E31-B2F15012F280}"/>
              </a:ext>
            </a:extLst>
          </p:cNvPr>
          <p:cNvSpPr/>
          <p:nvPr/>
        </p:nvSpPr>
        <p:spPr>
          <a:xfrm rot="18097368">
            <a:off x="803176" y="2639133"/>
            <a:ext cx="1231520" cy="48158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CD6E2AF3-64C6-A947-B4B1-565BF823D37E}"/>
              </a:ext>
            </a:extLst>
          </p:cNvPr>
          <p:cNvSpPr/>
          <p:nvPr/>
        </p:nvSpPr>
        <p:spPr>
          <a:xfrm>
            <a:off x="2921290" y="3851656"/>
            <a:ext cx="6042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+mn-lt"/>
              </a:rPr>
              <a:t>Eftersom 2:an är tiotalssiffra så är det egentligen</a:t>
            </a:r>
            <a:r>
              <a:rPr lang="sv-SE" dirty="0">
                <a:solidFill>
                  <a:srgbClr val="0070C0"/>
                </a:solidFill>
                <a:latin typeface="+mn-lt"/>
              </a:rPr>
              <a:t> 20 </a:t>
            </a:r>
            <a:r>
              <a:rPr lang="sv-SE" dirty="0">
                <a:latin typeface="+mn-lt"/>
              </a:rPr>
              <a:t>∙ 31.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47D2BE42-A35D-064F-ABBB-483AE048B27D}"/>
              </a:ext>
            </a:extLst>
          </p:cNvPr>
          <p:cNvSpPr/>
          <p:nvPr/>
        </p:nvSpPr>
        <p:spPr>
          <a:xfrm>
            <a:off x="2896887" y="5244929"/>
            <a:ext cx="39279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Sist adderar vi båda leden.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3998F721-5ACF-CF4A-991B-2FADA0291320}"/>
              </a:ext>
            </a:extLst>
          </p:cNvPr>
          <p:cNvSpPr/>
          <p:nvPr/>
        </p:nvSpPr>
        <p:spPr>
          <a:xfrm>
            <a:off x="1896315" y="5961604"/>
            <a:ext cx="71503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För att kontrollera om svaret är rimligt kan vi göra en</a:t>
            </a:r>
          </a:p>
          <a:p>
            <a:r>
              <a:rPr lang="sv-SE" dirty="0"/>
              <a:t> överslagsräkning: 31 · 27 ≈ 30 · 30 = 900. Svaret är rimligt. </a:t>
            </a:r>
          </a:p>
        </p:txBody>
      </p:sp>
      <p:sp>
        <p:nvSpPr>
          <p:cNvPr id="37" name="Ellips 36">
            <a:extLst>
              <a:ext uri="{FF2B5EF4-FFF2-40B4-BE49-F238E27FC236}">
                <a16:creationId xmlns:a16="http://schemas.microsoft.com/office/drawing/2014/main" id="{A3E20993-FE75-8547-B06F-13D30AD9BFA2}"/>
              </a:ext>
            </a:extLst>
          </p:cNvPr>
          <p:cNvSpPr/>
          <p:nvPr/>
        </p:nvSpPr>
        <p:spPr>
          <a:xfrm rot="16200000">
            <a:off x="651614" y="2657685"/>
            <a:ext cx="1175844" cy="44993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C2DA3C7F-5C11-5041-ADAC-9722E28977BC}"/>
              </a:ext>
            </a:extLst>
          </p:cNvPr>
          <p:cNvSpPr/>
          <p:nvPr/>
        </p:nvSpPr>
        <p:spPr>
          <a:xfrm>
            <a:off x="650505" y="3851656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6</a:t>
            </a:r>
          </a:p>
        </p:txBody>
      </p:sp>
      <p:cxnSp>
        <p:nvCxnSpPr>
          <p:cNvPr id="39" name="Rak 38">
            <a:extLst>
              <a:ext uri="{FF2B5EF4-FFF2-40B4-BE49-F238E27FC236}">
                <a16:creationId xmlns:a16="http://schemas.microsoft.com/office/drawing/2014/main" id="{F7DF1D5D-A419-2940-80DE-714F5C26B6EB}"/>
              </a:ext>
            </a:extLst>
          </p:cNvPr>
          <p:cNvCxnSpPr>
            <a:cxnSpLocks/>
          </p:cNvCxnSpPr>
          <p:nvPr/>
        </p:nvCxnSpPr>
        <p:spPr>
          <a:xfrm>
            <a:off x="423615" y="4463641"/>
            <a:ext cx="13202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Rektangel 41">
            <a:extLst>
              <a:ext uri="{FF2B5EF4-FFF2-40B4-BE49-F238E27FC236}">
                <a16:creationId xmlns:a16="http://schemas.microsoft.com/office/drawing/2014/main" id="{72DF08C9-64E7-6444-BA76-65D7516EEF97}"/>
              </a:ext>
            </a:extLst>
          </p:cNvPr>
          <p:cNvSpPr/>
          <p:nvPr/>
        </p:nvSpPr>
        <p:spPr>
          <a:xfrm>
            <a:off x="314795" y="3834148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+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266B3D32-D3C0-784C-9B00-DC8398C93BB7}"/>
              </a:ext>
            </a:extLst>
          </p:cNvPr>
          <p:cNvSpPr/>
          <p:nvPr/>
        </p:nvSpPr>
        <p:spPr>
          <a:xfrm>
            <a:off x="1321677" y="4359389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7</a:t>
            </a: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3962DCC3-E497-7649-A23A-2590E8AD08EA}"/>
              </a:ext>
            </a:extLst>
          </p:cNvPr>
          <p:cNvSpPr/>
          <p:nvPr/>
        </p:nvSpPr>
        <p:spPr>
          <a:xfrm>
            <a:off x="974222" y="4378332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3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B3CE0A56-6943-E64E-860D-8A4059A23513}"/>
              </a:ext>
            </a:extLst>
          </p:cNvPr>
          <p:cNvSpPr/>
          <p:nvPr/>
        </p:nvSpPr>
        <p:spPr>
          <a:xfrm>
            <a:off x="624335" y="4378332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8</a:t>
            </a: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B1C5FB09-8086-9B4C-9AF6-28882B1914A1}"/>
              </a:ext>
            </a:extLst>
          </p:cNvPr>
          <p:cNvSpPr/>
          <p:nvPr/>
        </p:nvSpPr>
        <p:spPr>
          <a:xfrm>
            <a:off x="2944218" y="2388402"/>
            <a:ext cx="58928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+mn-lt"/>
              </a:rPr>
              <a:t>Först multiplicerar vi 31 med </a:t>
            </a:r>
            <a:r>
              <a:rPr lang="sv-SE" dirty="0">
                <a:solidFill>
                  <a:srgbClr val="C00000"/>
                </a:solidFill>
                <a:latin typeface="+mn-lt"/>
              </a:rPr>
              <a:t>7</a:t>
            </a:r>
            <a:r>
              <a:rPr lang="sv-SE" dirty="0">
                <a:latin typeface="+mn-lt"/>
              </a:rPr>
              <a:t>. 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84B3A738-98AC-8D4C-B4B5-0833DE6579C3}"/>
              </a:ext>
            </a:extLst>
          </p:cNvPr>
          <p:cNvSpPr/>
          <p:nvPr/>
        </p:nvSpPr>
        <p:spPr>
          <a:xfrm>
            <a:off x="1392234" y="3853280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0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CEFE0819-E5D6-F945-A685-88B9FE8DC378}"/>
              </a:ext>
            </a:extLst>
          </p:cNvPr>
          <p:cNvSpPr/>
          <p:nvPr/>
        </p:nvSpPr>
        <p:spPr>
          <a:xfrm>
            <a:off x="2935552" y="4172702"/>
            <a:ext cx="64441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+mn-lt"/>
              </a:rPr>
              <a:t>Därför sätter vi ut  en nolla under 7:an innan vi fortsätter räkna.</a:t>
            </a:r>
          </a:p>
        </p:txBody>
      </p:sp>
    </p:spTree>
    <p:extLst>
      <p:ext uri="{BB962C8B-B14F-4D97-AF65-F5344CB8AC3E}">
        <p14:creationId xmlns:p14="http://schemas.microsoft.com/office/powerpoint/2010/main" val="269454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3" grpId="0"/>
      <p:bldP spid="14" grpId="0" animBg="1"/>
      <p:bldP spid="14" grpId="1" animBg="1"/>
      <p:bldP spid="17" grpId="0" animBg="1"/>
      <p:bldP spid="17" grpId="1" animBg="1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29" grpId="1" animBg="1"/>
      <p:bldP spid="30" grpId="0"/>
      <p:bldP spid="31" grpId="0"/>
      <p:bldP spid="34" grpId="0"/>
      <p:bldP spid="37" grpId="0" animBg="1"/>
      <p:bldP spid="37" grpId="1" animBg="1"/>
      <p:bldP spid="38" grpId="0"/>
      <p:bldP spid="42" grpId="0"/>
      <p:bldP spid="43" grpId="0"/>
      <p:bldP spid="44" grpId="0"/>
      <p:bldP spid="45" grpId="0"/>
      <p:bldP spid="47" grpId="0"/>
      <p:bldP spid="49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C7FB9275-47D8-4041-8FD2-FBC43FFC7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4641" y="173014"/>
            <a:ext cx="1161498" cy="384895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89A69292-B774-B74A-8252-BA4F9F384D77}"/>
              </a:ext>
            </a:extLst>
          </p:cNvPr>
          <p:cNvSpPr/>
          <p:nvPr/>
        </p:nvSpPr>
        <p:spPr>
          <a:xfrm>
            <a:off x="329300" y="323729"/>
            <a:ext cx="74653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Även om en eller båda faktorerna har decimaler så räknar man på samma sätt. Men vi väntar med att sätta ut decimaltecknet tills multiplikationen är klar. 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780C4E11-19B6-4746-A80F-A508642A4F8C}"/>
              </a:ext>
            </a:extLst>
          </p:cNvPr>
          <p:cNvSpPr/>
          <p:nvPr/>
        </p:nvSpPr>
        <p:spPr>
          <a:xfrm>
            <a:off x="2425753" y="1155475"/>
            <a:ext cx="51385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Låt oss titta på multiplikationen </a:t>
            </a:r>
            <a:r>
              <a:rPr lang="sv-SE" sz="2400" b="1" dirty="0">
                <a:solidFill>
                  <a:srgbClr val="C00000"/>
                </a:solidFill>
              </a:rPr>
              <a:t>28 ∙ 1,4</a:t>
            </a:r>
            <a:r>
              <a:rPr lang="sv-SE" dirty="0"/>
              <a:t>. 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52A0E7A-8CB1-B144-BC2B-F53490BDA769}"/>
              </a:ext>
            </a:extLst>
          </p:cNvPr>
          <p:cNvSpPr/>
          <p:nvPr/>
        </p:nvSpPr>
        <p:spPr>
          <a:xfrm>
            <a:off x="1029467" y="1949237"/>
            <a:ext cx="2052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2 8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8430D8A4-B81D-8C48-9F95-CBA880A68482}"/>
              </a:ext>
            </a:extLst>
          </p:cNvPr>
          <p:cNvSpPr/>
          <p:nvPr/>
        </p:nvSpPr>
        <p:spPr>
          <a:xfrm>
            <a:off x="441161" y="2471547"/>
            <a:ext cx="25030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b="1" dirty="0"/>
              <a:t>  ·   </a:t>
            </a:r>
            <a:r>
              <a:rPr lang="sv-SE" sz="4000" dirty="0">
                <a:solidFill>
                  <a:srgbClr val="0070C0"/>
                </a:solidFill>
              </a:rPr>
              <a:t>1</a:t>
            </a:r>
            <a:r>
              <a:rPr lang="sv-SE" sz="4000" dirty="0"/>
              <a:t>,</a:t>
            </a:r>
            <a:r>
              <a:rPr lang="sv-SE" sz="4000" dirty="0">
                <a:solidFill>
                  <a:srgbClr val="C00000"/>
                </a:solidFill>
              </a:rPr>
              <a:t>4</a:t>
            </a:r>
          </a:p>
        </p:txBody>
      </p:sp>
      <p:cxnSp>
        <p:nvCxnSpPr>
          <p:cNvPr id="10" name="Rak 9">
            <a:extLst>
              <a:ext uri="{FF2B5EF4-FFF2-40B4-BE49-F238E27FC236}">
                <a16:creationId xmlns:a16="http://schemas.microsoft.com/office/drawing/2014/main" id="{5E5A414A-2AD1-C740-962A-4DFCD58052DF}"/>
              </a:ext>
            </a:extLst>
          </p:cNvPr>
          <p:cNvCxnSpPr>
            <a:cxnSpLocks/>
          </p:cNvCxnSpPr>
          <p:nvPr/>
        </p:nvCxnSpPr>
        <p:spPr>
          <a:xfrm flipV="1">
            <a:off x="747842" y="3058396"/>
            <a:ext cx="1121677" cy="96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ktangel 12">
            <a:extLst>
              <a:ext uri="{FF2B5EF4-FFF2-40B4-BE49-F238E27FC236}">
                <a16:creationId xmlns:a16="http://schemas.microsoft.com/office/drawing/2014/main" id="{B4F485B1-394F-3345-85BC-B0E4C8CFB2BA}"/>
              </a:ext>
            </a:extLst>
          </p:cNvPr>
          <p:cNvSpPr/>
          <p:nvPr/>
        </p:nvSpPr>
        <p:spPr>
          <a:xfrm>
            <a:off x="2936368" y="3818827"/>
            <a:ext cx="58928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+mn-lt"/>
              </a:rPr>
              <a:t>Sedan räknar du </a:t>
            </a:r>
            <a:r>
              <a:rPr lang="sv-SE" dirty="0">
                <a:solidFill>
                  <a:srgbClr val="0070C0"/>
                </a:solidFill>
                <a:latin typeface="+mn-lt"/>
              </a:rPr>
              <a:t>1</a:t>
            </a:r>
            <a:r>
              <a:rPr lang="sv-SE" dirty="0">
                <a:latin typeface="+mn-lt"/>
              </a:rPr>
              <a:t> · 28. Vi börjar då på en ny rad. </a:t>
            </a:r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E29AA131-18EB-EC4B-8ADF-0889D4306CB0}"/>
              </a:ext>
            </a:extLst>
          </p:cNvPr>
          <p:cNvSpPr/>
          <p:nvPr/>
        </p:nvSpPr>
        <p:spPr>
          <a:xfrm>
            <a:off x="1407028" y="1985293"/>
            <a:ext cx="418283" cy="104235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B36225BD-9626-C747-A44D-DD3C2A1C62DA}"/>
              </a:ext>
            </a:extLst>
          </p:cNvPr>
          <p:cNvSpPr/>
          <p:nvPr/>
        </p:nvSpPr>
        <p:spPr>
          <a:xfrm rot="19945505">
            <a:off x="1171422" y="1892212"/>
            <a:ext cx="502436" cy="1196149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55A0374F-3951-F84A-8B7F-68A9C8534F8E}"/>
              </a:ext>
            </a:extLst>
          </p:cNvPr>
          <p:cNvSpPr/>
          <p:nvPr/>
        </p:nvSpPr>
        <p:spPr>
          <a:xfrm>
            <a:off x="610355" y="3006304"/>
            <a:ext cx="8224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1 1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18D23AEA-27BB-504E-A3B7-3881201AA0CE}"/>
              </a:ext>
            </a:extLst>
          </p:cNvPr>
          <p:cNvSpPr/>
          <p:nvPr/>
        </p:nvSpPr>
        <p:spPr>
          <a:xfrm>
            <a:off x="2935142" y="3006696"/>
            <a:ext cx="2737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Fortsätt med tiotalet:   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AC2E790F-4268-F049-9BEA-510028184972}"/>
              </a:ext>
            </a:extLst>
          </p:cNvPr>
          <p:cNvSpPr/>
          <p:nvPr/>
        </p:nvSpPr>
        <p:spPr>
          <a:xfrm>
            <a:off x="1004357" y="3485896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8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1E26B46A-E496-C041-8481-C4A15DD4B9D1}"/>
              </a:ext>
            </a:extLst>
          </p:cNvPr>
          <p:cNvSpPr/>
          <p:nvPr/>
        </p:nvSpPr>
        <p:spPr>
          <a:xfrm>
            <a:off x="2916360" y="1994836"/>
            <a:ext cx="4141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 börjar med entalet:   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2C443365-4689-2B4E-AAE8-D790471E2BDB}"/>
              </a:ext>
            </a:extLst>
          </p:cNvPr>
          <p:cNvSpPr/>
          <p:nvPr/>
        </p:nvSpPr>
        <p:spPr>
          <a:xfrm>
            <a:off x="1418404" y="2993857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2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C86F276B-FDDC-3F40-B3F5-FFE730001996}"/>
              </a:ext>
            </a:extLst>
          </p:cNvPr>
          <p:cNvSpPr/>
          <p:nvPr/>
        </p:nvSpPr>
        <p:spPr>
          <a:xfrm>
            <a:off x="2954938" y="4501544"/>
            <a:ext cx="46768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0070C0"/>
                </a:solidFill>
              </a:rPr>
              <a:t>1</a:t>
            </a:r>
            <a:r>
              <a:rPr lang="sv-SE" dirty="0"/>
              <a:t> ∙ 8 = 8  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B6629765-F8D7-D64F-B6CD-3CE0EBEBBE03}"/>
              </a:ext>
            </a:extLst>
          </p:cNvPr>
          <p:cNvSpPr/>
          <p:nvPr/>
        </p:nvSpPr>
        <p:spPr>
          <a:xfrm>
            <a:off x="2967139" y="4821923"/>
            <a:ext cx="46524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0070C0"/>
                </a:solidFill>
              </a:rPr>
              <a:t>1</a:t>
            </a:r>
            <a:r>
              <a:rPr lang="sv-SE" dirty="0"/>
              <a:t> ∙ 2 = 2 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3DB28D56-8018-2A4F-B5E2-7997B921EAE9}"/>
              </a:ext>
            </a:extLst>
          </p:cNvPr>
          <p:cNvSpPr/>
          <p:nvPr/>
        </p:nvSpPr>
        <p:spPr>
          <a:xfrm>
            <a:off x="5023796" y="1991247"/>
            <a:ext cx="10385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4</a:t>
            </a:r>
            <a:r>
              <a:rPr lang="sv-SE" dirty="0"/>
              <a:t> ∙ 8 = 32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18BE1495-4DB9-1F45-A701-1E61620B7E9F}"/>
              </a:ext>
            </a:extLst>
          </p:cNvPr>
          <p:cNvSpPr/>
          <p:nvPr/>
        </p:nvSpPr>
        <p:spPr>
          <a:xfrm>
            <a:off x="4995046" y="2998482"/>
            <a:ext cx="105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4</a:t>
            </a:r>
            <a:r>
              <a:rPr lang="sv-SE" dirty="0"/>
              <a:t> ∙ 2 = 8 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6C261D7D-42C3-4E45-9E31-B2F15012F280}"/>
              </a:ext>
            </a:extLst>
          </p:cNvPr>
          <p:cNvSpPr/>
          <p:nvPr/>
        </p:nvSpPr>
        <p:spPr>
          <a:xfrm rot="18097368">
            <a:off x="803176" y="2273373"/>
            <a:ext cx="1231520" cy="48158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47D2BE42-A35D-064F-ABBB-483AE048B27D}"/>
              </a:ext>
            </a:extLst>
          </p:cNvPr>
          <p:cNvSpPr/>
          <p:nvPr/>
        </p:nvSpPr>
        <p:spPr>
          <a:xfrm>
            <a:off x="2954938" y="5150547"/>
            <a:ext cx="5599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Sist adderar vi båda leden och sätter ut decimaltecknet.</a:t>
            </a:r>
          </a:p>
        </p:txBody>
      </p:sp>
      <p:sp>
        <p:nvSpPr>
          <p:cNvPr id="37" name="Ellips 36">
            <a:extLst>
              <a:ext uri="{FF2B5EF4-FFF2-40B4-BE49-F238E27FC236}">
                <a16:creationId xmlns:a16="http://schemas.microsoft.com/office/drawing/2014/main" id="{A3E20993-FE75-8547-B06F-13D30AD9BFA2}"/>
              </a:ext>
            </a:extLst>
          </p:cNvPr>
          <p:cNvSpPr/>
          <p:nvPr/>
        </p:nvSpPr>
        <p:spPr>
          <a:xfrm rot="16200000">
            <a:off x="651614" y="2291925"/>
            <a:ext cx="1175844" cy="44993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C2DA3C7F-5C11-5041-ADAC-9722E28977BC}"/>
              </a:ext>
            </a:extLst>
          </p:cNvPr>
          <p:cNvSpPr/>
          <p:nvPr/>
        </p:nvSpPr>
        <p:spPr>
          <a:xfrm>
            <a:off x="650505" y="3485896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2</a:t>
            </a:r>
          </a:p>
        </p:txBody>
      </p:sp>
      <p:cxnSp>
        <p:nvCxnSpPr>
          <p:cNvPr id="39" name="Rak 38">
            <a:extLst>
              <a:ext uri="{FF2B5EF4-FFF2-40B4-BE49-F238E27FC236}">
                <a16:creationId xmlns:a16="http://schemas.microsoft.com/office/drawing/2014/main" id="{F7DF1D5D-A419-2940-80DE-714F5C26B6EB}"/>
              </a:ext>
            </a:extLst>
          </p:cNvPr>
          <p:cNvCxnSpPr>
            <a:cxnSpLocks/>
          </p:cNvCxnSpPr>
          <p:nvPr/>
        </p:nvCxnSpPr>
        <p:spPr>
          <a:xfrm>
            <a:off x="423615" y="4097881"/>
            <a:ext cx="13202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Rektangel 41">
            <a:extLst>
              <a:ext uri="{FF2B5EF4-FFF2-40B4-BE49-F238E27FC236}">
                <a16:creationId xmlns:a16="http://schemas.microsoft.com/office/drawing/2014/main" id="{72DF08C9-64E7-6444-BA76-65D7516EEF97}"/>
              </a:ext>
            </a:extLst>
          </p:cNvPr>
          <p:cNvSpPr/>
          <p:nvPr/>
        </p:nvSpPr>
        <p:spPr>
          <a:xfrm>
            <a:off x="314795" y="3468388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+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266B3D32-D3C0-784C-9B00-DC8398C93BB7}"/>
              </a:ext>
            </a:extLst>
          </p:cNvPr>
          <p:cNvSpPr/>
          <p:nvPr/>
        </p:nvSpPr>
        <p:spPr>
          <a:xfrm>
            <a:off x="1408819" y="4003169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2</a:t>
            </a: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3962DCC3-E497-7649-A23A-2590E8AD08EA}"/>
              </a:ext>
            </a:extLst>
          </p:cNvPr>
          <p:cNvSpPr/>
          <p:nvPr/>
        </p:nvSpPr>
        <p:spPr>
          <a:xfrm>
            <a:off x="974222" y="4012572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9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B3CE0A56-6943-E64E-860D-8A4059A23513}"/>
              </a:ext>
            </a:extLst>
          </p:cNvPr>
          <p:cNvSpPr/>
          <p:nvPr/>
        </p:nvSpPr>
        <p:spPr>
          <a:xfrm>
            <a:off x="624335" y="4012572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3</a:t>
            </a: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B1C5FB09-8086-9B4C-9AF6-28882B1914A1}"/>
              </a:ext>
            </a:extLst>
          </p:cNvPr>
          <p:cNvSpPr/>
          <p:nvPr/>
        </p:nvSpPr>
        <p:spPr>
          <a:xfrm>
            <a:off x="2921289" y="1666745"/>
            <a:ext cx="58928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+mn-lt"/>
              </a:rPr>
              <a:t>Först multiplicerar vi 28 med </a:t>
            </a:r>
            <a:r>
              <a:rPr lang="sv-SE" dirty="0">
                <a:solidFill>
                  <a:srgbClr val="C00000"/>
                </a:solidFill>
                <a:latin typeface="+mn-lt"/>
              </a:rPr>
              <a:t>4</a:t>
            </a:r>
            <a:r>
              <a:rPr lang="sv-SE" dirty="0">
                <a:latin typeface="+mn-lt"/>
              </a:rPr>
              <a:t>. 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84B3A738-98AC-8D4C-B4B5-0833DE6579C3}"/>
              </a:ext>
            </a:extLst>
          </p:cNvPr>
          <p:cNvSpPr/>
          <p:nvPr/>
        </p:nvSpPr>
        <p:spPr>
          <a:xfrm>
            <a:off x="1416653" y="3485896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0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CEFE0819-E5D6-F945-A685-88B9FE8DC378}"/>
              </a:ext>
            </a:extLst>
          </p:cNvPr>
          <p:cNvSpPr/>
          <p:nvPr/>
        </p:nvSpPr>
        <p:spPr>
          <a:xfrm>
            <a:off x="2954938" y="4162906"/>
            <a:ext cx="64441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+mn-lt"/>
              </a:rPr>
              <a:t>Vi ut  en nolla under 2:an innan vi fortsätter räkna.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F8B545D4-6F06-C344-AEEB-1E1661AB0BFC}"/>
              </a:ext>
            </a:extLst>
          </p:cNvPr>
          <p:cNvSpPr/>
          <p:nvPr/>
        </p:nvSpPr>
        <p:spPr>
          <a:xfrm>
            <a:off x="1821755" y="2679853"/>
            <a:ext cx="5025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3</a:t>
            </a:r>
          </a:p>
        </p:txBody>
      </p:sp>
      <p:cxnSp>
        <p:nvCxnSpPr>
          <p:cNvPr id="36" name="Rak 35">
            <a:extLst>
              <a:ext uri="{FF2B5EF4-FFF2-40B4-BE49-F238E27FC236}">
                <a16:creationId xmlns:a16="http://schemas.microsoft.com/office/drawing/2014/main" id="{675557E1-4082-CC4A-9CAA-26A3CCFDB6B2}"/>
              </a:ext>
            </a:extLst>
          </p:cNvPr>
          <p:cNvCxnSpPr>
            <a:cxnSpLocks/>
          </p:cNvCxnSpPr>
          <p:nvPr/>
        </p:nvCxnSpPr>
        <p:spPr>
          <a:xfrm flipV="1">
            <a:off x="1879389" y="2825694"/>
            <a:ext cx="218810" cy="16998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Rektangel 39">
            <a:extLst>
              <a:ext uri="{FF2B5EF4-FFF2-40B4-BE49-F238E27FC236}">
                <a16:creationId xmlns:a16="http://schemas.microsoft.com/office/drawing/2014/main" id="{E0477F68-8A97-9843-8118-351583C5F37E}"/>
              </a:ext>
            </a:extLst>
          </p:cNvPr>
          <p:cNvSpPr/>
          <p:nvPr/>
        </p:nvSpPr>
        <p:spPr>
          <a:xfrm>
            <a:off x="2935142" y="2377227"/>
            <a:ext cx="44442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Tiotalssiffran 3 skriver du som </a:t>
            </a:r>
            <a:r>
              <a:rPr lang="sv-SE" i="1" dirty="0">
                <a:solidFill>
                  <a:srgbClr val="C00000"/>
                </a:solidFill>
              </a:rPr>
              <a:t>minnessiffra</a:t>
            </a:r>
            <a:r>
              <a:rPr lang="sv-SE" dirty="0"/>
              <a:t>.  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4B58A6CE-4AA2-E148-B516-82CB55EF07D4}"/>
              </a:ext>
            </a:extLst>
          </p:cNvPr>
          <p:cNvSpPr/>
          <p:nvPr/>
        </p:nvSpPr>
        <p:spPr>
          <a:xfrm>
            <a:off x="2935142" y="2678902"/>
            <a:ext cx="4368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2:an skriver du under 4:an. </a:t>
            </a: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100D6818-2E07-D941-BBA0-82DB2D2DEBB4}"/>
              </a:ext>
            </a:extLst>
          </p:cNvPr>
          <p:cNvSpPr/>
          <p:nvPr/>
        </p:nvSpPr>
        <p:spPr>
          <a:xfrm>
            <a:off x="2954937" y="3342561"/>
            <a:ext cx="46768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8 plus minnessiffran 3 = 11.  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D1E0EDF1-EF3E-B34D-92AD-1EA9AFDEDD3B}"/>
              </a:ext>
            </a:extLst>
          </p:cNvPr>
          <p:cNvSpPr/>
          <p:nvPr/>
        </p:nvSpPr>
        <p:spPr>
          <a:xfrm>
            <a:off x="2954938" y="5519879"/>
            <a:ext cx="5599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Det ska vara lika många decimaler i svaret som det är totalt i faktorerna. I detta fall är det en decimal.</a:t>
            </a: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CC2F5A6E-01D6-374B-9DAF-41897B4141DB}"/>
              </a:ext>
            </a:extLst>
          </p:cNvPr>
          <p:cNvSpPr/>
          <p:nvPr/>
        </p:nvSpPr>
        <p:spPr>
          <a:xfrm>
            <a:off x="1213498" y="4008206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2698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3" grpId="0"/>
      <p:bldP spid="14" grpId="0" animBg="1"/>
      <p:bldP spid="14" grpId="1" animBg="1"/>
      <p:bldP spid="17" grpId="0" animBg="1"/>
      <p:bldP spid="17" grpId="1" animBg="1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29" grpId="1" animBg="1"/>
      <p:bldP spid="31" grpId="0"/>
      <p:bldP spid="37" grpId="0" animBg="1"/>
      <p:bldP spid="37" grpId="1" animBg="1"/>
      <p:bldP spid="38" grpId="0"/>
      <p:bldP spid="42" grpId="0"/>
      <p:bldP spid="43" grpId="0"/>
      <p:bldP spid="44" grpId="0"/>
      <p:bldP spid="45" grpId="0"/>
      <p:bldP spid="47" grpId="0"/>
      <p:bldP spid="49" grpId="0"/>
      <p:bldP spid="50" grpId="0"/>
      <p:bldP spid="35" grpId="0"/>
      <p:bldP spid="40" grpId="0"/>
      <p:bldP spid="41" grpId="0"/>
      <p:bldP spid="46" grpId="0"/>
      <p:bldP spid="48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E4E2B7E-A9FE-6A4A-BD9D-183FDAECD5BD}"/>
              </a:ext>
            </a:extLst>
          </p:cNvPr>
          <p:cNvSpPr/>
          <p:nvPr/>
        </p:nvSpPr>
        <p:spPr>
          <a:xfrm>
            <a:off x="510711" y="92393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25AE198-47F4-DF45-ADA8-63DA8EF3A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5744" y="124402"/>
            <a:ext cx="1161498" cy="384895"/>
          </a:xfrm>
          <a:prstGeom prst="rect">
            <a:avLst/>
          </a:prstGeom>
        </p:spPr>
      </p:pic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240CDB33-D652-634B-AD95-C78713994F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291672"/>
              </p:ext>
            </p:extLst>
          </p:nvPr>
        </p:nvGraphicFramePr>
        <p:xfrm>
          <a:off x="2268636" y="140048"/>
          <a:ext cx="1443202" cy="304800"/>
        </p:xfrm>
        <a:graphic>
          <a:graphicData uri="http://schemas.openxmlformats.org/drawingml/2006/table">
            <a:tbl>
              <a:tblPr/>
              <a:tblGrid>
                <a:gridCol w="1443202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000" b="0" dirty="0">
                          <a:effectLst/>
                          <a:latin typeface="+mn-lt"/>
                        </a:rPr>
                        <a:t>5 · 27,9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sp>
        <p:nvSpPr>
          <p:cNvPr id="5" name="Rektangel 4">
            <a:extLst>
              <a:ext uri="{FF2B5EF4-FFF2-40B4-BE49-F238E27FC236}">
                <a16:creationId xmlns:a16="http://schemas.microsoft.com/office/drawing/2014/main" id="{08755C7A-695C-0E41-BDE4-D59B32FDE5E5}"/>
              </a:ext>
            </a:extLst>
          </p:cNvPr>
          <p:cNvSpPr/>
          <p:nvPr/>
        </p:nvSpPr>
        <p:spPr>
          <a:xfrm>
            <a:off x="3279038" y="948164"/>
            <a:ext cx="184246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C00000"/>
                </a:solidFill>
              </a:rPr>
              <a:t>5 · 9 = 45</a:t>
            </a:r>
            <a:r>
              <a:rPr lang="sv-SE" sz="1400" dirty="0"/>
              <a:t> </a:t>
            </a:r>
          </a:p>
          <a:p>
            <a:r>
              <a:rPr lang="sv-SE" sz="1400" dirty="0"/>
              <a:t>4:an blir minnessiffra. 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1FDC843-63FF-4441-951E-D0493B58C93E}"/>
              </a:ext>
            </a:extLst>
          </p:cNvPr>
          <p:cNvSpPr/>
          <p:nvPr/>
        </p:nvSpPr>
        <p:spPr>
          <a:xfrm>
            <a:off x="724468" y="1804914"/>
            <a:ext cx="1658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     ·</a:t>
            </a:r>
            <a:r>
              <a:rPr lang="sv-SE" sz="2400" dirty="0"/>
              <a:t>           </a:t>
            </a:r>
            <a:r>
              <a:rPr lang="sv-SE" sz="2400" dirty="0">
                <a:latin typeface="Bradley Hand" pitchFamily="2" charset="77"/>
              </a:rPr>
              <a:t>5 </a:t>
            </a:r>
            <a:endParaRPr lang="sv-SE" sz="2400" dirty="0"/>
          </a:p>
        </p:txBody>
      </p:sp>
      <p:cxnSp>
        <p:nvCxnSpPr>
          <p:cNvPr id="7" name="Rak 6">
            <a:extLst>
              <a:ext uri="{FF2B5EF4-FFF2-40B4-BE49-F238E27FC236}">
                <a16:creationId xmlns:a16="http://schemas.microsoft.com/office/drawing/2014/main" id="{2EEC8BEE-C909-C14C-9E43-2D117D1833D3}"/>
              </a:ext>
            </a:extLst>
          </p:cNvPr>
          <p:cNvCxnSpPr>
            <a:cxnSpLocks/>
          </p:cNvCxnSpPr>
          <p:nvPr/>
        </p:nvCxnSpPr>
        <p:spPr>
          <a:xfrm>
            <a:off x="1175154" y="2156797"/>
            <a:ext cx="93190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ktangel 7">
            <a:extLst>
              <a:ext uri="{FF2B5EF4-FFF2-40B4-BE49-F238E27FC236}">
                <a16:creationId xmlns:a16="http://schemas.microsoft.com/office/drawing/2014/main" id="{C8AE1DB6-040F-FD4E-A5EB-97282428AE68}"/>
              </a:ext>
            </a:extLst>
          </p:cNvPr>
          <p:cNvSpPr/>
          <p:nvPr/>
        </p:nvSpPr>
        <p:spPr>
          <a:xfrm>
            <a:off x="2147719" y="1911788"/>
            <a:ext cx="264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4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40B7526F-EC55-8D41-9B59-C033B8191A7D}"/>
              </a:ext>
            </a:extLst>
          </p:cNvPr>
          <p:cNvSpPr/>
          <p:nvPr/>
        </p:nvSpPr>
        <p:spPr>
          <a:xfrm>
            <a:off x="1543427" y="2106819"/>
            <a:ext cx="3983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9 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2E0026EE-6E2D-BB41-BB4D-2E94E139B428}"/>
              </a:ext>
            </a:extLst>
          </p:cNvPr>
          <p:cNvSpPr/>
          <p:nvPr/>
        </p:nvSpPr>
        <p:spPr>
          <a:xfrm>
            <a:off x="3279037" y="1695085"/>
            <a:ext cx="3160399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C00000"/>
                </a:solidFill>
              </a:rPr>
              <a:t>5 · 7 = 35</a:t>
            </a:r>
            <a:r>
              <a:rPr lang="sv-SE" sz="1400" dirty="0"/>
              <a:t>. Addera med minnessiffran. </a:t>
            </a:r>
          </a:p>
          <a:p>
            <a:r>
              <a:rPr lang="sv-SE" sz="1400" dirty="0">
                <a:solidFill>
                  <a:srgbClr val="C00000"/>
                </a:solidFill>
              </a:rPr>
              <a:t>4 + 35 = 39</a:t>
            </a:r>
            <a:r>
              <a:rPr lang="sv-SE" sz="1400" dirty="0"/>
              <a:t>. Skriv 3:an som minnessiffra. </a:t>
            </a:r>
          </a:p>
        </p:txBody>
      </p:sp>
      <p:cxnSp>
        <p:nvCxnSpPr>
          <p:cNvPr id="11" name="Rak 10">
            <a:extLst>
              <a:ext uri="{FF2B5EF4-FFF2-40B4-BE49-F238E27FC236}">
                <a16:creationId xmlns:a16="http://schemas.microsoft.com/office/drawing/2014/main" id="{369BB0E2-9F5E-B147-8990-4201A7AB3460}"/>
              </a:ext>
            </a:extLst>
          </p:cNvPr>
          <p:cNvCxnSpPr>
            <a:cxnSpLocks/>
          </p:cNvCxnSpPr>
          <p:nvPr/>
        </p:nvCxnSpPr>
        <p:spPr>
          <a:xfrm flipV="1">
            <a:off x="2270332" y="2045658"/>
            <a:ext cx="86707" cy="9526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Rektangel 11">
            <a:extLst>
              <a:ext uri="{FF2B5EF4-FFF2-40B4-BE49-F238E27FC236}">
                <a16:creationId xmlns:a16="http://schemas.microsoft.com/office/drawing/2014/main" id="{4CE2B2D9-4428-BE49-98BA-CA9733DF3C31}"/>
              </a:ext>
            </a:extLst>
          </p:cNvPr>
          <p:cNvSpPr/>
          <p:nvPr/>
        </p:nvSpPr>
        <p:spPr>
          <a:xfrm>
            <a:off x="1791690" y="2097922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99DB26AF-C5AA-3149-8ED1-7339E339D7EC}"/>
              </a:ext>
            </a:extLst>
          </p:cNvPr>
          <p:cNvSpPr/>
          <p:nvPr/>
        </p:nvSpPr>
        <p:spPr>
          <a:xfrm>
            <a:off x="2311427" y="1911788"/>
            <a:ext cx="315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3</a:t>
            </a:r>
          </a:p>
        </p:txBody>
      </p:sp>
      <p:cxnSp>
        <p:nvCxnSpPr>
          <p:cNvPr id="14" name="Rak 13">
            <a:extLst>
              <a:ext uri="{FF2B5EF4-FFF2-40B4-BE49-F238E27FC236}">
                <a16:creationId xmlns:a16="http://schemas.microsoft.com/office/drawing/2014/main" id="{CD5FBDC1-7855-1645-8706-E9C52CE7943A}"/>
              </a:ext>
            </a:extLst>
          </p:cNvPr>
          <p:cNvCxnSpPr>
            <a:cxnSpLocks/>
          </p:cNvCxnSpPr>
          <p:nvPr/>
        </p:nvCxnSpPr>
        <p:spPr>
          <a:xfrm flipV="1">
            <a:off x="2420958" y="2044516"/>
            <a:ext cx="86707" cy="9526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Rektangel 14">
            <a:extLst>
              <a:ext uri="{FF2B5EF4-FFF2-40B4-BE49-F238E27FC236}">
                <a16:creationId xmlns:a16="http://schemas.microsoft.com/office/drawing/2014/main" id="{F6F9FE41-7250-D149-990F-D02743F23ECB}"/>
              </a:ext>
            </a:extLst>
          </p:cNvPr>
          <p:cNvSpPr/>
          <p:nvPr/>
        </p:nvSpPr>
        <p:spPr>
          <a:xfrm>
            <a:off x="3279037" y="2420469"/>
            <a:ext cx="288758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C00000"/>
                </a:solidFill>
              </a:rPr>
              <a:t>5 · 2 =</a:t>
            </a:r>
            <a:r>
              <a:rPr lang="sv-SE" sz="1400" dirty="0"/>
              <a:t> </a:t>
            </a:r>
            <a:r>
              <a:rPr lang="sv-SE" sz="1400" dirty="0">
                <a:solidFill>
                  <a:srgbClr val="C00000"/>
                </a:solidFill>
              </a:rPr>
              <a:t>10</a:t>
            </a:r>
            <a:r>
              <a:rPr lang="sv-SE" sz="1400" dirty="0"/>
              <a:t>. Addera med minnessiffran.</a:t>
            </a:r>
          </a:p>
          <a:p>
            <a:r>
              <a:rPr lang="sv-SE" sz="1400" dirty="0">
                <a:solidFill>
                  <a:srgbClr val="C00000"/>
                </a:solidFill>
              </a:rPr>
              <a:t>10 + 3 = 13</a:t>
            </a:r>
            <a:r>
              <a:rPr lang="sv-SE" sz="1400" dirty="0"/>
              <a:t> 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77971F1-0C92-8F40-BE9B-281574B75B88}"/>
              </a:ext>
            </a:extLst>
          </p:cNvPr>
          <p:cNvSpPr/>
          <p:nvPr/>
        </p:nvSpPr>
        <p:spPr>
          <a:xfrm>
            <a:off x="1021145" y="2097921"/>
            <a:ext cx="6778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1 3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9BF4F0AF-C250-2A44-89BC-DE87155E5E4F}"/>
              </a:ext>
            </a:extLst>
          </p:cNvPr>
          <p:cNvSpPr/>
          <p:nvPr/>
        </p:nvSpPr>
        <p:spPr>
          <a:xfrm>
            <a:off x="1247290" y="1476444"/>
            <a:ext cx="15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2 7, 9</a:t>
            </a:r>
            <a:endParaRPr lang="sv-SE" sz="2400" dirty="0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00157623-C2D6-3E44-9A71-3DB8BCC2437F}"/>
              </a:ext>
            </a:extLst>
          </p:cNvPr>
          <p:cNvSpPr/>
          <p:nvPr/>
        </p:nvSpPr>
        <p:spPr>
          <a:xfrm>
            <a:off x="3279037" y="3167390"/>
            <a:ext cx="463368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Avsluta med att </a:t>
            </a:r>
            <a:r>
              <a:rPr lang="sv-SE" sz="1400" dirty="0">
                <a:solidFill>
                  <a:srgbClr val="C00000"/>
                </a:solidFill>
              </a:rPr>
              <a:t>sätta ut decimaltecknet</a:t>
            </a:r>
            <a:r>
              <a:rPr lang="sv-SE" sz="1400" dirty="0"/>
              <a:t>. Faktorerna har tillsammans en decimal, produkten ska ha lika många.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33FED5A8-CDD1-D74B-9C0D-6227C75DCAEF}"/>
              </a:ext>
            </a:extLst>
          </p:cNvPr>
          <p:cNvSpPr/>
          <p:nvPr/>
        </p:nvSpPr>
        <p:spPr>
          <a:xfrm>
            <a:off x="1699036" y="211571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,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E34C623B-139C-824A-8514-730A3CA80E0D}"/>
              </a:ext>
            </a:extLst>
          </p:cNvPr>
          <p:cNvSpPr/>
          <p:nvPr/>
        </p:nvSpPr>
        <p:spPr>
          <a:xfrm>
            <a:off x="1742599" y="4143499"/>
            <a:ext cx="396005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För att kontrollera kan vi använda överslagsräkning: </a:t>
            </a:r>
            <a:r>
              <a:rPr lang="sv-SE" sz="1400" dirty="0">
                <a:solidFill>
                  <a:srgbClr val="C00000"/>
                </a:solidFill>
              </a:rPr>
              <a:t>27, 9 · 5 ≈ 30 · 5 = 150.  </a:t>
            </a:r>
            <a:r>
              <a:rPr lang="sv-SE" sz="1400" dirty="0"/>
              <a:t>Svaret är rimligt. </a:t>
            </a:r>
          </a:p>
        </p:txBody>
      </p:sp>
    </p:spTree>
    <p:extLst>
      <p:ext uri="{BB962C8B-B14F-4D97-AF65-F5344CB8AC3E}">
        <p14:creationId xmlns:p14="http://schemas.microsoft.com/office/powerpoint/2010/main" val="3343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8" grpId="0"/>
      <p:bldP spid="9" grpId="0"/>
      <p:bldP spid="10" grpId="0" animBg="1"/>
      <p:bldP spid="12" grpId="0"/>
      <p:bldP spid="13" grpId="0"/>
      <p:bldP spid="15" grpId="0" animBg="1"/>
      <p:bldP spid="16" grpId="0"/>
      <p:bldP spid="17" grpId="0"/>
      <p:bldP spid="18" grpId="0" animBg="1"/>
      <p:bldP spid="20" grpId="0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E4E2B7E-A9FE-6A4A-BD9D-183FDAECD5BD}"/>
              </a:ext>
            </a:extLst>
          </p:cNvPr>
          <p:cNvSpPr/>
          <p:nvPr/>
        </p:nvSpPr>
        <p:spPr>
          <a:xfrm>
            <a:off x="510711" y="92393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25AE198-47F4-DF45-ADA8-63DA8EF3A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5744" y="124402"/>
            <a:ext cx="1161498" cy="384895"/>
          </a:xfrm>
          <a:prstGeom prst="rect">
            <a:avLst/>
          </a:prstGeom>
        </p:spPr>
      </p:pic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240CDB33-D652-634B-AD95-C78713994F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411555"/>
              </p:ext>
            </p:extLst>
          </p:nvPr>
        </p:nvGraphicFramePr>
        <p:xfrm>
          <a:off x="2233370" y="146015"/>
          <a:ext cx="1443202" cy="304800"/>
        </p:xfrm>
        <a:graphic>
          <a:graphicData uri="http://schemas.openxmlformats.org/drawingml/2006/table">
            <a:tbl>
              <a:tblPr/>
              <a:tblGrid>
                <a:gridCol w="1443202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000" b="0" dirty="0">
                          <a:effectLst/>
                          <a:latin typeface="+mn-lt"/>
                        </a:rPr>
                        <a:t>64 · 16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sp>
        <p:nvSpPr>
          <p:cNvPr id="5" name="Rektangel 4">
            <a:extLst>
              <a:ext uri="{FF2B5EF4-FFF2-40B4-BE49-F238E27FC236}">
                <a16:creationId xmlns:a16="http://schemas.microsoft.com/office/drawing/2014/main" id="{08755C7A-695C-0E41-BDE4-D59B32FDE5E5}"/>
              </a:ext>
            </a:extLst>
          </p:cNvPr>
          <p:cNvSpPr/>
          <p:nvPr/>
        </p:nvSpPr>
        <p:spPr>
          <a:xfrm>
            <a:off x="3279037" y="1554242"/>
            <a:ext cx="184246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C00000"/>
                </a:solidFill>
              </a:rPr>
              <a:t>6 · 4 = 24</a:t>
            </a:r>
            <a:endParaRPr lang="sv-SE" sz="1400" dirty="0"/>
          </a:p>
          <a:p>
            <a:r>
              <a:rPr lang="sv-SE" sz="1400" dirty="0"/>
              <a:t>2:an blir minnessiffra. 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1FDC843-63FF-4441-951E-D0493B58C93E}"/>
              </a:ext>
            </a:extLst>
          </p:cNvPr>
          <p:cNvSpPr/>
          <p:nvPr/>
        </p:nvSpPr>
        <p:spPr>
          <a:xfrm>
            <a:off x="724468" y="1804914"/>
            <a:ext cx="1658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      ·</a:t>
            </a:r>
            <a:r>
              <a:rPr lang="sv-SE" sz="2400" dirty="0"/>
              <a:t>      </a:t>
            </a:r>
            <a:r>
              <a:rPr lang="sv-SE" sz="2400" dirty="0">
                <a:latin typeface="Bradley Hand" pitchFamily="2" charset="77"/>
              </a:rPr>
              <a:t>1 6 </a:t>
            </a:r>
            <a:endParaRPr lang="sv-SE" sz="2400" dirty="0"/>
          </a:p>
        </p:txBody>
      </p:sp>
      <p:cxnSp>
        <p:nvCxnSpPr>
          <p:cNvPr id="7" name="Rak 6">
            <a:extLst>
              <a:ext uri="{FF2B5EF4-FFF2-40B4-BE49-F238E27FC236}">
                <a16:creationId xmlns:a16="http://schemas.microsoft.com/office/drawing/2014/main" id="{2EEC8BEE-C909-C14C-9E43-2D117D1833D3}"/>
              </a:ext>
            </a:extLst>
          </p:cNvPr>
          <p:cNvCxnSpPr>
            <a:cxnSpLocks/>
          </p:cNvCxnSpPr>
          <p:nvPr/>
        </p:nvCxnSpPr>
        <p:spPr>
          <a:xfrm>
            <a:off x="1160647" y="2156797"/>
            <a:ext cx="94641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ktangel 7">
            <a:extLst>
              <a:ext uri="{FF2B5EF4-FFF2-40B4-BE49-F238E27FC236}">
                <a16:creationId xmlns:a16="http://schemas.microsoft.com/office/drawing/2014/main" id="{C8AE1DB6-040F-FD4E-A5EB-97282428AE68}"/>
              </a:ext>
            </a:extLst>
          </p:cNvPr>
          <p:cNvSpPr/>
          <p:nvPr/>
        </p:nvSpPr>
        <p:spPr>
          <a:xfrm>
            <a:off x="2147719" y="1911788"/>
            <a:ext cx="264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2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40B7526F-EC55-8D41-9B59-C033B8191A7D}"/>
              </a:ext>
            </a:extLst>
          </p:cNvPr>
          <p:cNvSpPr/>
          <p:nvPr/>
        </p:nvSpPr>
        <p:spPr>
          <a:xfrm>
            <a:off x="1279349" y="2100757"/>
            <a:ext cx="6743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3 8 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2E0026EE-6E2D-BB41-BB4D-2E94E139B428}"/>
              </a:ext>
            </a:extLst>
          </p:cNvPr>
          <p:cNvSpPr/>
          <p:nvPr/>
        </p:nvSpPr>
        <p:spPr>
          <a:xfrm>
            <a:off x="3279037" y="2221177"/>
            <a:ext cx="3160399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C00000"/>
                </a:solidFill>
              </a:rPr>
              <a:t>6 · 6 = 36</a:t>
            </a:r>
            <a:r>
              <a:rPr lang="sv-SE" sz="1400" dirty="0"/>
              <a:t>. Addera med minnessiffran. </a:t>
            </a:r>
          </a:p>
          <a:p>
            <a:r>
              <a:rPr lang="sv-SE" sz="1400" dirty="0">
                <a:solidFill>
                  <a:srgbClr val="C00000"/>
                </a:solidFill>
              </a:rPr>
              <a:t>2 + 36 = 38</a:t>
            </a:r>
            <a:endParaRPr lang="sv-SE" sz="1400" dirty="0"/>
          </a:p>
        </p:txBody>
      </p:sp>
      <p:cxnSp>
        <p:nvCxnSpPr>
          <p:cNvPr id="11" name="Rak 10">
            <a:extLst>
              <a:ext uri="{FF2B5EF4-FFF2-40B4-BE49-F238E27FC236}">
                <a16:creationId xmlns:a16="http://schemas.microsoft.com/office/drawing/2014/main" id="{369BB0E2-9F5E-B147-8990-4201A7AB3460}"/>
              </a:ext>
            </a:extLst>
          </p:cNvPr>
          <p:cNvCxnSpPr>
            <a:cxnSpLocks/>
          </p:cNvCxnSpPr>
          <p:nvPr/>
        </p:nvCxnSpPr>
        <p:spPr>
          <a:xfrm flipV="1">
            <a:off x="2270332" y="2045658"/>
            <a:ext cx="86707" cy="9526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Rektangel 11">
            <a:extLst>
              <a:ext uri="{FF2B5EF4-FFF2-40B4-BE49-F238E27FC236}">
                <a16:creationId xmlns:a16="http://schemas.microsoft.com/office/drawing/2014/main" id="{4CE2B2D9-4428-BE49-98BA-CA9733DF3C31}"/>
              </a:ext>
            </a:extLst>
          </p:cNvPr>
          <p:cNvSpPr/>
          <p:nvPr/>
        </p:nvSpPr>
        <p:spPr>
          <a:xfrm>
            <a:off x="1791690" y="2097922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99DB26AF-C5AA-3149-8ED1-7339E339D7EC}"/>
              </a:ext>
            </a:extLst>
          </p:cNvPr>
          <p:cNvSpPr/>
          <p:nvPr/>
        </p:nvSpPr>
        <p:spPr>
          <a:xfrm>
            <a:off x="1314166" y="1985669"/>
            <a:ext cx="315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C00000"/>
                </a:solidFill>
                <a:latin typeface="Bradley Hand" pitchFamily="2" charset="77"/>
              </a:rPr>
              <a:t>1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F6F9FE41-7250-D149-990F-D02743F23ECB}"/>
              </a:ext>
            </a:extLst>
          </p:cNvPr>
          <p:cNvSpPr/>
          <p:nvPr/>
        </p:nvSpPr>
        <p:spPr>
          <a:xfrm>
            <a:off x="3279037" y="3405354"/>
            <a:ext cx="79507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C00000"/>
                </a:solidFill>
              </a:rPr>
              <a:t>1 · 4 =</a:t>
            </a:r>
            <a:r>
              <a:rPr lang="sv-SE" sz="1400" dirty="0"/>
              <a:t> </a:t>
            </a:r>
            <a:r>
              <a:rPr lang="sv-SE" sz="1400" dirty="0">
                <a:solidFill>
                  <a:srgbClr val="C00000"/>
                </a:solidFill>
              </a:rPr>
              <a:t>4</a:t>
            </a:r>
            <a:endParaRPr lang="sv-SE" sz="1400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77971F1-0C92-8F40-BE9B-281574B75B88}"/>
              </a:ext>
            </a:extLst>
          </p:cNvPr>
          <p:cNvSpPr/>
          <p:nvPr/>
        </p:nvSpPr>
        <p:spPr>
          <a:xfrm>
            <a:off x="1775966" y="2345776"/>
            <a:ext cx="299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9BF4F0AF-C250-2A44-89BC-DE87155E5E4F}"/>
              </a:ext>
            </a:extLst>
          </p:cNvPr>
          <p:cNvSpPr/>
          <p:nvPr/>
        </p:nvSpPr>
        <p:spPr>
          <a:xfrm>
            <a:off x="1553891" y="1545879"/>
            <a:ext cx="15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6 4</a:t>
            </a:r>
            <a:endParaRPr lang="sv-SE" sz="2400" dirty="0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00157623-C2D6-3E44-9A71-3DB8BCC2437F}"/>
              </a:ext>
            </a:extLst>
          </p:cNvPr>
          <p:cNvSpPr/>
          <p:nvPr/>
        </p:nvSpPr>
        <p:spPr>
          <a:xfrm>
            <a:off x="3279037" y="2937387"/>
            <a:ext cx="2690894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Börja på ny rad och sätt ut nollan.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E34C623B-139C-824A-8514-730A3CA80E0D}"/>
              </a:ext>
            </a:extLst>
          </p:cNvPr>
          <p:cNvSpPr/>
          <p:nvPr/>
        </p:nvSpPr>
        <p:spPr>
          <a:xfrm>
            <a:off x="3279037" y="4226352"/>
            <a:ext cx="1706462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Addera båda leden.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4C29C0DA-532A-D94D-BE61-7B9C8123F070}"/>
              </a:ext>
            </a:extLst>
          </p:cNvPr>
          <p:cNvSpPr/>
          <p:nvPr/>
        </p:nvSpPr>
        <p:spPr>
          <a:xfrm>
            <a:off x="1259796" y="2345775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6</a:t>
            </a:r>
          </a:p>
        </p:txBody>
      </p:sp>
      <p:cxnSp>
        <p:nvCxnSpPr>
          <p:cNvPr id="24" name="Rak 23">
            <a:extLst>
              <a:ext uri="{FF2B5EF4-FFF2-40B4-BE49-F238E27FC236}">
                <a16:creationId xmlns:a16="http://schemas.microsoft.com/office/drawing/2014/main" id="{5D19BEF5-CF9B-6840-99C3-70727D02B07A}"/>
              </a:ext>
            </a:extLst>
          </p:cNvPr>
          <p:cNvCxnSpPr>
            <a:cxnSpLocks/>
          </p:cNvCxnSpPr>
          <p:nvPr/>
        </p:nvCxnSpPr>
        <p:spPr>
          <a:xfrm>
            <a:off x="1112982" y="2693994"/>
            <a:ext cx="946637" cy="64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Rektangel 24">
            <a:extLst>
              <a:ext uri="{FF2B5EF4-FFF2-40B4-BE49-F238E27FC236}">
                <a16:creationId xmlns:a16="http://schemas.microsoft.com/office/drawing/2014/main" id="{00BB9EAC-7306-DC46-83C6-A12727D50DA4}"/>
              </a:ext>
            </a:extLst>
          </p:cNvPr>
          <p:cNvSpPr/>
          <p:nvPr/>
        </p:nvSpPr>
        <p:spPr>
          <a:xfrm>
            <a:off x="1025471" y="2335701"/>
            <a:ext cx="4182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+mn-lt"/>
              </a:rPr>
              <a:t>+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374AAAD7-0C9E-FB4E-8B60-0996D7E5A74D}"/>
              </a:ext>
            </a:extLst>
          </p:cNvPr>
          <p:cNvSpPr/>
          <p:nvPr/>
        </p:nvSpPr>
        <p:spPr>
          <a:xfrm>
            <a:off x="1729436" y="2629611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1D1A0F43-64A5-6642-8C0A-DB09907C02CE}"/>
              </a:ext>
            </a:extLst>
          </p:cNvPr>
          <p:cNvSpPr/>
          <p:nvPr/>
        </p:nvSpPr>
        <p:spPr>
          <a:xfrm>
            <a:off x="1494447" y="2632704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4A153462-B8CD-864C-BA2E-C67876E1ECF8}"/>
              </a:ext>
            </a:extLst>
          </p:cNvPr>
          <p:cNvSpPr/>
          <p:nvPr/>
        </p:nvSpPr>
        <p:spPr>
          <a:xfrm>
            <a:off x="1013788" y="2629611"/>
            <a:ext cx="620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1 0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EDCD2270-FCA2-7145-88CB-95A088D1C13A}"/>
              </a:ext>
            </a:extLst>
          </p:cNvPr>
          <p:cNvSpPr/>
          <p:nvPr/>
        </p:nvSpPr>
        <p:spPr>
          <a:xfrm>
            <a:off x="1520307" y="234577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B88DADD2-2731-7E4D-A455-0846B0C68D00}"/>
              </a:ext>
            </a:extLst>
          </p:cNvPr>
          <p:cNvSpPr/>
          <p:nvPr/>
        </p:nvSpPr>
        <p:spPr>
          <a:xfrm>
            <a:off x="3279037" y="3815853"/>
            <a:ext cx="79507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C00000"/>
                </a:solidFill>
              </a:rPr>
              <a:t>1 · 6 =</a:t>
            </a:r>
            <a:r>
              <a:rPr lang="sv-SE" sz="1400" dirty="0"/>
              <a:t> </a:t>
            </a:r>
            <a:r>
              <a:rPr lang="sv-SE" sz="1400" dirty="0">
                <a:solidFill>
                  <a:srgbClr val="C00000"/>
                </a:solidFill>
              </a:rPr>
              <a:t>6</a:t>
            </a:r>
            <a:endParaRPr lang="sv-SE" sz="1400" dirty="0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BA598CB8-7CE0-3C42-AAF1-E87558FE49BE}"/>
              </a:ext>
            </a:extLst>
          </p:cNvPr>
          <p:cNvSpPr/>
          <p:nvPr/>
        </p:nvSpPr>
        <p:spPr>
          <a:xfrm>
            <a:off x="1912730" y="5020543"/>
            <a:ext cx="396005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För att kontrollera kan vi använda överslagsräkning: </a:t>
            </a:r>
            <a:r>
              <a:rPr lang="sv-SE" sz="1400" dirty="0">
                <a:solidFill>
                  <a:srgbClr val="C00000"/>
                </a:solidFill>
              </a:rPr>
              <a:t>64 · 16 ≈ 60 · 15 = 900.  </a:t>
            </a:r>
            <a:r>
              <a:rPr lang="sv-SE" sz="1400" dirty="0"/>
              <a:t>Svaret är rimligt. </a:t>
            </a:r>
          </a:p>
        </p:txBody>
      </p:sp>
    </p:spTree>
    <p:extLst>
      <p:ext uri="{BB962C8B-B14F-4D97-AF65-F5344CB8AC3E}">
        <p14:creationId xmlns:p14="http://schemas.microsoft.com/office/powerpoint/2010/main" val="271883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8" grpId="0"/>
      <p:bldP spid="9" grpId="0"/>
      <p:bldP spid="10" grpId="0" animBg="1"/>
      <p:bldP spid="12" grpId="0"/>
      <p:bldP spid="13" grpId="0"/>
      <p:bldP spid="15" grpId="0" animBg="1"/>
      <p:bldP spid="16" grpId="0"/>
      <p:bldP spid="17" grpId="0"/>
      <p:bldP spid="18" grpId="0" animBg="1"/>
      <p:bldP spid="21" grpId="0" animBg="1"/>
      <p:bldP spid="22" grpId="0"/>
      <p:bldP spid="25" grpId="0"/>
      <p:bldP spid="26" grpId="0"/>
      <p:bldP spid="27" grpId="0"/>
      <p:bldP spid="28" grpId="0"/>
      <p:bldP spid="29" grpId="0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E4E2B7E-A9FE-6A4A-BD9D-183FDAECD5BD}"/>
              </a:ext>
            </a:extLst>
          </p:cNvPr>
          <p:cNvSpPr/>
          <p:nvPr/>
        </p:nvSpPr>
        <p:spPr>
          <a:xfrm>
            <a:off x="510711" y="92393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25AE198-47F4-DF45-ADA8-63DA8EF3A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5744" y="124402"/>
            <a:ext cx="1161498" cy="384895"/>
          </a:xfrm>
          <a:prstGeom prst="rect">
            <a:avLst/>
          </a:prstGeom>
        </p:spPr>
      </p:pic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240CDB33-D652-634B-AD95-C78713994F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399053"/>
              </p:ext>
            </p:extLst>
          </p:nvPr>
        </p:nvGraphicFramePr>
        <p:xfrm>
          <a:off x="2268636" y="146015"/>
          <a:ext cx="1443202" cy="304800"/>
        </p:xfrm>
        <a:graphic>
          <a:graphicData uri="http://schemas.openxmlformats.org/drawingml/2006/table">
            <a:tbl>
              <a:tblPr/>
              <a:tblGrid>
                <a:gridCol w="1443202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000" b="0" dirty="0">
                          <a:effectLst/>
                          <a:latin typeface="+mn-lt"/>
                        </a:rPr>
                        <a:t>3,7 · 1,5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sp>
        <p:nvSpPr>
          <p:cNvPr id="5" name="Rektangel 4">
            <a:extLst>
              <a:ext uri="{FF2B5EF4-FFF2-40B4-BE49-F238E27FC236}">
                <a16:creationId xmlns:a16="http://schemas.microsoft.com/office/drawing/2014/main" id="{08755C7A-695C-0E41-BDE4-D59B32FDE5E5}"/>
              </a:ext>
            </a:extLst>
          </p:cNvPr>
          <p:cNvSpPr/>
          <p:nvPr/>
        </p:nvSpPr>
        <p:spPr>
          <a:xfrm>
            <a:off x="3279037" y="1553753"/>
            <a:ext cx="184246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C00000"/>
                </a:solidFill>
              </a:rPr>
              <a:t>5 · 7 = 35</a:t>
            </a:r>
            <a:endParaRPr lang="sv-SE" sz="1400" dirty="0"/>
          </a:p>
          <a:p>
            <a:r>
              <a:rPr lang="sv-SE" sz="1400" dirty="0"/>
              <a:t>3:an blir minnessiffra. 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1FDC843-63FF-4441-951E-D0493B58C93E}"/>
              </a:ext>
            </a:extLst>
          </p:cNvPr>
          <p:cNvSpPr/>
          <p:nvPr/>
        </p:nvSpPr>
        <p:spPr>
          <a:xfrm>
            <a:off x="756877" y="1814825"/>
            <a:ext cx="1658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      ·</a:t>
            </a:r>
            <a:r>
              <a:rPr lang="sv-SE" sz="2400" dirty="0"/>
              <a:t>      </a:t>
            </a:r>
            <a:r>
              <a:rPr lang="sv-SE" sz="2400" dirty="0">
                <a:latin typeface="Bradley Hand" pitchFamily="2" charset="77"/>
              </a:rPr>
              <a:t>1,5 </a:t>
            </a:r>
            <a:endParaRPr lang="sv-SE" sz="2400" dirty="0"/>
          </a:p>
        </p:txBody>
      </p:sp>
      <p:cxnSp>
        <p:nvCxnSpPr>
          <p:cNvPr id="7" name="Rak 6">
            <a:extLst>
              <a:ext uri="{FF2B5EF4-FFF2-40B4-BE49-F238E27FC236}">
                <a16:creationId xmlns:a16="http://schemas.microsoft.com/office/drawing/2014/main" id="{2EEC8BEE-C909-C14C-9E43-2D117D1833D3}"/>
              </a:ext>
            </a:extLst>
          </p:cNvPr>
          <p:cNvCxnSpPr>
            <a:cxnSpLocks/>
          </p:cNvCxnSpPr>
          <p:nvPr/>
        </p:nvCxnSpPr>
        <p:spPr>
          <a:xfrm>
            <a:off x="1172183" y="2156797"/>
            <a:ext cx="93487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ktangel 7">
            <a:extLst>
              <a:ext uri="{FF2B5EF4-FFF2-40B4-BE49-F238E27FC236}">
                <a16:creationId xmlns:a16="http://schemas.microsoft.com/office/drawing/2014/main" id="{C8AE1DB6-040F-FD4E-A5EB-97282428AE68}"/>
              </a:ext>
            </a:extLst>
          </p:cNvPr>
          <p:cNvSpPr/>
          <p:nvPr/>
        </p:nvSpPr>
        <p:spPr>
          <a:xfrm>
            <a:off x="2147719" y="1911788"/>
            <a:ext cx="264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3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40B7526F-EC55-8D41-9B59-C033B8191A7D}"/>
              </a:ext>
            </a:extLst>
          </p:cNvPr>
          <p:cNvSpPr/>
          <p:nvPr/>
        </p:nvSpPr>
        <p:spPr>
          <a:xfrm>
            <a:off x="1302922" y="2096316"/>
            <a:ext cx="6743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1 8 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2E0026EE-6E2D-BB41-BB4D-2E94E139B428}"/>
              </a:ext>
            </a:extLst>
          </p:cNvPr>
          <p:cNvSpPr/>
          <p:nvPr/>
        </p:nvSpPr>
        <p:spPr>
          <a:xfrm>
            <a:off x="3279037" y="2221177"/>
            <a:ext cx="3160399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C00000"/>
                </a:solidFill>
              </a:rPr>
              <a:t>5 · 3 = 15</a:t>
            </a:r>
            <a:r>
              <a:rPr lang="sv-SE" sz="1400" dirty="0"/>
              <a:t>. Addera med minnessiffran. </a:t>
            </a:r>
          </a:p>
          <a:p>
            <a:r>
              <a:rPr lang="sv-SE" sz="1400" dirty="0">
                <a:solidFill>
                  <a:srgbClr val="C00000"/>
                </a:solidFill>
              </a:rPr>
              <a:t>3 + 15 = 18</a:t>
            </a:r>
            <a:endParaRPr lang="sv-SE" sz="1400" dirty="0"/>
          </a:p>
        </p:txBody>
      </p:sp>
      <p:cxnSp>
        <p:nvCxnSpPr>
          <p:cNvPr id="11" name="Rak 10">
            <a:extLst>
              <a:ext uri="{FF2B5EF4-FFF2-40B4-BE49-F238E27FC236}">
                <a16:creationId xmlns:a16="http://schemas.microsoft.com/office/drawing/2014/main" id="{369BB0E2-9F5E-B147-8990-4201A7AB3460}"/>
              </a:ext>
            </a:extLst>
          </p:cNvPr>
          <p:cNvCxnSpPr>
            <a:cxnSpLocks/>
          </p:cNvCxnSpPr>
          <p:nvPr/>
        </p:nvCxnSpPr>
        <p:spPr>
          <a:xfrm flipV="1">
            <a:off x="2270332" y="2045658"/>
            <a:ext cx="86707" cy="9526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Rektangel 11">
            <a:extLst>
              <a:ext uri="{FF2B5EF4-FFF2-40B4-BE49-F238E27FC236}">
                <a16:creationId xmlns:a16="http://schemas.microsoft.com/office/drawing/2014/main" id="{4CE2B2D9-4428-BE49-98BA-CA9733DF3C31}"/>
              </a:ext>
            </a:extLst>
          </p:cNvPr>
          <p:cNvSpPr/>
          <p:nvPr/>
        </p:nvSpPr>
        <p:spPr>
          <a:xfrm>
            <a:off x="1791690" y="2097922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99DB26AF-C5AA-3149-8ED1-7339E339D7EC}"/>
              </a:ext>
            </a:extLst>
          </p:cNvPr>
          <p:cNvSpPr/>
          <p:nvPr/>
        </p:nvSpPr>
        <p:spPr>
          <a:xfrm>
            <a:off x="1314166" y="1985669"/>
            <a:ext cx="315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C00000"/>
                </a:solidFill>
                <a:latin typeface="Bradley Hand" pitchFamily="2" charset="77"/>
              </a:rPr>
              <a:t>1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F6F9FE41-7250-D149-990F-D02743F23ECB}"/>
              </a:ext>
            </a:extLst>
          </p:cNvPr>
          <p:cNvSpPr/>
          <p:nvPr/>
        </p:nvSpPr>
        <p:spPr>
          <a:xfrm>
            <a:off x="3279037" y="3405354"/>
            <a:ext cx="79507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C00000"/>
                </a:solidFill>
              </a:rPr>
              <a:t>1 · 7 =</a:t>
            </a:r>
            <a:r>
              <a:rPr lang="sv-SE" sz="1400" dirty="0"/>
              <a:t> </a:t>
            </a:r>
            <a:r>
              <a:rPr lang="sv-SE" sz="1400" dirty="0">
                <a:solidFill>
                  <a:srgbClr val="C00000"/>
                </a:solidFill>
              </a:rPr>
              <a:t>7</a:t>
            </a:r>
            <a:endParaRPr lang="sv-SE" sz="1400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77971F1-0C92-8F40-BE9B-281574B75B88}"/>
              </a:ext>
            </a:extLst>
          </p:cNvPr>
          <p:cNvSpPr/>
          <p:nvPr/>
        </p:nvSpPr>
        <p:spPr>
          <a:xfrm>
            <a:off x="1775966" y="2345776"/>
            <a:ext cx="299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9BF4F0AF-C250-2A44-89BC-DE87155E5E4F}"/>
              </a:ext>
            </a:extLst>
          </p:cNvPr>
          <p:cNvSpPr/>
          <p:nvPr/>
        </p:nvSpPr>
        <p:spPr>
          <a:xfrm>
            <a:off x="1606895" y="1557441"/>
            <a:ext cx="905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3,7</a:t>
            </a:r>
            <a:endParaRPr lang="sv-SE" sz="2400" dirty="0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00157623-C2D6-3E44-9A71-3DB8BCC2437F}"/>
              </a:ext>
            </a:extLst>
          </p:cNvPr>
          <p:cNvSpPr/>
          <p:nvPr/>
        </p:nvSpPr>
        <p:spPr>
          <a:xfrm>
            <a:off x="3279037" y="2937387"/>
            <a:ext cx="2690894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Börja på ny rad och sätt ut nollan.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E34C623B-139C-824A-8514-730A3CA80E0D}"/>
              </a:ext>
            </a:extLst>
          </p:cNvPr>
          <p:cNvSpPr/>
          <p:nvPr/>
        </p:nvSpPr>
        <p:spPr>
          <a:xfrm>
            <a:off x="3279037" y="4226352"/>
            <a:ext cx="1706462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Addera båda leden.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4C29C0DA-532A-D94D-BE61-7B9C8123F070}"/>
              </a:ext>
            </a:extLst>
          </p:cNvPr>
          <p:cNvSpPr/>
          <p:nvPr/>
        </p:nvSpPr>
        <p:spPr>
          <a:xfrm>
            <a:off x="1259796" y="2345775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</a:t>
            </a:r>
          </a:p>
        </p:txBody>
      </p:sp>
      <p:cxnSp>
        <p:nvCxnSpPr>
          <p:cNvPr id="24" name="Rak 23">
            <a:extLst>
              <a:ext uri="{FF2B5EF4-FFF2-40B4-BE49-F238E27FC236}">
                <a16:creationId xmlns:a16="http://schemas.microsoft.com/office/drawing/2014/main" id="{5D19BEF5-CF9B-6840-99C3-70727D02B07A}"/>
              </a:ext>
            </a:extLst>
          </p:cNvPr>
          <p:cNvCxnSpPr>
            <a:cxnSpLocks/>
          </p:cNvCxnSpPr>
          <p:nvPr/>
        </p:nvCxnSpPr>
        <p:spPr>
          <a:xfrm flipV="1">
            <a:off x="1125868" y="2700437"/>
            <a:ext cx="933751" cy="30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Rektangel 24">
            <a:extLst>
              <a:ext uri="{FF2B5EF4-FFF2-40B4-BE49-F238E27FC236}">
                <a16:creationId xmlns:a16="http://schemas.microsoft.com/office/drawing/2014/main" id="{00BB9EAC-7306-DC46-83C6-A12727D50DA4}"/>
              </a:ext>
            </a:extLst>
          </p:cNvPr>
          <p:cNvSpPr/>
          <p:nvPr/>
        </p:nvSpPr>
        <p:spPr>
          <a:xfrm>
            <a:off x="1025471" y="2335701"/>
            <a:ext cx="4182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+mn-lt"/>
              </a:rPr>
              <a:t>+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374AAAD7-0C9E-FB4E-8B60-0996D7E5A74D}"/>
              </a:ext>
            </a:extLst>
          </p:cNvPr>
          <p:cNvSpPr/>
          <p:nvPr/>
        </p:nvSpPr>
        <p:spPr>
          <a:xfrm>
            <a:off x="1729436" y="2629611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1D1A0F43-64A5-6642-8C0A-DB09907C02CE}"/>
              </a:ext>
            </a:extLst>
          </p:cNvPr>
          <p:cNvSpPr/>
          <p:nvPr/>
        </p:nvSpPr>
        <p:spPr>
          <a:xfrm>
            <a:off x="1468937" y="2633713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4A153462-B8CD-864C-BA2E-C67876E1ECF8}"/>
              </a:ext>
            </a:extLst>
          </p:cNvPr>
          <p:cNvSpPr/>
          <p:nvPr/>
        </p:nvSpPr>
        <p:spPr>
          <a:xfrm>
            <a:off x="1210257" y="2629610"/>
            <a:ext cx="3596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EDCD2270-FCA2-7145-88CB-95A088D1C13A}"/>
              </a:ext>
            </a:extLst>
          </p:cNvPr>
          <p:cNvSpPr/>
          <p:nvPr/>
        </p:nvSpPr>
        <p:spPr>
          <a:xfrm>
            <a:off x="1520307" y="234577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7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B88DADD2-2731-7E4D-A455-0846B0C68D00}"/>
              </a:ext>
            </a:extLst>
          </p:cNvPr>
          <p:cNvSpPr/>
          <p:nvPr/>
        </p:nvSpPr>
        <p:spPr>
          <a:xfrm>
            <a:off x="3279037" y="3815853"/>
            <a:ext cx="79507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C00000"/>
                </a:solidFill>
              </a:rPr>
              <a:t>1 · 3 =</a:t>
            </a:r>
            <a:r>
              <a:rPr lang="sv-SE" sz="1400" dirty="0"/>
              <a:t> </a:t>
            </a:r>
            <a:r>
              <a:rPr lang="sv-SE" sz="1400" dirty="0">
                <a:solidFill>
                  <a:srgbClr val="C00000"/>
                </a:solidFill>
              </a:rPr>
              <a:t>3</a:t>
            </a:r>
            <a:endParaRPr lang="sv-SE" sz="1400" dirty="0"/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801D7176-60CA-064D-8F3A-F3DBC50D181B}"/>
              </a:ext>
            </a:extLst>
          </p:cNvPr>
          <p:cNvSpPr/>
          <p:nvPr/>
        </p:nvSpPr>
        <p:spPr>
          <a:xfrm>
            <a:off x="3279037" y="4727784"/>
            <a:ext cx="463368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Avsluta med att </a:t>
            </a:r>
            <a:r>
              <a:rPr lang="sv-SE" sz="1400" dirty="0">
                <a:solidFill>
                  <a:srgbClr val="C00000"/>
                </a:solidFill>
              </a:rPr>
              <a:t>sätta ut decimaltecknet</a:t>
            </a:r>
            <a:r>
              <a:rPr lang="sv-SE" sz="1400" dirty="0"/>
              <a:t>. Faktorerna har tillsammans 2 decimaler, produkten ska ha lika många.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21AF9F78-B529-C844-A4CD-E3680A741E60}"/>
              </a:ext>
            </a:extLst>
          </p:cNvPr>
          <p:cNvSpPr/>
          <p:nvPr/>
        </p:nvSpPr>
        <p:spPr>
          <a:xfrm>
            <a:off x="1369848" y="2629818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,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E0D91AB0-97AB-9F43-B38C-C456D4940CC6}"/>
              </a:ext>
            </a:extLst>
          </p:cNvPr>
          <p:cNvSpPr/>
          <p:nvPr/>
        </p:nvSpPr>
        <p:spPr>
          <a:xfrm>
            <a:off x="1868645" y="5755139"/>
            <a:ext cx="396005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För att kontrollera kan vi använda överslagsräkning: </a:t>
            </a:r>
            <a:r>
              <a:rPr lang="sv-SE" sz="1400" dirty="0">
                <a:solidFill>
                  <a:srgbClr val="C00000"/>
                </a:solidFill>
              </a:rPr>
              <a:t>3, 7 · 1,5 ≈ 4 · 1,5 = 6.  </a:t>
            </a:r>
            <a:r>
              <a:rPr lang="sv-SE" sz="1400" dirty="0"/>
              <a:t>Svaret är rimligt. </a:t>
            </a:r>
          </a:p>
        </p:txBody>
      </p:sp>
    </p:spTree>
    <p:extLst>
      <p:ext uri="{BB962C8B-B14F-4D97-AF65-F5344CB8AC3E}">
        <p14:creationId xmlns:p14="http://schemas.microsoft.com/office/powerpoint/2010/main" val="308837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8" grpId="0"/>
      <p:bldP spid="9" grpId="0"/>
      <p:bldP spid="10" grpId="0" animBg="1"/>
      <p:bldP spid="12" grpId="0"/>
      <p:bldP spid="13" grpId="0"/>
      <p:bldP spid="15" grpId="0" animBg="1"/>
      <p:bldP spid="16" grpId="0"/>
      <p:bldP spid="17" grpId="0"/>
      <p:bldP spid="18" grpId="0" animBg="1"/>
      <p:bldP spid="21" grpId="0" animBg="1"/>
      <p:bldP spid="22" grpId="0"/>
      <p:bldP spid="25" grpId="0"/>
      <p:bldP spid="26" grpId="0"/>
      <p:bldP spid="27" grpId="0"/>
      <p:bldP spid="28" grpId="0"/>
      <p:bldP spid="29" grpId="0"/>
      <p:bldP spid="30" grpId="0" animBg="1"/>
      <p:bldP spid="32" grpId="0" animBg="1"/>
      <p:bldP spid="34" grpId="0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9B43CED9-D30B-B545-8809-207969304BCF}"/>
              </a:ext>
            </a:extLst>
          </p:cNvPr>
          <p:cNvSpPr/>
          <p:nvPr/>
        </p:nvSpPr>
        <p:spPr>
          <a:xfrm>
            <a:off x="3690646" y="264786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b="1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12952BE-2F04-3146-B51F-C25F99B4F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  <p:graphicFrame>
        <p:nvGraphicFramePr>
          <p:cNvPr id="18" name="Tabell 17">
            <a:extLst>
              <a:ext uri="{FF2B5EF4-FFF2-40B4-BE49-F238E27FC236}">
                <a16:creationId xmlns:a16="http://schemas.microsoft.com/office/drawing/2014/main" id="{D48B95CE-E321-344C-9D91-73C1BC4A3C16}"/>
              </a:ext>
            </a:extLst>
          </p:cNvPr>
          <p:cNvGraphicFramePr>
            <a:graphicFrameLocks noGrp="1"/>
          </p:cNvGraphicFramePr>
          <p:nvPr/>
        </p:nvGraphicFramePr>
        <p:xfrm>
          <a:off x="1658378" y="4891351"/>
          <a:ext cx="1721493" cy="365760"/>
        </p:xfrm>
        <a:graphic>
          <a:graphicData uri="http://schemas.openxmlformats.org/drawingml/2006/table">
            <a:tbl>
              <a:tblPr/>
              <a:tblGrid>
                <a:gridCol w="1721493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u="sng" dirty="0">
                          <a:effectLst/>
                          <a:latin typeface="Bradley Hand" pitchFamily="2" charset="77"/>
                        </a:rPr>
                        <a:t>Svar</a:t>
                      </a:r>
                      <a:r>
                        <a:rPr lang="sv-SE" sz="2400" u="none" dirty="0">
                          <a:effectLst/>
                          <a:latin typeface="Bradley Hand" pitchFamily="2" charset="77"/>
                        </a:rPr>
                        <a:t> :</a:t>
                      </a:r>
                      <a:endParaRPr lang="sv-SE" sz="2400" dirty="0">
                        <a:effectLst/>
                        <a:latin typeface="Bradley Hand" pitchFamily="2" charset="77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graphicFrame>
        <p:nvGraphicFramePr>
          <p:cNvPr id="19" name="Tabell 18">
            <a:extLst>
              <a:ext uri="{FF2B5EF4-FFF2-40B4-BE49-F238E27FC236}">
                <a16:creationId xmlns:a16="http://schemas.microsoft.com/office/drawing/2014/main" id="{E011193A-1E08-DE42-A7BF-FC9A745C2B18}"/>
              </a:ext>
            </a:extLst>
          </p:cNvPr>
          <p:cNvGraphicFramePr>
            <a:graphicFrameLocks noGrp="1"/>
          </p:cNvGraphicFramePr>
          <p:nvPr/>
        </p:nvGraphicFramePr>
        <p:xfrm>
          <a:off x="2633021" y="4906770"/>
          <a:ext cx="4268667" cy="365760"/>
        </p:xfrm>
        <a:graphic>
          <a:graphicData uri="http://schemas.openxmlformats.org/drawingml/2006/table">
            <a:tbl>
              <a:tblPr/>
              <a:tblGrid>
                <a:gridCol w="4268667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Molly får 34 kr tillbaka.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graphicFrame>
        <p:nvGraphicFramePr>
          <p:cNvPr id="27" name="Tabell 26">
            <a:extLst>
              <a:ext uri="{FF2B5EF4-FFF2-40B4-BE49-F238E27FC236}">
                <a16:creationId xmlns:a16="http://schemas.microsoft.com/office/drawing/2014/main" id="{2CD6599D-6B84-6641-BC19-3BC5E67871EE}"/>
              </a:ext>
            </a:extLst>
          </p:cNvPr>
          <p:cNvGraphicFramePr>
            <a:graphicFrameLocks noGrp="1"/>
          </p:cNvGraphicFramePr>
          <p:nvPr/>
        </p:nvGraphicFramePr>
        <p:xfrm>
          <a:off x="3051051" y="2121605"/>
          <a:ext cx="2267482" cy="365760"/>
        </p:xfrm>
        <a:graphic>
          <a:graphicData uri="http://schemas.openxmlformats.org/drawingml/2006/table">
            <a:tbl>
              <a:tblPr/>
              <a:tblGrid>
                <a:gridCol w="2267482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3 · 21,90 kr </a:t>
                      </a:r>
                      <a:r>
                        <a:rPr lang="sv-SE" sz="2400" dirty="0">
                          <a:effectLst/>
                          <a:latin typeface="+mn-lt"/>
                        </a:rPr>
                        <a:t>=</a:t>
                      </a:r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graphicFrame>
        <p:nvGraphicFramePr>
          <p:cNvPr id="28" name="Tabell 27">
            <a:extLst>
              <a:ext uri="{FF2B5EF4-FFF2-40B4-BE49-F238E27FC236}">
                <a16:creationId xmlns:a16="http://schemas.microsoft.com/office/drawing/2014/main" id="{6F154E23-6522-B447-8CEE-CCC5E8033D2A}"/>
              </a:ext>
            </a:extLst>
          </p:cNvPr>
          <p:cNvGraphicFramePr>
            <a:graphicFrameLocks noGrp="1"/>
          </p:cNvGraphicFramePr>
          <p:nvPr/>
        </p:nvGraphicFramePr>
        <p:xfrm>
          <a:off x="4942931" y="2102427"/>
          <a:ext cx="1522926" cy="365760"/>
        </p:xfrm>
        <a:graphic>
          <a:graphicData uri="http://schemas.openxmlformats.org/drawingml/2006/table">
            <a:tbl>
              <a:tblPr/>
              <a:tblGrid>
                <a:gridCol w="1522926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65,70 kr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sp>
        <p:nvSpPr>
          <p:cNvPr id="30" name="Rektangel 29">
            <a:extLst>
              <a:ext uri="{FF2B5EF4-FFF2-40B4-BE49-F238E27FC236}">
                <a16:creationId xmlns:a16="http://schemas.microsoft.com/office/drawing/2014/main" id="{F1B62433-A63F-3141-AE4E-7538FAEB57FE}"/>
              </a:ext>
            </a:extLst>
          </p:cNvPr>
          <p:cNvSpPr/>
          <p:nvPr/>
        </p:nvSpPr>
        <p:spPr>
          <a:xfrm>
            <a:off x="210607" y="2076098"/>
            <a:ext cx="41295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Apelsinerna kostar:  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C7E6E0FA-E136-844A-A3EF-EDC7DA637E0C}"/>
              </a:ext>
            </a:extLst>
          </p:cNvPr>
          <p:cNvSpPr/>
          <p:nvPr/>
        </p:nvSpPr>
        <p:spPr>
          <a:xfrm>
            <a:off x="1815943" y="2609756"/>
            <a:ext cx="1426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Betalar:  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A3CAA8D6-8A2A-A044-87DD-03F266920775}"/>
              </a:ext>
            </a:extLst>
          </p:cNvPr>
          <p:cNvSpPr/>
          <p:nvPr/>
        </p:nvSpPr>
        <p:spPr>
          <a:xfrm>
            <a:off x="3020122" y="2604102"/>
            <a:ext cx="2184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66 kr</a:t>
            </a:r>
            <a:r>
              <a:rPr lang="sv-SE" sz="2400" dirty="0"/>
              <a:t> </a:t>
            </a:r>
            <a:r>
              <a:rPr lang="sv-SE" sz="2400" b="1" dirty="0">
                <a:latin typeface="Bradley Hand" pitchFamily="2" charset="77"/>
              </a:rPr>
              <a:t>  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B3304B37-97A3-E34B-829E-C357356697AB}"/>
              </a:ext>
            </a:extLst>
          </p:cNvPr>
          <p:cNvSpPr/>
          <p:nvPr/>
        </p:nvSpPr>
        <p:spPr>
          <a:xfrm>
            <a:off x="370725" y="862070"/>
            <a:ext cx="67673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Molly köper 3 kg apelsiner. Apelsinerna kostar 21,90 kr per kilogram.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D42B8224-D7B7-024F-B7E7-5BA317F1022E}"/>
              </a:ext>
            </a:extLst>
          </p:cNvPr>
          <p:cNvSpPr/>
          <p:nvPr/>
        </p:nvSpPr>
        <p:spPr>
          <a:xfrm>
            <a:off x="7025044" y="2004698"/>
            <a:ext cx="14489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2 1 , 9 0</a:t>
            </a:r>
            <a:endParaRPr lang="sv-SE" sz="2400" dirty="0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26A01B16-897B-1748-B90B-E261D10C644A}"/>
              </a:ext>
            </a:extLst>
          </p:cNvPr>
          <p:cNvSpPr/>
          <p:nvPr/>
        </p:nvSpPr>
        <p:spPr>
          <a:xfrm>
            <a:off x="6922599" y="2270700"/>
            <a:ext cx="15867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·  </a:t>
            </a:r>
            <a:r>
              <a:rPr lang="sv-SE" sz="2400" dirty="0"/>
              <a:t>             </a:t>
            </a:r>
            <a:r>
              <a:rPr lang="sv-SE" sz="2400" dirty="0">
                <a:latin typeface="Bradley Hand" pitchFamily="2" charset="77"/>
              </a:rPr>
              <a:t>3</a:t>
            </a:r>
            <a:endParaRPr lang="sv-SE" sz="2400" dirty="0"/>
          </a:p>
        </p:txBody>
      </p:sp>
      <p:cxnSp>
        <p:nvCxnSpPr>
          <p:cNvPr id="54" name="Rak 53">
            <a:extLst>
              <a:ext uri="{FF2B5EF4-FFF2-40B4-BE49-F238E27FC236}">
                <a16:creationId xmlns:a16="http://schemas.microsoft.com/office/drawing/2014/main" id="{53BC4897-B1A0-2B4F-954E-F30C758CD6D2}"/>
              </a:ext>
            </a:extLst>
          </p:cNvPr>
          <p:cNvCxnSpPr>
            <a:cxnSpLocks/>
          </p:cNvCxnSpPr>
          <p:nvPr/>
        </p:nvCxnSpPr>
        <p:spPr>
          <a:xfrm>
            <a:off x="7016309" y="2659641"/>
            <a:ext cx="124000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Rektangel 55">
            <a:extLst>
              <a:ext uri="{FF2B5EF4-FFF2-40B4-BE49-F238E27FC236}">
                <a16:creationId xmlns:a16="http://schemas.microsoft.com/office/drawing/2014/main" id="{1190CBCC-EF78-2440-AC28-B95FBD4C317E}"/>
              </a:ext>
            </a:extLst>
          </p:cNvPr>
          <p:cNvSpPr/>
          <p:nvPr/>
        </p:nvSpPr>
        <p:spPr>
          <a:xfrm>
            <a:off x="7321934" y="2627449"/>
            <a:ext cx="395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</a:t>
            </a: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E8456E09-605E-0D49-BC7B-C20F7A762D57}"/>
              </a:ext>
            </a:extLst>
          </p:cNvPr>
          <p:cNvSpPr/>
          <p:nvPr/>
        </p:nvSpPr>
        <p:spPr>
          <a:xfrm>
            <a:off x="7971015" y="2607890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  <p:pic>
        <p:nvPicPr>
          <p:cNvPr id="1026" name="Picture 2" descr="Bakgrundsbilder : frukt, orange, producera, tropisk, kumquat, clementine,  vegetarisk mat, vitaminer, apelsiner, citrus-, blommande växt, fruktig,  citrusfrukt, bitter apelsin, mandarin apelsin, mark växt, söt citron, meyer  citron, tangelo, Valencia ...">
            <a:extLst>
              <a:ext uri="{FF2B5EF4-FFF2-40B4-BE49-F238E27FC236}">
                <a16:creationId xmlns:a16="http://schemas.microsoft.com/office/drawing/2014/main" id="{2D75B4B3-F148-3A40-8658-7E1C23F867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21" t="-1" b="25092"/>
          <a:stretch/>
        </p:blipFill>
        <p:spPr bwMode="auto">
          <a:xfrm>
            <a:off x="7084513" y="726164"/>
            <a:ext cx="1313946" cy="87382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ktangel 38">
            <a:extLst>
              <a:ext uri="{FF2B5EF4-FFF2-40B4-BE49-F238E27FC236}">
                <a16:creationId xmlns:a16="http://schemas.microsoft.com/office/drawing/2014/main" id="{1BA09E79-A689-E44D-85B0-789C0976D566}"/>
              </a:ext>
            </a:extLst>
          </p:cNvPr>
          <p:cNvSpPr/>
          <p:nvPr/>
        </p:nvSpPr>
        <p:spPr>
          <a:xfrm>
            <a:off x="415601" y="1264122"/>
            <a:ext cx="67673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Hur mycket får hon tillbaka om hon betalar med en hundralapp?  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708C3432-710D-494D-B0CA-D96808866EAF}"/>
              </a:ext>
            </a:extLst>
          </p:cNvPr>
          <p:cNvSpPr/>
          <p:nvPr/>
        </p:nvSpPr>
        <p:spPr>
          <a:xfrm>
            <a:off x="8463175" y="2375593"/>
            <a:ext cx="538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2</a:t>
            </a:r>
          </a:p>
        </p:txBody>
      </p:sp>
      <p:cxnSp>
        <p:nvCxnSpPr>
          <p:cNvPr id="41" name="Rak 40">
            <a:extLst>
              <a:ext uri="{FF2B5EF4-FFF2-40B4-BE49-F238E27FC236}">
                <a16:creationId xmlns:a16="http://schemas.microsoft.com/office/drawing/2014/main" id="{959E8A02-03EE-CD48-8C83-6726C3570352}"/>
              </a:ext>
            </a:extLst>
          </p:cNvPr>
          <p:cNvCxnSpPr>
            <a:cxnSpLocks/>
          </p:cNvCxnSpPr>
          <p:nvPr/>
        </p:nvCxnSpPr>
        <p:spPr>
          <a:xfrm flipV="1">
            <a:off x="8550702" y="2512628"/>
            <a:ext cx="86707" cy="9526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Rektangel 58">
            <a:extLst>
              <a:ext uri="{FF2B5EF4-FFF2-40B4-BE49-F238E27FC236}">
                <a16:creationId xmlns:a16="http://schemas.microsoft.com/office/drawing/2014/main" id="{D2132AF2-243E-B540-8418-62F6F5A45BE9}"/>
              </a:ext>
            </a:extLst>
          </p:cNvPr>
          <p:cNvSpPr/>
          <p:nvPr/>
        </p:nvSpPr>
        <p:spPr>
          <a:xfrm>
            <a:off x="7705650" y="2611644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7</a:t>
            </a:r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389D2A34-6E33-DC42-ABB8-072970BF2221}"/>
              </a:ext>
            </a:extLst>
          </p:cNvPr>
          <p:cNvSpPr/>
          <p:nvPr/>
        </p:nvSpPr>
        <p:spPr>
          <a:xfrm>
            <a:off x="7023376" y="2638841"/>
            <a:ext cx="332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6</a:t>
            </a:r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9BB857EA-23F6-8049-8DA5-A4E220635C8A}"/>
              </a:ext>
            </a:extLst>
          </p:cNvPr>
          <p:cNvSpPr/>
          <p:nvPr/>
        </p:nvSpPr>
        <p:spPr>
          <a:xfrm>
            <a:off x="7535299" y="2627449"/>
            <a:ext cx="3030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,</a:t>
            </a:r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B23F0145-CFB6-7D49-B4BA-EC725B8B5D84}"/>
              </a:ext>
            </a:extLst>
          </p:cNvPr>
          <p:cNvSpPr/>
          <p:nvPr/>
        </p:nvSpPr>
        <p:spPr>
          <a:xfrm>
            <a:off x="1223671" y="3463329"/>
            <a:ext cx="21034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Får tillbaka:  </a:t>
            </a:r>
          </a:p>
        </p:txBody>
      </p:sp>
      <p:sp>
        <p:nvSpPr>
          <p:cNvPr id="64" name="Rektangel 63">
            <a:extLst>
              <a:ext uri="{FF2B5EF4-FFF2-40B4-BE49-F238E27FC236}">
                <a16:creationId xmlns:a16="http://schemas.microsoft.com/office/drawing/2014/main" id="{3722AB1A-6F3A-2344-989C-1D9FE42B3680}"/>
              </a:ext>
            </a:extLst>
          </p:cNvPr>
          <p:cNvSpPr/>
          <p:nvPr/>
        </p:nvSpPr>
        <p:spPr>
          <a:xfrm>
            <a:off x="3051051" y="3470589"/>
            <a:ext cx="27431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(100 </a:t>
            </a:r>
            <a:r>
              <a:rPr lang="sv-SE" sz="2400" dirty="0"/>
              <a:t>– </a:t>
            </a:r>
            <a:r>
              <a:rPr lang="sv-SE" sz="2400" dirty="0">
                <a:latin typeface="Bradley Hand" pitchFamily="2" charset="77"/>
              </a:rPr>
              <a:t>66) kr  </a:t>
            </a:r>
            <a:r>
              <a:rPr lang="sv-SE" sz="2400" dirty="0"/>
              <a:t>= </a:t>
            </a:r>
            <a:r>
              <a:rPr lang="sv-SE" sz="2400" b="1" dirty="0">
                <a:latin typeface="Bradley Hand" pitchFamily="2" charset="77"/>
              </a:rPr>
              <a:t>  </a:t>
            </a:r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961CD65F-851C-DF46-A64D-16E4654A228C}"/>
              </a:ext>
            </a:extLst>
          </p:cNvPr>
          <p:cNvSpPr/>
          <p:nvPr/>
        </p:nvSpPr>
        <p:spPr>
          <a:xfrm>
            <a:off x="5318533" y="3470589"/>
            <a:ext cx="13253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34 kr</a:t>
            </a:r>
            <a:endParaRPr lang="sv-SE" sz="2400" b="1" dirty="0">
              <a:latin typeface="Bradley Hand" pitchFamily="2" charset="77"/>
            </a:endParaRPr>
          </a:p>
        </p:txBody>
      </p:sp>
      <p:sp>
        <p:nvSpPr>
          <p:cNvPr id="66" name="Ellips 65">
            <a:extLst>
              <a:ext uri="{FF2B5EF4-FFF2-40B4-BE49-F238E27FC236}">
                <a16:creationId xmlns:a16="http://schemas.microsoft.com/office/drawing/2014/main" id="{02FB6375-A8DC-B246-98D6-E39BE302214A}"/>
              </a:ext>
            </a:extLst>
          </p:cNvPr>
          <p:cNvSpPr/>
          <p:nvPr/>
        </p:nvSpPr>
        <p:spPr>
          <a:xfrm>
            <a:off x="8004626" y="2046591"/>
            <a:ext cx="271801" cy="60049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" name="Ellips 66">
            <a:extLst>
              <a:ext uri="{FF2B5EF4-FFF2-40B4-BE49-F238E27FC236}">
                <a16:creationId xmlns:a16="http://schemas.microsoft.com/office/drawing/2014/main" id="{31FFEAAA-12D0-3E40-A365-E828D34A85B4}"/>
              </a:ext>
            </a:extLst>
          </p:cNvPr>
          <p:cNvSpPr/>
          <p:nvPr/>
        </p:nvSpPr>
        <p:spPr>
          <a:xfrm rot="19114569">
            <a:off x="7797698" y="2027969"/>
            <a:ext cx="335453" cy="705497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Ellips 67">
            <a:extLst>
              <a:ext uri="{FF2B5EF4-FFF2-40B4-BE49-F238E27FC236}">
                <a16:creationId xmlns:a16="http://schemas.microsoft.com/office/drawing/2014/main" id="{D4FF0A65-2F77-C242-BAA2-4ABE3DBAA8CE}"/>
              </a:ext>
            </a:extLst>
          </p:cNvPr>
          <p:cNvSpPr/>
          <p:nvPr/>
        </p:nvSpPr>
        <p:spPr>
          <a:xfrm rot="17855474">
            <a:off x="7601731" y="1850829"/>
            <a:ext cx="349181" cy="105473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" name="Ellips 68">
            <a:extLst>
              <a:ext uri="{FF2B5EF4-FFF2-40B4-BE49-F238E27FC236}">
                <a16:creationId xmlns:a16="http://schemas.microsoft.com/office/drawing/2014/main" id="{063EDF9E-2321-2A42-BE71-8219EDAD93EA}"/>
              </a:ext>
            </a:extLst>
          </p:cNvPr>
          <p:cNvSpPr/>
          <p:nvPr/>
        </p:nvSpPr>
        <p:spPr>
          <a:xfrm rot="17218468">
            <a:off x="7477757" y="1722207"/>
            <a:ext cx="317110" cy="130677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450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  <p:bldP spid="50" grpId="0"/>
      <p:bldP spid="14" grpId="0"/>
      <p:bldP spid="52" grpId="0"/>
      <p:bldP spid="53" grpId="0"/>
      <p:bldP spid="56" grpId="0"/>
      <p:bldP spid="58" grpId="0"/>
      <p:bldP spid="39" grpId="0"/>
      <p:bldP spid="40" grpId="0"/>
      <p:bldP spid="59" grpId="0"/>
      <p:bldP spid="61" grpId="0"/>
      <p:bldP spid="62" grpId="0"/>
      <p:bldP spid="63" grpId="0"/>
      <p:bldP spid="64" grpId="0"/>
      <p:bldP spid="65" grpId="0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91AB65CE-9361-7A43-9F31-41A7A1846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7926" y="159954"/>
            <a:ext cx="1161498" cy="384895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0E39177D-7F87-9E47-899A-357EB02FCEC8}"/>
              </a:ext>
            </a:extLst>
          </p:cNvPr>
          <p:cNvSpPr/>
          <p:nvPr/>
        </p:nvSpPr>
        <p:spPr>
          <a:xfrm>
            <a:off x="2503017" y="499003"/>
            <a:ext cx="4415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</a:rPr>
              <a:t>Multiplikation med 10, 100 och 1 000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AAC33A0-7059-D74B-9CFB-2A397C6562EC}"/>
              </a:ext>
            </a:extLst>
          </p:cNvPr>
          <p:cNvSpPr/>
          <p:nvPr/>
        </p:nvSpPr>
        <p:spPr>
          <a:xfrm>
            <a:off x="2420253" y="2219591"/>
            <a:ext cx="47532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 tittar på ett exempel: </a:t>
            </a:r>
            <a:r>
              <a:rPr lang="sv-SE" sz="2400" dirty="0">
                <a:solidFill>
                  <a:srgbClr val="C00000"/>
                </a:solidFill>
              </a:rPr>
              <a:t>100 · 1,45</a:t>
            </a:r>
            <a:r>
              <a:rPr lang="sv-SE" dirty="0"/>
              <a:t> 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D6A4A683-1CD6-C249-A335-09C1B3CDBB1D}"/>
              </a:ext>
            </a:extLst>
          </p:cNvPr>
          <p:cNvSpPr/>
          <p:nvPr/>
        </p:nvSpPr>
        <p:spPr>
          <a:xfrm>
            <a:off x="259491" y="1123384"/>
            <a:ext cx="104813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När man multiplicerar ett tal med till exempel 100 får alla siffror ett 100 gånger större värde. 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B5C0258-6FFA-4A47-A6CA-B83E090E62CB}"/>
              </a:ext>
            </a:extLst>
          </p:cNvPr>
          <p:cNvSpPr/>
          <p:nvPr/>
        </p:nvSpPr>
        <p:spPr>
          <a:xfrm>
            <a:off x="5062419" y="2809916"/>
            <a:ext cx="3807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Siffran</a:t>
            </a:r>
            <a:r>
              <a:rPr lang="sv-SE" sz="2400" dirty="0">
                <a:solidFill>
                  <a:srgbClr val="C00000"/>
                </a:solidFill>
              </a:rPr>
              <a:t> 1 </a:t>
            </a:r>
            <a:r>
              <a:rPr lang="sv-SE" dirty="0"/>
              <a:t>flyttar från positionen för </a:t>
            </a:r>
            <a:r>
              <a:rPr lang="sv-SE" dirty="0">
                <a:solidFill>
                  <a:srgbClr val="C00000"/>
                </a:solidFill>
              </a:rPr>
              <a:t>ental</a:t>
            </a:r>
            <a:r>
              <a:rPr lang="sv-SE" dirty="0"/>
              <a:t> till positionen för </a:t>
            </a:r>
            <a:r>
              <a:rPr lang="sv-SE" dirty="0">
                <a:solidFill>
                  <a:srgbClr val="C00000"/>
                </a:solidFill>
              </a:rPr>
              <a:t>hundratal</a:t>
            </a:r>
            <a:r>
              <a:rPr lang="sv-SE" dirty="0"/>
              <a:t>. </a:t>
            </a:r>
          </a:p>
        </p:txBody>
      </p:sp>
      <p:graphicFrame>
        <p:nvGraphicFramePr>
          <p:cNvPr id="20" name="Tabell 20">
            <a:extLst>
              <a:ext uri="{FF2B5EF4-FFF2-40B4-BE49-F238E27FC236}">
                <a16:creationId xmlns:a16="http://schemas.microsoft.com/office/drawing/2014/main" id="{95D4B05C-DBB6-E949-888F-904C75AE53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177390"/>
              </p:ext>
            </p:extLst>
          </p:nvPr>
        </p:nvGraphicFramePr>
        <p:xfrm>
          <a:off x="916337" y="4024016"/>
          <a:ext cx="251936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3872">
                  <a:extLst>
                    <a:ext uri="{9D8B030D-6E8A-4147-A177-3AD203B41FA5}">
                      <a16:colId xmlns:a16="http://schemas.microsoft.com/office/drawing/2014/main" val="2411591877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3381519690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3898181086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2911389227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42623696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340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64653"/>
                  </a:ext>
                </a:extLst>
              </a:tr>
            </a:tbl>
          </a:graphicData>
        </a:graphic>
      </p:graphicFrame>
      <p:pic>
        <p:nvPicPr>
          <p:cNvPr id="21" name="Bildobjekt 20">
            <a:extLst>
              <a:ext uri="{FF2B5EF4-FFF2-40B4-BE49-F238E27FC236}">
                <a16:creationId xmlns:a16="http://schemas.microsoft.com/office/drawing/2014/main" id="{FD8C7A66-DEAF-F144-886F-ACE51275E44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09" b="99515" l="4156" r="96348">
                        <a14:foregroundMark x1="17128" y1="50485" x2="17128" y2="50485"/>
                        <a14:foregroundMark x1="20655" y1="57767" x2="20655" y2="57767"/>
                        <a14:foregroundMark x1="18766" y1="45146" x2="24685" y2="54854"/>
                        <a14:foregroundMark x1="24685" y1="54854" x2="48363" y2="59223"/>
                        <a14:foregroundMark x1="48363" y1="59223" x2="52267" y2="75243"/>
                        <a14:foregroundMark x1="52267" y1="75243" x2="54030" y2="76699"/>
                        <a14:foregroundMark x1="54534" y1="78641" x2="74055" y2="83981"/>
                        <a14:foregroundMark x1="74055" y1="83495" x2="87909" y2="38350"/>
                        <a14:foregroundMark x1="87909" y1="38350" x2="89673" y2="28155"/>
                        <a14:foregroundMark x1="89924" y1="32524" x2="91436" y2="29126"/>
                        <a14:foregroundMark x1="12594" y1="83981" x2="9698" y2="93689"/>
                        <a14:foregroundMark x1="39169" y1="83010" x2="39169" y2="83010"/>
                        <a14:foregroundMark x1="4408" y1="95631" x2="4408" y2="95631"/>
                        <a14:foregroundMark x1="21537" y1="36408" x2="21537" y2="36408"/>
                        <a14:foregroundMark x1="21537" y1="36408" x2="28589" y2="17476"/>
                        <a14:foregroundMark x1="9446" y1="99515" x2="15869" y2="98544"/>
                        <a14:foregroundMark x1="93577" y1="19903" x2="96348" y2="11650"/>
                        <a14:backgroundMark x1="7305" y1="75728" x2="9068" y2="71845"/>
                        <a14:backgroundMark x1="8942" y1="72816" x2="8690" y2="73786"/>
                        <a14:backgroundMark x1="8690" y1="73786" x2="8690" y2="75728"/>
                      </a14:backgroundRemoval>
                    </a14:imgEffect>
                  </a14:imgLayer>
                </a14:imgProps>
              </a:ext>
            </a:extLst>
          </a:blip>
          <a:srcRect t="9787" b="2098"/>
          <a:stretch/>
        </p:blipFill>
        <p:spPr>
          <a:xfrm>
            <a:off x="828519" y="3176091"/>
            <a:ext cx="3709017" cy="847925"/>
          </a:xfrm>
          <a:prstGeom prst="rect">
            <a:avLst/>
          </a:prstGeom>
        </p:spPr>
      </p:pic>
      <p:cxnSp>
        <p:nvCxnSpPr>
          <p:cNvPr id="27" name="Rak 26">
            <a:extLst>
              <a:ext uri="{FF2B5EF4-FFF2-40B4-BE49-F238E27FC236}">
                <a16:creationId xmlns:a16="http://schemas.microsoft.com/office/drawing/2014/main" id="{527A95A6-7874-8546-9D43-A84AD5E0BEB7}"/>
              </a:ext>
            </a:extLst>
          </p:cNvPr>
          <p:cNvCxnSpPr/>
          <p:nvPr/>
        </p:nvCxnSpPr>
        <p:spPr>
          <a:xfrm flipH="1">
            <a:off x="2389383" y="4366022"/>
            <a:ext cx="61741" cy="72231"/>
          </a:xfrm>
          <a:prstGeom prst="line">
            <a:avLst/>
          </a:prstGeom>
          <a:ln w="28575" cmpd="sng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textruta 28">
            <a:extLst>
              <a:ext uri="{FF2B5EF4-FFF2-40B4-BE49-F238E27FC236}">
                <a16:creationId xmlns:a16="http://schemas.microsoft.com/office/drawing/2014/main" id="{E2F06F4C-D81A-FA4F-8A93-66BE330AD635}"/>
              </a:ext>
            </a:extLst>
          </p:cNvPr>
          <p:cNvSpPr txBox="1"/>
          <p:nvPr/>
        </p:nvSpPr>
        <p:spPr>
          <a:xfrm>
            <a:off x="2514815" y="3981222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9D6D714F-3F96-F941-8C4F-0B63EB1A823C}"/>
              </a:ext>
            </a:extLst>
          </p:cNvPr>
          <p:cNvSpPr txBox="1"/>
          <p:nvPr/>
        </p:nvSpPr>
        <p:spPr>
          <a:xfrm>
            <a:off x="3028427" y="3981222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85CCAC6D-C302-1E41-9C5F-EDAE5BF15C0D}"/>
              </a:ext>
            </a:extLst>
          </p:cNvPr>
          <p:cNvSpPr txBox="1"/>
          <p:nvPr/>
        </p:nvSpPr>
        <p:spPr>
          <a:xfrm>
            <a:off x="2020967" y="3980854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4FDCC199-96A7-7143-8409-8032D6EDB6E5}"/>
              </a:ext>
            </a:extLst>
          </p:cNvPr>
          <p:cNvSpPr txBox="1"/>
          <p:nvPr/>
        </p:nvSpPr>
        <p:spPr>
          <a:xfrm>
            <a:off x="1000072" y="4346825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A1974539-2EDA-D142-873E-C0EFFE443826}"/>
              </a:ext>
            </a:extLst>
          </p:cNvPr>
          <p:cNvSpPr/>
          <p:nvPr/>
        </p:nvSpPr>
        <p:spPr>
          <a:xfrm>
            <a:off x="5062419" y="3494612"/>
            <a:ext cx="3807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Siffran </a:t>
            </a:r>
            <a:r>
              <a:rPr lang="sv-SE" sz="2400" dirty="0">
                <a:solidFill>
                  <a:srgbClr val="C00000"/>
                </a:solidFill>
              </a:rPr>
              <a:t>4</a:t>
            </a:r>
            <a:r>
              <a:rPr lang="sv-SE" dirty="0"/>
              <a:t> flyttar från positionen för </a:t>
            </a:r>
            <a:r>
              <a:rPr lang="sv-SE" dirty="0">
                <a:solidFill>
                  <a:srgbClr val="C00000"/>
                </a:solidFill>
              </a:rPr>
              <a:t>tiondel</a:t>
            </a:r>
            <a:r>
              <a:rPr lang="sv-SE" dirty="0"/>
              <a:t> till positionen för </a:t>
            </a:r>
            <a:r>
              <a:rPr lang="sv-SE" dirty="0">
                <a:solidFill>
                  <a:srgbClr val="C00000"/>
                </a:solidFill>
              </a:rPr>
              <a:t>tiotal</a:t>
            </a:r>
            <a:r>
              <a:rPr lang="sv-SE" dirty="0"/>
              <a:t>. 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A4940661-9B18-9E4B-BCC2-66448E4FFC49}"/>
              </a:ext>
            </a:extLst>
          </p:cNvPr>
          <p:cNvSpPr txBox="1"/>
          <p:nvPr/>
        </p:nvSpPr>
        <p:spPr>
          <a:xfrm>
            <a:off x="1491397" y="4341877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F90E3F17-A631-EA49-BD67-630E2E3F33B1}"/>
              </a:ext>
            </a:extLst>
          </p:cNvPr>
          <p:cNvSpPr txBox="1"/>
          <p:nvPr/>
        </p:nvSpPr>
        <p:spPr>
          <a:xfrm>
            <a:off x="2016765" y="4341877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607F806C-A94E-E24B-A95B-01EF1E09C05B}"/>
              </a:ext>
            </a:extLst>
          </p:cNvPr>
          <p:cNvSpPr/>
          <p:nvPr/>
        </p:nvSpPr>
        <p:spPr>
          <a:xfrm>
            <a:off x="5062419" y="4317938"/>
            <a:ext cx="3807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Siffran</a:t>
            </a:r>
            <a:r>
              <a:rPr lang="sv-SE" sz="2400" dirty="0">
                <a:solidFill>
                  <a:srgbClr val="C00000"/>
                </a:solidFill>
              </a:rPr>
              <a:t> 5 </a:t>
            </a:r>
            <a:r>
              <a:rPr lang="sv-SE" dirty="0"/>
              <a:t>flyttar från positionen för </a:t>
            </a:r>
            <a:r>
              <a:rPr lang="sv-SE" dirty="0">
                <a:solidFill>
                  <a:srgbClr val="C00000"/>
                </a:solidFill>
              </a:rPr>
              <a:t>hundradel</a:t>
            </a:r>
            <a:r>
              <a:rPr lang="sv-SE" dirty="0"/>
              <a:t> till positionen för </a:t>
            </a:r>
            <a:r>
              <a:rPr lang="sv-SE" dirty="0">
                <a:solidFill>
                  <a:srgbClr val="C00000"/>
                </a:solidFill>
              </a:rPr>
              <a:t>ental</a:t>
            </a:r>
            <a:r>
              <a:rPr lang="sv-SE" dirty="0"/>
              <a:t>. 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36126C9F-E8F4-6045-A111-2B530DF17288}"/>
              </a:ext>
            </a:extLst>
          </p:cNvPr>
          <p:cNvSpPr/>
          <p:nvPr/>
        </p:nvSpPr>
        <p:spPr>
          <a:xfrm>
            <a:off x="2699552" y="5613621"/>
            <a:ext cx="251936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sv-SE" sz="2800" dirty="0">
                <a:solidFill>
                  <a:srgbClr val="C00000"/>
                </a:solidFill>
              </a:rPr>
              <a:t>100 · 1,45 = 145</a:t>
            </a:r>
          </a:p>
        </p:txBody>
      </p:sp>
    </p:spTree>
    <p:extLst>
      <p:ext uri="{BB962C8B-B14F-4D97-AF65-F5344CB8AC3E}">
        <p14:creationId xmlns:p14="http://schemas.microsoft.com/office/powerpoint/2010/main" val="155531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8" grpId="0"/>
      <p:bldP spid="19" grpId="0"/>
      <p:bldP spid="29" grpId="0"/>
      <p:bldP spid="29" grpId="1"/>
      <p:bldP spid="30" grpId="0"/>
      <p:bldP spid="30" grpId="1"/>
      <p:bldP spid="26" grpId="0"/>
      <p:bldP spid="26" grpId="1"/>
      <p:bldP spid="31" grpId="0"/>
      <p:bldP spid="32" grpId="0"/>
      <p:bldP spid="33" grpId="0"/>
      <p:bldP spid="34" grpId="0"/>
      <p:bldP spid="35" grpId="0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91AB65CE-9361-7A43-9F31-41A7A1846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9392" y="153000"/>
            <a:ext cx="1161498" cy="384895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0E39177D-7F87-9E47-899A-357EB02FCEC8}"/>
              </a:ext>
            </a:extLst>
          </p:cNvPr>
          <p:cNvSpPr/>
          <p:nvPr/>
        </p:nvSpPr>
        <p:spPr>
          <a:xfrm>
            <a:off x="3166522" y="340297"/>
            <a:ext cx="29280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effectLst/>
                <a:latin typeface="+mj-lt"/>
              </a:rPr>
              <a:t>Ibland behövs fler nollor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905F78EE-DC8A-4F47-A603-EC51C77F9C39}"/>
              </a:ext>
            </a:extLst>
          </p:cNvPr>
          <p:cNvSpPr/>
          <p:nvPr/>
        </p:nvSpPr>
        <p:spPr>
          <a:xfrm>
            <a:off x="635199" y="819953"/>
            <a:ext cx="35201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Man kan skriva hur många nollor man vill eller den sista decimalen utan att talets värde förändras. 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AAC33A0-7059-D74B-9CFB-2A397C6562EC}"/>
              </a:ext>
            </a:extLst>
          </p:cNvPr>
          <p:cNvSpPr/>
          <p:nvPr/>
        </p:nvSpPr>
        <p:spPr>
          <a:xfrm>
            <a:off x="1620031" y="1943484"/>
            <a:ext cx="58488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Ibland behöver man fylla på med nollor efter den sista decimalen när man ska multiplicera med 10, 100 eller 1 000. 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B5C0258-6FFA-4A47-A6CA-B83E090E62CB}"/>
              </a:ext>
            </a:extLst>
          </p:cNvPr>
          <p:cNvSpPr/>
          <p:nvPr/>
        </p:nvSpPr>
        <p:spPr>
          <a:xfrm>
            <a:off x="5119501" y="3813518"/>
            <a:ext cx="3807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Siffran</a:t>
            </a:r>
            <a:r>
              <a:rPr lang="sv-SE" sz="2400" dirty="0">
                <a:solidFill>
                  <a:srgbClr val="C00000"/>
                </a:solidFill>
              </a:rPr>
              <a:t> 7 </a:t>
            </a:r>
            <a:r>
              <a:rPr lang="sv-SE" dirty="0"/>
              <a:t>flyttar från positionen för </a:t>
            </a:r>
            <a:r>
              <a:rPr lang="sv-SE" dirty="0">
                <a:solidFill>
                  <a:srgbClr val="C00000"/>
                </a:solidFill>
              </a:rPr>
              <a:t>ental</a:t>
            </a:r>
            <a:r>
              <a:rPr lang="sv-SE" dirty="0"/>
              <a:t> till positionen för </a:t>
            </a:r>
            <a:r>
              <a:rPr lang="sv-SE" dirty="0">
                <a:solidFill>
                  <a:srgbClr val="C00000"/>
                </a:solidFill>
              </a:rPr>
              <a:t>hundratal</a:t>
            </a:r>
            <a:r>
              <a:rPr lang="sv-SE" dirty="0"/>
              <a:t>. </a:t>
            </a:r>
          </a:p>
        </p:txBody>
      </p:sp>
      <p:graphicFrame>
        <p:nvGraphicFramePr>
          <p:cNvPr id="20" name="Tabell 20">
            <a:extLst>
              <a:ext uri="{FF2B5EF4-FFF2-40B4-BE49-F238E27FC236}">
                <a16:creationId xmlns:a16="http://schemas.microsoft.com/office/drawing/2014/main" id="{95D4B05C-DBB6-E949-888F-904C75AE53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538341"/>
              </p:ext>
            </p:extLst>
          </p:nvPr>
        </p:nvGraphicFramePr>
        <p:xfrm>
          <a:off x="923241" y="4745175"/>
          <a:ext cx="251936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3872">
                  <a:extLst>
                    <a:ext uri="{9D8B030D-6E8A-4147-A177-3AD203B41FA5}">
                      <a16:colId xmlns:a16="http://schemas.microsoft.com/office/drawing/2014/main" val="2411591877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3381519690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3898181086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2911389227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42623696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340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64653"/>
                  </a:ext>
                </a:extLst>
              </a:tr>
            </a:tbl>
          </a:graphicData>
        </a:graphic>
      </p:graphicFrame>
      <p:pic>
        <p:nvPicPr>
          <p:cNvPr id="21" name="Bildobjekt 20">
            <a:extLst>
              <a:ext uri="{FF2B5EF4-FFF2-40B4-BE49-F238E27FC236}">
                <a16:creationId xmlns:a16="http://schemas.microsoft.com/office/drawing/2014/main" id="{FD8C7A66-DEAF-F144-886F-ACE51275E44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09" b="99515" l="4156" r="96348">
                        <a14:foregroundMark x1="17128" y1="50485" x2="17128" y2="50485"/>
                        <a14:foregroundMark x1="20655" y1="57767" x2="20655" y2="57767"/>
                        <a14:foregroundMark x1="18766" y1="45146" x2="24685" y2="54854"/>
                        <a14:foregroundMark x1="24685" y1="54854" x2="48363" y2="59223"/>
                        <a14:foregroundMark x1="48363" y1="59223" x2="52267" y2="75243"/>
                        <a14:foregroundMark x1="52267" y1="75243" x2="54030" y2="76699"/>
                        <a14:foregroundMark x1="54534" y1="78641" x2="74055" y2="83981"/>
                        <a14:foregroundMark x1="74055" y1="83495" x2="87909" y2="38350"/>
                        <a14:foregroundMark x1="87909" y1="38350" x2="89673" y2="28155"/>
                        <a14:foregroundMark x1="89924" y1="32524" x2="91436" y2="29126"/>
                        <a14:foregroundMark x1="12594" y1="83981" x2="9698" y2="93689"/>
                        <a14:foregroundMark x1="39169" y1="83010" x2="39169" y2="83010"/>
                        <a14:foregroundMark x1="4408" y1="95631" x2="4408" y2="95631"/>
                        <a14:foregroundMark x1="21537" y1="36408" x2="21537" y2="36408"/>
                        <a14:foregroundMark x1="21537" y1="36408" x2="28589" y2="17476"/>
                        <a14:foregroundMark x1="9446" y1="99515" x2="15869" y2="98544"/>
                        <a14:foregroundMark x1="93577" y1="19903" x2="96348" y2="11650"/>
                        <a14:backgroundMark x1="7305" y1="75728" x2="9068" y2="71845"/>
                        <a14:backgroundMark x1="8942" y1="72816" x2="8690" y2="73786"/>
                        <a14:backgroundMark x1="8690" y1="73786" x2="8690" y2="75728"/>
                      </a14:backgroundRemoval>
                    </a14:imgEffect>
                  </a14:imgLayer>
                </a14:imgProps>
              </a:ext>
            </a:extLst>
          </a:blip>
          <a:srcRect t="9787" b="2098"/>
          <a:stretch/>
        </p:blipFill>
        <p:spPr>
          <a:xfrm>
            <a:off x="835423" y="3897250"/>
            <a:ext cx="3709017" cy="847925"/>
          </a:xfrm>
          <a:prstGeom prst="rect">
            <a:avLst/>
          </a:prstGeom>
        </p:spPr>
      </p:pic>
      <p:cxnSp>
        <p:nvCxnSpPr>
          <p:cNvPr id="27" name="Rak 26">
            <a:extLst>
              <a:ext uri="{FF2B5EF4-FFF2-40B4-BE49-F238E27FC236}">
                <a16:creationId xmlns:a16="http://schemas.microsoft.com/office/drawing/2014/main" id="{527A95A6-7874-8546-9D43-A84AD5E0BEB7}"/>
              </a:ext>
            </a:extLst>
          </p:cNvPr>
          <p:cNvCxnSpPr/>
          <p:nvPr/>
        </p:nvCxnSpPr>
        <p:spPr>
          <a:xfrm flipH="1">
            <a:off x="2396287" y="5087181"/>
            <a:ext cx="61741" cy="72231"/>
          </a:xfrm>
          <a:prstGeom prst="line">
            <a:avLst/>
          </a:prstGeom>
          <a:ln w="28575" cmpd="sng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textruta 28">
            <a:extLst>
              <a:ext uri="{FF2B5EF4-FFF2-40B4-BE49-F238E27FC236}">
                <a16:creationId xmlns:a16="http://schemas.microsoft.com/office/drawing/2014/main" id="{E2F06F4C-D81A-FA4F-8A93-66BE330AD635}"/>
              </a:ext>
            </a:extLst>
          </p:cNvPr>
          <p:cNvSpPr txBox="1"/>
          <p:nvPr/>
        </p:nvSpPr>
        <p:spPr>
          <a:xfrm>
            <a:off x="2521719" y="4702381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9D6D714F-3F96-F941-8C4F-0B63EB1A823C}"/>
              </a:ext>
            </a:extLst>
          </p:cNvPr>
          <p:cNvSpPr txBox="1"/>
          <p:nvPr/>
        </p:nvSpPr>
        <p:spPr>
          <a:xfrm>
            <a:off x="3035331" y="4702381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85CCAC6D-C302-1E41-9C5F-EDAE5BF15C0D}"/>
              </a:ext>
            </a:extLst>
          </p:cNvPr>
          <p:cNvSpPr txBox="1"/>
          <p:nvPr/>
        </p:nvSpPr>
        <p:spPr>
          <a:xfrm>
            <a:off x="2027871" y="4702013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4FDCC199-96A7-7143-8409-8032D6EDB6E5}"/>
              </a:ext>
            </a:extLst>
          </p:cNvPr>
          <p:cNvSpPr txBox="1"/>
          <p:nvPr/>
        </p:nvSpPr>
        <p:spPr>
          <a:xfrm>
            <a:off x="1006976" y="5067984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A1974539-2EDA-D142-873E-C0EFFE443826}"/>
              </a:ext>
            </a:extLst>
          </p:cNvPr>
          <p:cNvSpPr/>
          <p:nvPr/>
        </p:nvSpPr>
        <p:spPr>
          <a:xfrm>
            <a:off x="5119501" y="4524216"/>
            <a:ext cx="3807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Siffran </a:t>
            </a:r>
            <a:r>
              <a:rPr lang="sv-SE" sz="2400" dirty="0">
                <a:solidFill>
                  <a:srgbClr val="C00000"/>
                </a:solidFill>
              </a:rPr>
              <a:t>3</a:t>
            </a:r>
            <a:r>
              <a:rPr lang="sv-SE" dirty="0"/>
              <a:t> flyttar från positionen för </a:t>
            </a:r>
            <a:r>
              <a:rPr lang="sv-SE" dirty="0">
                <a:solidFill>
                  <a:srgbClr val="C00000"/>
                </a:solidFill>
              </a:rPr>
              <a:t>tiondel</a:t>
            </a:r>
            <a:r>
              <a:rPr lang="sv-SE" dirty="0"/>
              <a:t> till positionen för </a:t>
            </a:r>
            <a:r>
              <a:rPr lang="sv-SE" dirty="0">
                <a:solidFill>
                  <a:srgbClr val="C00000"/>
                </a:solidFill>
              </a:rPr>
              <a:t>tiotal</a:t>
            </a:r>
            <a:r>
              <a:rPr lang="sv-SE" dirty="0"/>
              <a:t>. 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A4940661-9B18-9E4B-BCC2-66448E4FFC49}"/>
              </a:ext>
            </a:extLst>
          </p:cNvPr>
          <p:cNvSpPr txBox="1"/>
          <p:nvPr/>
        </p:nvSpPr>
        <p:spPr>
          <a:xfrm>
            <a:off x="1498301" y="5063036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F90E3F17-A631-EA49-BD67-630E2E3F33B1}"/>
              </a:ext>
            </a:extLst>
          </p:cNvPr>
          <p:cNvSpPr txBox="1"/>
          <p:nvPr/>
        </p:nvSpPr>
        <p:spPr>
          <a:xfrm>
            <a:off x="2023669" y="5063036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607F806C-A94E-E24B-A95B-01EF1E09C05B}"/>
              </a:ext>
            </a:extLst>
          </p:cNvPr>
          <p:cNvSpPr/>
          <p:nvPr/>
        </p:nvSpPr>
        <p:spPr>
          <a:xfrm>
            <a:off x="5119501" y="5347542"/>
            <a:ext cx="3807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Siffran</a:t>
            </a:r>
            <a:r>
              <a:rPr lang="sv-SE" sz="2400" dirty="0">
                <a:solidFill>
                  <a:srgbClr val="C00000"/>
                </a:solidFill>
              </a:rPr>
              <a:t> 0 </a:t>
            </a:r>
            <a:r>
              <a:rPr lang="sv-SE" dirty="0"/>
              <a:t>flyttar från positionen för </a:t>
            </a:r>
            <a:r>
              <a:rPr lang="sv-SE" dirty="0">
                <a:solidFill>
                  <a:srgbClr val="C00000"/>
                </a:solidFill>
              </a:rPr>
              <a:t>hundradel</a:t>
            </a:r>
            <a:r>
              <a:rPr lang="sv-SE" dirty="0"/>
              <a:t> till positionen för </a:t>
            </a:r>
            <a:r>
              <a:rPr lang="sv-SE" dirty="0">
                <a:solidFill>
                  <a:srgbClr val="C00000"/>
                </a:solidFill>
              </a:rPr>
              <a:t>ental</a:t>
            </a:r>
            <a:r>
              <a:rPr lang="sv-SE" dirty="0"/>
              <a:t>. 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36126C9F-E8F4-6045-A111-2B530DF17288}"/>
              </a:ext>
            </a:extLst>
          </p:cNvPr>
          <p:cNvSpPr/>
          <p:nvPr/>
        </p:nvSpPr>
        <p:spPr>
          <a:xfrm>
            <a:off x="2306177" y="6176405"/>
            <a:ext cx="251936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sv-SE" sz="2800" dirty="0">
                <a:solidFill>
                  <a:srgbClr val="C00000"/>
                </a:solidFill>
              </a:rPr>
              <a:t>100 · 7,3 = 730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7BCA81C4-320F-C944-817A-3CE1A6F538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0555" y="829458"/>
            <a:ext cx="3699141" cy="808285"/>
          </a:xfrm>
          <a:prstGeom prst="rect">
            <a:avLst/>
          </a:prstGeom>
        </p:spPr>
      </p:pic>
      <p:sp>
        <p:nvSpPr>
          <p:cNvPr id="22" name="Rektangel 21">
            <a:extLst>
              <a:ext uri="{FF2B5EF4-FFF2-40B4-BE49-F238E27FC236}">
                <a16:creationId xmlns:a16="http://schemas.microsoft.com/office/drawing/2014/main" id="{9346CFD7-D8D4-6348-8275-BB82A3CD401F}"/>
              </a:ext>
            </a:extLst>
          </p:cNvPr>
          <p:cNvSpPr/>
          <p:nvPr/>
        </p:nvSpPr>
        <p:spPr>
          <a:xfrm>
            <a:off x="2521719" y="2674477"/>
            <a:ext cx="47532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Till exempel: </a:t>
            </a:r>
            <a:r>
              <a:rPr lang="sv-SE" sz="2400" dirty="0">
                <a:solidFill>
                  <a:srgbClr val="C00000"/>
                </a:solidFill>
              </a:rPr>
              <a:t>100 · 7,3</a:t>
            </a:r>
            <a:r>
              <a:rPr lang="sv-SE" dirty="0"/>
              <a:t> 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82A77B65-F7D4-9E49-925F-9E267C9EACB4}"/>
              </a:ext>
            </a:extLst>
          </p:cNvPr>
          <p:cNvSpPr/>
          <p:nvPr/>
        </p:nvSpPr>
        <p:spPr>
          <a:xfrm>
            <a:off x="5119500" y="3281372"/>
            <a:ext cx="38070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 börjar fylla på med </a:t>
            </a:r>
            <a:r>
              <a:rPr lang="sv-SE" sz="2400" dirty="0">
                <a:solidFill>
                  <a:srgbClr val="C00000"/>
                </a:solidFill>
              </a:rPr>
              <a:t>0</a:t>
            </a:r>
            <a:r>
              <a:rPr lang="sv-SE" dirty="0"/>
              <a:t> efter 3:an</a:t>
            </a:r>
          </a:p>
        </p:txBody>
      </p:sp>
    </p:spTree>
    <p:extLst>
      <p:ext uri="{BB962C8B-B14F-4D97-AF65-F5344CB8AC3E}">
        <p14:creationId xmlns:p14="http://schemas.microsoft.com/office/powerpoint/2010/main" val="336909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9" grpId="0"/>
      <p:bldP spid="29" grpId="0"/>
      <p:bldP spid="29" grpId="1"/>
      <p:bldP spid="30" grpId="0"/>
      <p:bldP spid="30" grpId="1"/>
      <p:bldP spid="26" grpId="0"/>
      <p:bldP spid="26" grpId="1"/>
      <p:bldP spid="31" grpId="0"/>
      <p:bldP spid="32" grpId="0"/>
      <p:bldP spid="33" grpId="0"/>
      <p:bldP spid="34" grpId="0"/>
      <p:bldP spid="35" grpId="0"/>
      <p:bldP spid="36" grpId="0" animBg="1"/>
      <p:bldP spid="22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/>
        </p:nvGraphicFramePr>
        <p:xfrm>
          <a:off x="6310227" y="718619"/>
          <a:ext cx="2390776" cy="5556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0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29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417">
                <a:tc>
                  <a:txBody>
                    <a:bodyPr/>
                    <a:lstStyle/>
                    <a:p>
                      <a:r>
                        <a:rPr lang="sv-SE" sz="1800" dirty="0"/>
                        <a:t>H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T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E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t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h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t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Rektangel 4"/>
          <p:cNvSpPr>
            <a:spLocks noChangeArrowheads="1"/>
          </p:cNvSpPr>
          <p:nvPr/>
        </p:nvSpPr>
        <p:spPr bwMode="auto">
          <a:xfrm>
            <a:off x="2850974" y="1316007"/>
            <a:ext cx="10400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10 ∙ 7,5 = </a:t>
            </a:r>
            <a:endParaRPr lang="sv-SE" dirty="0"/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2776762" y="2717535"/>
            <a:ext cx="12092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i-FI" dirty="0"/>
              <a:t>0,64 ∙ 10  =  </a:t>
            </a:r>
            <a:endParaRPr lang="sv-SE" dirty="0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auto">
          <a:xfrm>
            <a:off x="2603947" y="4183911"/>
            <a:ext cx="14350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i-FI" dirty="0"/>
              <a:t>0,6 ∙ 1 000  =</a:t>
            </a:r>
            <a:endParaRPr lang="sv-SE" dirty="0"/>
          </a:p>
        </p:txBody>
      </p:sp>
      <p:sp>
        <p:nvSpPr>
          <p:cNvPr id="26" name="Rektangel 25"/>
          <p:cNvSpPr>
            <a:spLocks noChangeArrowheads="1"/>
          </p:cNvSpPr>
          <p:nvPr/>
        </p:nvSpPr>
        <p:spPr bwMode="auto">
          <a:xfrm>
            <a:off x="2663685" y="5716564"/>
            <a:ext cx="13910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100 ∙ 0,073 =</a:t>
            </a:r>
            <a:endParaRPr lang="sv-SE" dirty="0"/>
          </a:p>
        </p:txBody>
      </p:sp>
      <p:cxnSp>
        <p:nvCxnSpPr>
          <p:cNvPr id="28" name="Rak 27"/>
          <p:cNvCxnSpPr/>
          <p:nvPr/>
        </p:nvCxnSpPr>
        <p:spPr>
          <a:xfrm flipH="1">
            <a:off x="7446097" y="1016459"/>
            <a:ext cx="92075" cy="144462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3790519" y="1307584"/>
            <a:ext cx="4186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75</a:t>
            </a:r>
            <a:endParaRPr lang="sv-SE" dirty="0"/>
          </a:p>
        </p:txBody>
      </p:sp>
      <p:sp>
        <p:nvSpPr>
          <p:cNvPr id="23" name="Rektangel 22"/>
          <p:cNvSpPr>
            <a:spLocks noChangeArrowheads="1"/>
          </p:cNvSpPr>
          <p:nvPr/>
        </p:nvSpPr>
        <p:spPr bwMode="auto">
          <a:xfrm>
            <a:off x="3838821" y="1973318"/>
            <a:ext cx="5357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231</a:t>
            </a:r>
            <a:endParaRPr lang="sv-SE" dirty="0"/>
          </a:p>
        </p:txBody>
      </p:sp>
      <p:grpSp>
        <p:nvGrpSpPr>
          <p:cNvPr id="6" name="Grupp 5"/>
          <p:cNvGrpSpPr/>
          <p:nvPr/>
        </p:nvGrpSpPr>
        <p:grpSpPr>
          <a:xfrm>
            <a:off x="2663685" y="1971713"/>
            <a:ext cx="1294395" cy="371096"/>
            <a:chOff x="702076" y="2005966"/>
            <a:chExt cx="1294395" cy="371096"/>
          </a:xfrm>
        </p:grpSpPr>
        <p:sp>
          <p:nvSpPr>
            <p:cNvPr id="21550" name="textruta 46"/>
            <p:cNvSpPr txBox="1">
              <a:spLocks noChangeArrowheads="1"/>
            </p:cNvSpPr>
            <p:nvPr/>
          </p:nvSpPr>
          <p:spPr bwMode="auto">
            <a:xfrm>
              <a:off x="702076" y="2007730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2,31 · 100</a:t>
              </a:r>
            </a:p>
          </p:txBody>
        </p:sp>
        <p:sp>
          <p:nvSpPr>
            <p:cNvPr id="4" name="textruta 3"/>
            <p:cNvSpPr txBox="1"/>
            <p:nvPr/>
          </p:nvSpPr>
          <p:spPr>
            <a:xfrm>
              <a:off x="1681613" y="2005966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8" name="Grupp 7"/>
          <p:cNvGrpSpPr/>
          <p:nvPr/>
        </p:nvGrpSpPr>
        <p:grpSpPr>
          <a:xfrm>
            <a:off x="2774705" y="3463357"/>
            <a:ext cx="1225141" cy="375404"/>
            <a:chOff x="674415" y="3482671"/>
            <a:chExt cx="1225141" cy="375404"/>
          </a:xfrm>
        </p:grpSpPr>
        <p:sp>
          <p:nvSpPr>
            <p:cNvPr id="21547" name="textruta 51"/>
            <p:cNvSpPr txBox="1">
              <a:spLocks noChangeArrowheads="1"/>
            </p:cNvSpPr>
            <p:nvPr/>
          </p:nvSpPr>
          <p:spPr bwMode="auto">
            <a:xfrm>
              <a:off x="674415" y="3482671"/>
              <a:ext cx="9909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0,3 · 100</a:t>
              </a:r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1584698" y="3488743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7" name="Grupp 6"/>
          <p:cNvGrpSpPr/>
          <p:nvPr/>
        </p:nvGrpSpPr>
        <p:grpSpPr>
          <a:xfrm>
            <a:off x="2465257" y="4921269"/>
            <a:ext cx="1568534" cy="382372"/>
            <a:chOff x="341625" y="4947860"/>
            <a:chExt cx="1568534" cy="382372"/>
          </a:xfrm>
        </p:grpSpPr>
        <p:sp>
          <p:nvSpPr>
            <p:cNvPr id="21544" name="textruta 55"/>
            <p:cNvSpPr txBox="1">
              <a:spLocks noChangeArrowheads="1"/>
            </p:cNvSpPr>
            <p:nvPr/>
          </p:nvSpPr>
          <p:spPr bwMode="auto">
            <a:xfrm>
              <a:off x="341625" y="4960900"/>
              <a:ext cx="14478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0,128 · 1 000 </a:t>
              </a: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1595301" y="4947860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30" name="Rektangel 29"/>
          <p:cNvSpPr>
            <a:spLocks noChangeArrowheads="1"/>
          </p:cNvSpPr>
          <p:nvPr/>
        </p:nvSpPr>
        <p:spPr bwMode="auto">
          <a:xfrm>
            <a:off x="3919688" y="2715771"/>
            <a:ext cx="4796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6,4</a:t>
            </a:r>
            <a:endParaRPr lang="sv-SE" dirty="0"/>
          </a:p>
        </p:txBody>
      </p:sp>
      <p:sp>
        <p:nvSpPr>
          <p:cNvPr id="31" name="Rektangel 30"/>
          <p:cNvSpPr>
            <a:spLocks noChangeArrowheads="1"/>
          </p:cNvSpPr>
          <p:nvPr/>
        </p:nvSpPr>
        <p:spPr bwMode="auto">
          <a:xfrm>
            <a:off x="3946529" y="3463357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30</a:t>
            </a:r>
            <a:endParaRPr lang="sv-SE" dirty="0"/>
          </a:p>
        </p:txBody>
      </p:sp>
      <p:sp>
        <p:nvSpPr>
          <p:cNvPr id="32" name="Rektangel 31"/>
          <p:cNvSpPr>
            <a:spLocks noChangeArrowheads="1"/>
          </p:cNvSpPr>
          <p:nvPr/>
        </p:nvSpPr>
        <p:spPr bwMode="auto">
          <a:xfrm>
            <a:off x="3919688" y="4190893"/>
            <a:ext cx="5357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600</a:t>
            </a:r>
            <a:endParaRPr lang="sv-SE" dirty="0"/>
          </a:p>
        </p:txBody>
      </p:sp>
      <p:sp>
        <p:nvSpPr>
          <p:cNvPr id="33" name="Rektangel 32"/>
          <p:cNvSpPr>
            <a:spLocks noChangeArrowheads="1"/>
          </p:cNvSpPr>
          <p:nvPr/>
        </p:nvSpPr>
        <p:spPr bwMode="auto">
          <a:xfrm>
            <a:off x="3972100" y="4918429"/>
            <a:ext cx="5357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128</a:t>
            </a:r>
            <a:endParaRPr lang="sv-SE" dirty="0"/>
          </a:p>
        </p:txBody>
      </p:sp>
      <p:sp>
        <p:nvSpPr>
          <p:cNvPr id="34" name="Rektangel 33"/>
          <p:cNvSpPr>
            <a:spLocks noChangeArrowheads="1"/>
          </p:cNvSpPr>
          <p:nvPr/>
        </p:nvSpPr>
        <p:spPr bwMode="auto">
          <a:xfrm>
            <a:off x="3940912" y="5716564"/>
            <a:ext cx="476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7,3</a:t>
            </a:r>
            <a:endParaRPr lang="sv-SE" dirty="0"/>
          </a:p>
        </p:txBody>
      </p:sp>
      <p:cxnSp>
        <p:nvCxnSpPr>
          <p:cNvPr id="35" name="Rak 34"/>
          <p:cNvCxnSpPr/>
          <p:nvPr/>
        </p:nvCxnSpPr>
        <p:spPr>
          <a:xfrm flipH="1">
            <a:off x="7461916" y="1412875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xtruta 39"/>
          <p:cNvSpPr txBox="1"/>
          <p:nvPr/>
        </p:nvSpPr>
        <p:spPr>
          <a:xfrm>
            <a:off x="7184064" y="108039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42" name="textruta 41"/>
          <p:cNvSpPr txBox="1"/>
          <p:nvPr/>
        </p:nvSpPr>
        <p:spPr>
          <a:xfrm>
            <a:off x="7520581" y="108039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5</a:t>
            </a:r>
          </a:p>
        </p:txBody>
      </p:sp>
      <p:sp>
        <p:nvSpPr>
          <p:cNvPr id="94" name="textruta 93"/>
          <p:cNvSpPr txBox="1"/>
          <p:nvPr/>
        </p:nvSpPr>
        <p:spPr>
          <a:xfrm>
            <a:off x="7915556" y="333054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cxnSp>
        <p:nvCxnSpPr>
          <p:cNvPr id="21505" name="Rak 21504"/>
          <p:cNvCxnSpPr/>
          <p:nvPr/>
        </p:nvCxnSpPr>
        <p:spPr>
          <a:xfrm>
            <a:off x="6310227" y="1827173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Rak 148"/>
          <p:cNvCxnSpPr/>
          <p:nvPr/>
        </p:nvCxnSpPr>
        <p:spPr>
          <a:xfrm>
            <a:off x="6310227" y="2572825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Rak 149"/>
          <p:cNvCxnSpPr/>
          <p:nvPr/>
        </p:nvCxnSpPr>
        <p:spPr>
          <a:xfrm>
            <a:off x="6310227" y="3318308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Rak 150"/>
          <p:cNvCxnSpPr/>
          <p:nvPr/>
        </p:nvCxnSpPr>
        <p:spPr>
          <a:xfrm>
            <a:off x="6312799" y="4047069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Rak 151"/>
          <p:cNvCxnSpPr/>
          <p:nvPr/>
        </p:nvCxnSpPr>
        <p:spPr>
          <a:xfrm>
            <a:off x="6310227" y="4790019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Rak 152"/>
          <p:cNvCxnSpPr/>
          <p:nvPr/>
        </p:nvCxnSpPr>
        <p:spPr>
          <a:xfrm>
            <a:off x="6312799" y="5525851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Rektangel 131">
            <a:extLst>
              <a:ext uri="{FF2B5EF4-FFF2-40B4-BE49-F238E27FC236}">
                <a16:creationId xmlns:a16="http://schemas.microsoft.com/office/drawing/2014/main" id="{A53B4303-448A-C048-9D95-446FC09B5CFF}"/>
              </a:ext>
            </a:extLst>
          </p:cNvPr>
          <p:cNvSpPr/>
          <p:nvPr/>
        </p:nvSpPr>
        <p:spPr>
          <a:xfrm>
            <a:off x="3093587" y="350009"/>
            <a:ext cx="10906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147" name="Bildobjekt 146">
            <a:extLst>
              <a:ext uri="{FF2B5EF4-FFF2-40B4-BE49-F238E27FC236}">
                <a16:creationId xmlns:a16="http://schemas.microsoft.com/office/drawing/2014/main" id="{FF5F4435-E1C9-A242-A028-2D5EC360A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7936" y="123566"/>
            <a:ext cx="1161498" cy="384895"/>
          </a:xfrm>
          <a:prstGeom prst="rect">
            <a:avLst/>
          </a:prstGeom>
        </p:spPr>
      </p:pic>
      <p:sp>
        <p:nvSpPr>
          <p:cNvPr id="155" name="textruta 154">
            <a:extLst>
              <a:ext uri="{FF2B5EF4-FFF2-40B4-BE49-F238E27FC236}">
                <a16:creationId xmlns:a16="http://schemas.microsoft.com/office/drawing/2014/main" id="{A46515B3-5013-1A41-9F2F-3B2B489809F1}"/>
              </a:ext>
            </a:extLst>
          </p:cNvPr>
          <p:cNvSpPr txBox="1"/>
          <p:nvPr/>
        </p:nvSpPr>
        <p:spPr>
          <a:xfrm>
            <a:off x="7921835" y="407993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156" name="textruta 155">
            <a:extLst>
              <a:ext uri="{FF2B5EF4-FFF2-40B4-BE49-F238E27FC236}">
                <a16:creationId xmlns:a16="http://schemas.microsoft.com/office/drawing/2014/main" id="{126F4C53-0783-ED40-B972-3F6D8B609987}"/>
              </a:ext>
            </a:extLst>
          </p:cNvPr>
          <p:cNvSpPr txBox="1"/>
          <p:nvPr/>
        </p:nvSpPr>
        <p:spPr>
          <a:xfrm>
            <a:off x="8315962" y="4086416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159" name="textruta 158">
            <a:extLst>
              <a:ext uri="{FF2B5EF4-FFF2-40B4-BE49-F238E27FC236}">
                <a16:creationId xmlns:a16="http://schemas.microsoft.com/office/drawing/2014/main" id="{0E1BCD47-CBEB-5B42-87C0-569C8FE83B53}"/>
              </a:ext>
            </a:extLst>
          </p:cNvPr>
          <p:cNvSpPr txBox="1"/>
          <p:nvPr/>
        </p:nvSpPr>
        <p:spPr>
          <a:xfrm>
            <a:off x="6785173" y="147385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160" name="textruta 159">
            <a:extLst>
              <a:ext uri="{FF2B5EF4-FFF2-40B4-BE49-F238E27FC236}">
                <a16:creationId xmlns:a16="http://schemas.microsoft.com/office/drawing/2014/main" id="{094707DB-5FFB-5B4F-A9EC-797F53217902}"/>
              </a:ext>
            </a:extLst>
          </p:cNvPr>
          <p:cNvSpPr txBox="1"/>
          <p:nvPr/>
        </p:nvSpPr>
        <p:spPr>
          <a:xfrm>
            <a:off x="7157580" y="146827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5</a:t>
            </a:r>
          </a:p>
        </p:txBody>
      </p:sp>
      <p:cxnSp>
        <p:nvCxnSpPr>
          <p:cNvPr id="166" name="Rak 165">
            <a:extLst>
              <a:ext uri="{FF2B5EF4-FFF2-40B4-BE49-F238E27FC236}">
                <a16:creationId xmlns:a16="http://schemas.microsoft.com/office/drawing/2014/main" id="{0C6E013D-AFE0-D141-B368-4732BD0FDD39}"/>
              </a:ext>
            </a:extLst>
          </p:cNvPr>
          <p:cNvCxnSpPr/>
          <p:nvPr/>
        </p:nvCxnSpPr>
        <p:spPr>
          <a:xfrm flipH="1">
            <a:off x="7461916" y="2185147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7" name="textruta 166">
            <a:extLst>
              <a:ext uri="{FF2B5EF4-FFF2-40B4-BE49-F238E27FC236}">
                <a16:creationId xmlns:a16="http://schemas.microsoft.com/office/drawing/2014/main" id="{2CCF8481-6089-3447-8C29-5D012F8C0710}"/>
              </a:ext>
            </a:extLst>
          </p:cNvPr>
          <p:cNvSpPr txBox="1"/>
          <p:nvPr/>
        </p:nvSpPr>
        <p:spPr>
          <a:xfrm>
            <a:off x="7184064" y="1852666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168" name="textruta 167">
            <a:extLst>
              <a:ext uri="{FF2B5EF4-FFF2-40B4-BE49-F238E27FC236}">
                <a16:creationId xmlns:a16="http://schemas.microsoft.com/office/drawing/2014/main" id="{3ADE6413-F234-0B41-8CB9-E50A2F18FA3E}"/>
              </a:ext>
            </a:extLst>
          </p:cNvPr>
          <p:cNvSpPr txBox="1"/>
          <p:nvPr/>
        </p:nvSpPr>
        <p:spPr>
          <a:xfrm>
            <a:off x="7520581" y="1852666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</a:p>
        </p:txBody>
      </p:sp>
      <p:sp>
        <p:nvSpPr>
          <p:cNvPr id="172" name="textruta 171">
            <a:extLst>
              <a:ext uri="{FF2B5EF4-FFF2-40B4-BE49-F238E27FC236}">
                <a16:creationId xmlns:a16="http://schemas.microsoft.com/office/drawing/2014/main" id="{48C96810-19B8-B543-AF20-8C8DB8E30D2F}"/>
              </a:ext>
            </a:extLst>
          </p:cNvPr>
          <p:cNvSpPr txBox="1"/>
          <p:nvPr/>
        </p:nvSpPr>
        <p:spPr>
          <a:xfrm>
            <a:off x="7905466" y="1860035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sp>
        <p:nvSpPr>
          <p:cNvPr id="173" name="textruta 172">
            <a:extLst>
              <a:ext uri="{FF2B5EF4-FFF2-40B4-BE49-F238E27FC236}">
                <a16:creationId xmlns:a16="http://schemas.microsoft.com/office/drawing/2014/main" id="{8D0AE57F-6F15-C04B-B269-21347C369584}"/>
              </a:ext>
            </a:extLst>
          </p:cNvPr>
          <p:cNvSpPr txBox="1"/>
          <p:nvPr/>
        </p:nvSpPr>
        <p:spPr>
          <a:xfrm>
            <a:off x="6357135" y="221237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174" name="textruta 173">
            <a:extLst>
              <a:ext uri="{FF2B5EF4-FFF2-40B4-BE49-F238E27FC236}">
                <a16:creationId xmlns:a16="http://schemas.microsoft.com/office/drawing/2014/main" id="{B797AE03-8432-5A48-A4AB-5671C0BBDCE4}"/>
              </a:ext>
            </a:extLst>
          </p:cNvPr>
          <p:cNvSpPr txBox="1"/>
          <p:nvPr/>
        </p:nvSpPr>
        <p:spPr>
          <a:xfrm>
            <a:off x="6778668" y="220462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</a:p>
        </p:txBody>
      </p:sp>
      <p:sp>
        <p:nvSpPr>
          <p:cNvPr id="175" name="textruta 174">
            <a:extLst>
              <a:ext uri="{FF2B5EF4-FFF2-40B4-BE49-F238E27FC236}">
                <a16:creationId xmlns:a16="http://schemas.microsoft.com/office/drawing/2014/main" id="{2ED38138-630C-1540-81A7-A090CBA2F7C7}"/>
              </a:ext>
            </a:extLst>
          </p:cNvPr>
          <p:cNvSpPr txBox="1"/>
          <p:nvPr/>
        </p:nvSpPr>
        <p:spPr>
          <a:xfrm>
            <a:off x="7174527" y="2201629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cxnSp>
        <p:nvCxnSpPr>
          <p:cNvPr id="176" name="Rak 175">
            <a:extLst>
              <a:ext uri="{FF2B5EF4-FFF2-40B4-BE49-F238E27FC236}">
                <a16:creationId xmlns:a16="http://schemas.microsoft.com/office/drawing/2014/main" id="{8437CDB9-2DCC-BA4C-B73C-AD3F46DE221D}"/>
              </a:ext>
            </a:extLst>
          </p:cNvPr>
          <p:cNvCxnSpPr/>
          <p:nvPr/>
        </p:nvCxnSpPr>
        <p:spPr>
          <a:xfrm flipH="1">
            <a:off x="7465315" y="2923515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7" name="textruta 176">
            <a:extLst>
              <a:ext uri="{FF2B5EF4-FFF2-40B4-BE49-F238E27FC236}">
                <a16:creationId xmlns:a16="http://schemas.microsoft.com/office/drawing/2014/main" id="{9388700A-A192-9643-8417-E9CE26CD6E62}"/>
              </a:ext>
            </a:extLst>
          </p:cNvPr>
          <p:cNvSpPr txBox="1"/>
          <p:nvPr/>
        </p:nvSpPr>
        <p:spPr>
          <a:xfrm>
            <a:off x="7187463" y="259103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178" name="textruta 177">
            <a:extLst>
              <a:ext uri="{FF2B5EF4-FFF2-40B4-BE49-F238E27FC236}">
                <a16:creationId xmlns:a16="http://schemas.microsoft.com/office/drawing/2014/main" id="{626D06DE-A389-7A4A-82EB-A2C4F8EA7B9E}"/>
              </a:ext>
            </a:extLst>
          </p:cNvPr>
          <p:cNvSpPr txBox="1"/>
          <p:nvPr/>
        </p:nvSpPr>
        <p:spPr>
          <a:xfrm>
            <a:off x="7523980" y="259103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6</a:t>
            </a:r>
          </a:p>
        </p:txBody>
      </p:sp>
      <p:sp>
        <p:nvSpPr>
          <p:cNvPr id="179" name="textruta 178">
            <a:extLst>
              <a:ext uri="{FF2B5EF4-FFF2-40B4-BE49-F238E27FC236}">
                <a16:creationId xmlns:a16="http://schemas.microsoft.com/office/drawing/2014/main" id="{F2B86337-B31E-1046-8AE2-1CAAB92ACAC4}"/>
              </a:ext>
            </a:extLst>
          </p:cNvPr>
          <p:cNvSpPr txBox="1"/>
          <p:nvPr/>
        </p:nvSpPr>
        <p:spPr>
          <a:xfrm>
            <a:off x="7908865" y="2598403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</a:p>
        </p:txBody>
      </p:sp>
      <p:sp>
        <p:nvSpPr>
          <p:cNvPr id="180" name="textruta 179">
            <a:extLst>
              <a:ext uri="{FF2B5EF4-FFF2-40B4-BE49-F238E27FC236}">
                <a16:creationId xmlns:a16="http://schemas.microsoft.com/office/drawing/2014/main" id="{3DA3BFE5-CF2E-7A40-98D5-D565FE152657}"/>
              </a:ext>
            </a:extLst>
          </p:cNvPr>
          <p:cNvSpPr txBox="1"/>
          <p:nvPr/>
        </p:nvSpPr>
        <p:spPr>
          <a:xfrm>
            <a:off x="7184064" y="2955326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6</a:t>
            </a:r>
          </a:p>
        </p:txBody>
      </p:sp>
      <p:sp>
        <p:nvSpPr>
          <p:cNvPr id="181" name="textruta 180">
            <a:extLst>
              <a:ext uri="{FF2B5EF4-FFF2-40B4-BE49-F238E27FC236}">
                <a16:creationId xmlns:a16="http://schemas.microsoft.com/office/drawing/2014/main" id="{6A2CB21C-95DB-BE4B-9556-4CEC501749FA}"/>
              </a:ext>
            </a:extLst>
          </p:cNvPr>
          <p:cNvSpPr txBox="1"/>
          <p:nvPr/>
        </p:nvSpPr>
        <p:spPr>
          <a:xfrm>
            <a:off x="7556471" y="2949743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</a:p>
        </p:txBody>
      </p:sp>
      <p:cxnSp>
        <p:nvCxnSpPr>
          <p:cNvPr id="183" name="Rak 182">
            <a:extLst>
              <a:ext uri="{FF2B5EF4-FFF2-40B4-BE49-F238E27FC236}">
                <a16:creationId xmlns:a16="http://schemas.microsoft.com/office/drawing/2014/main" id="{0401C422-314A-B043-839B-8E273FFE445B}"/>
              </a:ext>
            </a:extLst>
          </p:cNvPr>
          <p:cNvCxnSpPr/>
          <p:nvPr/>
        </p:nvCxnSpPr>
        <p:spPr>
          <a:xfrm flipH="1">
            <a:off x="7472126" y="3273302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4" name="textruta 183">
            <a:extLst>
              <a:ext uri="{FF2B5EF4-FFF2-40B4-BE49-F238E27FC236}">
                <a16:creationId xmlns:a16="http://schemas.microsoft.com/office/drawing/2014/main" id="{757A40A3-4154-5944-86AE-556BDCAFB630}"/>
              </a:ext>
            </a:extLst>
          </p:cNvPr>
          <p:cNvSpPr txBox="1"/>
          <p:nvPr/>
        </p:nvSpPr>
        <p:spPr>
          <a:xfrm>
            <a:off x="6763053" y="2949743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0</a:t>
            </a:r>
          </a:p>
        </p:txBody>
      </p:sp>
      <p:cxnSp>
        <p:nvCxnSpPr>
          <p:cNvPr id="185" name="Rak 184">
            <a:extLst>
              <a:ext uri="{FF2B5EF4-FFF2-40B4-BE49-F238E27FC236}">
                <a16:creationId xmlns:a16="http://schemas.microsoft.com/office/drawing/2014/main" id="{CF304AB0-7232-1645-9552-299497C4758C}"/>
              </a:ext>
            </a:extLst>
          </p:cNvPr>
          <p:cNvCxnSpPr/>
          <p:nvPr/>
        </p:nvCxnSpPr>
        <p:spPr>
          <a:xfrm flipH="1">
            <a:off x="7478343" y="3637996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6" name="textruta 185">
            <a:extLst>
              <a:ext uri="{FF2B5EF4-FFF2-40B4-BE49-F238E27FC236}">
                <a16:creationId xmlns:a16="http://schemas.microsoft.com/office/drawing/2014/main" id="{9905078A-7A67-7045-A9F3-B807BE3ECFE9}"/>
              </a:ext>
            </a:extLst>
          </p:cNvPr>
          <p:cNvSpPr txBox="1"/>
          <p:nvPr/>
        </p:nvSpPr>
        <p:spPr>
          <a:xfrm>
            <a:off x="7202368" y="333355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187" name="textruta 186">
            <a:extLst>
              <a:ext uri="{FF2B5EF4-FFF2-40B4-BE49-F238E27FC236}">
                <a16:creationId xmlns:a16="http://schemas.microsoft.com/office/drawing/2014/main" id="{A86A6434-1A37-E247-AD9B-E202E2641217}"/>
              </a:ext>
            </a:extLst>
          </p:cNvPr>
          <p:cNvSpPr txBox="1"/>
          <p:nvPr/>
        </p:nvSpPr>
        <p:spPr>
          <a:xfrm>
            <a:off x="7538885" y="333355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</a:p>
        </p:txBody>
      </p:sp>
      <p:sp>
        <p:nvSpPr>
          <p:cNvPr id="188" name="textruta 187">
            <a:extLst>
              <a:ext uri="{FF2B5EF4-FFF2-40B4-BE49-F238E27FC236}">
                <a16:creationId xmlns:a16="http://schemas.microsoft.com/office/drawing/2014/main" id="{8E8D07A4-AE8F-F74C-A30C-FB5778532071}"/>
              </a:ext>
            </a:extLst>
          </p:cNvPr>
          <p:cNvSpPr txBox="1"/>
          <p:nvPr/>
        </p:nvSpPr>
        <p:spPr>
          <a:xfrm>
            <a:off x="6780274" y="369140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</a:p>
        </p:txBody>
      </p:sp>
      <p:sp>
        <p:nvSpPr>
          <p:cNvPr id="189" name="textruta 188">
            <a:extLst>
              <a:ext uri="{FF2B5EF4-FFF2-40B4-BE49-F238E27FC236}">
                <a16:creationId xmlns:a16="http://schemas.microsoft.com/office/drawing/2014/main" id="{0907720D-D2A8-6C4B-8FCE-7CE93251B60B}"/>
              </a:ext>
            </a:extLst>
          </p:cNvPr>
          <p:cNvSpPr txBox="1"/>
          <p:nvPr/>
        </p:nvSpPr>
        <p:spPr>
          <a:xfrm>
            <a:off x="7200065" y="3688389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190" name="textruta 189">
            <a:extLst>
              <a:ext uri="{FF2B5EF4-FFF2-40B4-BE49-F238E27FC236}">
                <a16:creationId xmlns:a16="http://schemas.microsoft.com/office/drawing/2014/main" id="{5F8B4711-AD3F-854E-8760-EE4FB24CED24}"/>
              </a:ext>
            </a:extLst>
          </p:cNvPr>
          <p:cNvSpPr txBox="1"/>
          <p:nvPr/>
        </p:nvSpPr>
        <p:spPr>
          <a:xfrm>
            <a:off x="6406647" y="3688389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0</a:t>
            </a:r>
          </a:p>
        </p:txBody>
      </p:sp>
      <p:cxnSp>
        <p:nvCxnSpPr>
          <p:cNvPr id="191" name="Rak 190">
            <a:extLst>
              <a:ext uri="{FF2B5EF4-FFF2-40B4-BE49-F238E27FC236}">
                <a16:creationId xmlns:a16="http://schemas.microsoft.com/office/drawing/2014/main" id="{0D0DB53D-79AE-0F4B-A27B-F7AA11FA80E1}"/>
              </a:ext>
            </a:extLst>
          </p:cNvPr>
          <p:cNvCxnSpPr/>
          <p:nvPr/>
        </p:nvCxnSpPr>
        <p:spPr>
          <a:xfrm flipH="1">
            <a:off x="7478572" y="4380472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2" name="textruta 191">
            <a:extLst>
              <a:ext uri="{FF2B5EF4-FFF2-40B4-BE49-F238E27FC236}">
                <a16:creationId xmlns:a16="http://schemas.microsoft.com/office/drawing/2014/main" id="{C2EEDCB6-0315-BB4F-A070-D6BCEBAE21EB}"/>
              </a:ext>
            </a:extLst>
          </p:cNvPr>
          <p:cNvSpPr txBox="1"/>
          <p:nvPr/>
        </p:nvSpPr>
        <p:spPr>
          <a:xfrm>
            <a:off x="7180017" y="407993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193" name="textruta 192">
            <a:extLst>
              <a:ext uri="{FF2B5EF4-FFF2-40B4-BE49-F238E27FC236}">
                <a16:creationId xmlns:a16="http://schemas.microsoft.com/office/drawing/2014/main" id="{CACD46B1-0C54-564E-A818-77A421A2ED20}"/>
              </a:ext>
            </a:extLst>
          </p:cNvPr>
          <p:cNvSpPr txBox="1"/>
          <p:nvPr/>
        </p:nvSpPr>
        <p:spPr>
          <a:xfrm>
            <a:off x="7554623" y="4072562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6</a:t>
            </a:r>
          </a:p>
        </p:txBody>
      </p:sp>
      <p:sp>
        <p:nvSpPr>
          <p:cNvPr id="194" name="textruta 193">
            <a:extLst>
              <a:ext uri="{FF2B5EF4-FFF2-40B4-BE49-F238E27FC236}">
                <a16:creationId xmlns:a16="http://schemas.microsoft.com/office/drawing/2014/main" id="{41A789B7-8DDC-A847-8D10-B2C8AD1C5E37}"/>
              </a:ext>
            </a:extLst>
          </p:cNvPr>
          <p:cNvSpPr txBox="1"/>
          <p:nvPr/>
        </p:nvSpPr>
        <p:spPr>
          <a:xfrm>
            <a:off x="6754736" y="443528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195" name="textruta 194">
            <a:extLst>
              <a:ext uri="{FF2B5EF4-FFF2-40B4-BE49-F238E27FC236}">
                <a16:creationId xmlns:a16="http://schemas.microsoft.com/office/drawing/2014/main" id="{A37C417D-9AFE-914C-9716-EBE99859A7C7}"/>
              </a:ext>
            </a:extLst>
          </p:cNvPr>
          <p:cNvSpPr txBox="1"/>
          <p:nvPr/>
        </p:nvSpPr>
        <p:spPr>
          <a:xfrm>
            <a:off x="7174527" y="4432272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196" name="textruta 195">
            <a:extLst>
              <a:ext uri="{FF2B5EF4-FFF2-40B4-BE49-F238E27FC236}">
                <a16:creationId xmlns:a16="http://schemas.microsoft.com/office/drawing/2014/main" id="{57F89142-CD64-3146-875A-74FFCF44E8FE}"/>
              </a:ext>
            </a:extLst>
          </p:cNvPr>
          <p:cNvSpPr txBox="1"/>
          <p:nvPr/>
        </p:nvSpPr>
        <p:spPr>
          <a:xfrm>
            <a:off x="6381109" y="4432272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6</a:t>
            </a:r>
          </a:p>
        </p:txBody>
      </p:sp>
      <p:sp>
        <p:nvSpPr>
          <p:cNvPr id="201" name="textruta 200">
            <a:extLst>
              <a:ext uri="{FF2B5EF4-FFF2-40B4-BE49-F238E27FC236}">
                <a16:creationId xmlns:a16="http://schemas.microsoft.com/office/drawing/2014/main" id="{AA64EA9D-28A7-794D-8E5A-EB7425C3FD8C}"/>
              </a:ext>
            </a:extLst>
          </p:cNvPr>
          <p:cNvSpPr txBox="1"/>
          <p:nvPr/>
        </p:nvSpPr>
        <p:spPr>
          <a:xfrm>
            <a:off x="7927504" y="482224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202" name="textruta 201">
            <a:extLst>
              <a:ext uri="{FF2B5EF4-FFF2-40B4-BE49-F238E27FC236}">
                <a16:creationId xmlns:a16="http://schemas.microsoft.com/office/drawing/2014/main" id="{DB41C970-89C5-D64D-8998-46988766D0BC}"/>
              </a:ext>
            </a:extLst>
          </p:cNvPr>
          <p:cNvSpPr txBox="1"/>
          <p:nvPr/>
        </p:nvSpPr>
        <p:spPr>
          <a:xfrm>
            <a:off x="8321631" y="4828732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</a:t>
            </a:r>
          </a:p>
        </p:txBody>
      </p:sp>
      <p:cxnSp>
        <p:nvCxnSpPr>
          <p:cNvPr id="203" name="Rak 202">
            <a:extLst>
              <a:ext uri="{FF2B5EF4-FFF2-40B4-BE49-F238E27FC236}">
                <a16:creationId xmlns:a16="http://schemas.microsoft.com/office/drawing/2014/main" id="{20C9AE7E-8E0C-5845-8A3B-607E835AE6AD}"/>
              </a:ext>
            </a:extLst>
          </p:cNvPr>
          <p:cNvCxnSpPr/>
          <p:nvPr/>
        </p:nvCxnSpPr>
        <p:spPr>
          <a:xfrm flipH="1">
            <a:off x="7484241" y="5122788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4" name="textruta 203">
            <a:extLst>
              <a:ext uri="{FF2B5EF4-FFF2-40B4-BE49-F238E27FC236}">
                <a16:creationId xmlns:a16="http://schemas.microsoft.com/office/drawing/2014/main" id="{FFE25902-37A3-5A44-AA57-32C9992854ED}"/>
              </a:ext>
            </a:extLst>
          </p:cNvPr>
          <p:cNvSpPr txBox="1"/>
          <p:nvPr/>
        </p:nvSpPr>
        <p:spPr>
          <a:xfrm>
            <a:off x="7185686" y="482224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205" name="textruta 204">
            <a:extLst>
              <a:ext uri="{FF2B5EF4-FFF2-40B4-BE49-F238E27FC236}">
                <a16:creationId xmlns:a16="http://schemas.microsoft.com/office/drawing/2014/main" id="{17D6A149-547E-7942-8804-D4DD439CC48F}"/>
              </a:ext>
            </a:extLst>
          </p:cNvPr>
          <p:cNvSpPr txBox="1"/>
          <p:nvPr/>
        </p:nvSpPr>
        <p:spPr>
          <a:xfrm>
            <a:off x="7560292" y="4814878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sp>
        <p:nvSpPr>
          <p:cNvPr id="206" name="textruta 205">
            <a:extLst>
              <a:ext uri="{FF2B5EF4-FFF2-40B4-BE49-F238E27FC236}">
                <a16:creationId xmlns:a16="http://schemas.microsoft.com/office/drawing/2014/main" id="{2A971642-139B-2349-9375-22B52861A6BA}"/>
              </a:ext>
            </a:extLst>
          </p:cNvPr>
          <p:cNvSpPr txBox="1"/>
          <p:nvPr/>
        </p:nvSpPr>
        <p:spPr>
          <a:xfrm>
            <a:off x="6801877" y="5169638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207" name="textruta 206">
            <a:extLst>
              <a:ext uri="{FF2B5EF4-FFF2-40B4-BE49-F238E27FC236}">
                <a16:creationId xmlns:a16="http://schemas.microsoft.com/office/drawing/2014/main" id="{6CA04D88-1F64-0742-812F-0E04C1890373}"/>
              </a:ext>
            </a:extLst>
          </p:cNvPr>
          <p:cNvSpPr txBox="1"/>
          <p:nvPr/>
        </p:nvSpPr>
        <p:spPr>
          <a:xfrm>
            <a:off x="7221668" y="5166623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</a:t>
            </a:r>
          </a:p>
        </p:txBody>
      </p:sp>
      <p:sp>
        <p:nvSpPr>
          <p:cNvPr id="208" name="textruta 207">
            <a:extLst>
              <a:ext uri="{FF2B5EF4-FFF2-40B4-BE49-F238E27FC236}">
                <a16:creationId xmlns:a16="http://schemas.microsoft.com/office/drawing/2014/main" id="{4A263971-E415-C145-93B0-52BAA52C3334}"/>
              </a:ext>
            </a:extLst>
          </p:cNvPr>
          <p:cNvSpPr txBox="1"/>
          <p:nvPr/>
        </p:nvSpPr>
        <p:spPr>
          <a:xfrm>
            <a:off x="6428250" y="5166623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sp>
        <p:nvSpPr>
          <p:cNvPr id="209" name="textruta 208">
            <a:extLst>
              <a:ext uri="{FF2B5EF4-FFF2-40B4-BE49-F238E27FC236}">
                <a16:creationId xmlns:a16="http://schemas.microsoft.com/office/drawing/2014/main" id="{45FC2FF5-AB29-5044-AF5C-A7D7F0CAF622}"/>
              </a:ext>
            </a:extLst>
          </p:cNvPr>
          <p:cNvSpPr txBox="1"/>
          <p:nvPr/>
        </p:nvSpPr>
        <p:spPr>
          <a:xfrm>
            <a:off x="7916345" y="557682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210" name="textruta 209">
            <a:extLst>
              <a:ext uri="{FF2B5EF4-FFF2-40B4-BE49-F238E27FC236}">
                <a16:creationId xmlns:a16="http://schemas.microsoft.com/office/drawing/2014/main" id="{EAF25480-22B6-BC4B-9ECC-CBE927553458}"/>
              </a:ext>
            </a:extLst>
          </p:cNvPr>
          <p:cNvSpPr txBox="1"/>
          <p:nvPr/>
        </p:nvSpPr>
        <p:spPr>
          <a:xfrm>
            <a:off x="8310472" y="5583309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</a:p>
        </p:txBody>
      </p:sp>
      <p:cxnSp>
        <p:nvCxnSpPr>
          <p:cNvPr id="211" name="Rak 210">
            <a:extLst>
              <a:ext uri="{FF2B5EF4-FFF2-40B4-BE49-F238E27FC236}">
                <a16:creationId xmlns:a16="http://schemas.microsoft.com/office/drawing/2014/main" id="{8D73819C-A7DE-F245-8AD4-B2B410FB98D0}"/>
              </a:ext>
            </a:extLst>
          </p:cNvPr>
          <p:cNvCxnSpPr/>
          <p:nvPr/>
        </p:nvCxnSpPr>
        <p:spPr>
          <a:xfrm flipH="1">
            <a:off x="7473082" y="5877365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2" name="textruta 211">
            <a:extLst>
              <a:ext uri="{FF2B5EF4-FFF2-40B4-BE49-F238E27FC236}">
                <a16:creationId xmlns:a16="http://schemas.microsoft.com/office/drawing/2014/main" id="{E2C9F255-8E88-B94E-BED4-CF855E0C1071}"/>
              </a:ext>
            </a:extLst>
          </p:cNvPr>
          <p:cNvSpPr txBox="1"/>
          <p:nvPr/>
        </p:nvSpPr>
        <p:spPr>
          <a:xfrm>
            <a:off x="7174527" y="557682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213" name="textruta 212">
            <a:extLst>
              <a:ext uri="{FF2B5EF4-FFF2-40B4-BE49-F238E27FC236}">
                <a16:creationId xmlns:a16="http://schemas.microsoft.com/office/drawing/2014/main" id="{165B34C6-C94E-4043-935F-BB83E9FF2686}"/>
              </a:ext>
            </a:extLst>
          </p:cNvPr>
          <p:cNvSpPr txBox="1"/>
          <p:nvPr/>
        </p:nvSpPr>
        <p:spPr>
          <a:xfrm>
            <a:off x="7549133" y="5569455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214" name="textruta 213">
            <a:extLst>
              <a:ext uri="{FF2B5EF4-FFF2-40B4-BE49-F238E27FC236}">
                <a16:creationId xmlns:a16="http://schemas.microsoft.com/office/drawing/2014/main" id="{BF3FAA4A-EA1E-5A4A-A034-424F0ADF6F95}"/>
              </a:ext>
            </a:extLst>
          </p:cNvPr>
          <p:cNvSpPr txBox="1"/>
          <p:nvPr/>
        </p:nvSpPr>
        <p:spPr>
          <a:xfrm>
            <a:off x="7180048" y="5914040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215" name="textruta 214">
            <a:extLst>
              <a:ext uri="{FF2B5EF4-FFF2-40B4-BE49-F238E27FC236}">
                <a16:creationId xmlns:a16="http://schemas.microsoft.com/office/drawing/2014/main" id="{47F69A5E-5B8D-874A-B5EA-A6A6604E3230}"/>
              </a:ext>
            </a:extLst>
          </p:cNvPr>
          <p:cNvSpPr txBox="1"/>
          <p:nvPr/>
        </p:nvSpPr>
        <p:spPr>
          <a:xfrm>
            <a:off x="7552455" y="590845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</a:p>
        </p:txBody>
      </p:sp>
      <p:cxnSp>
        <p:nvCxnSpPr>
          <p:cNvPr id="216" name="Rak 215">
            <a:extLst>
              <a:ext uri="{FF2B5EF4-FFF2-40B4-BE49-F238E27FC236}">
                <a16:creationId xmlns:a16="http://schemas.microsoft.com/office/drawing/2014/main" id="{D06DA89F-7AEF-DD43-93BB-AC1BB375F4FC}"/>
              </a:ext>
            </a:extLst>
          </p:cNvPr>
          <p:cNvCxnSpPr/>
          <p:nvPr/>
        </p:nvCxnSpPr>
        <p:spPr>
          <a:xfrm flipH="1">
            <a:off x="7468110" y="6232016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7" name="textruta 216">
            <a:extLst>
              <a:ext uri="{FF2B5EF4-FFF2-40B4-BE49-F238E27FC236}">
                <a16:creationId xmlns:a16="http://schemas.microsoft.com/office/drawing/2014/main" id="{BE3F976B-D5DB-5A49-BF06-DF5011A842DA}"/>
              </a:ext>
            </a:extLst>
          </p:cNvPr>
          <p:cNvSpPr txBox="1"/>
          <p:nvPr/>
        </p:nvSpPr>
        <p:spPr>
          <a:xfrm>
            <a:off x="6363374" y="5924898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218" name="textruta 217">
            <a:extLst>
              <a:ext uri="{FF2B5EF4-FFF2-40B4-BE49-F238E27FC236}">
                <a16:creationId xmlns:a16="http://schemas.microsoft.com/office/drawing/2014/main" id="{BC5002DB-9080-1249-901D-70FEC8BDD783}"/>
              </a:ext>
            </a:extLst>
          </p:cNvPr>
          <p:cNvSpPr txBox="1"/>
          <p:nvPr/>
        </p:nvSpPr>
        <p:spPr>
          <a:xfrm>
            <a:off x="6759273" y="5919960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219" name="textruta 218">
            <a:extLst>
              <a:ext uri="{FF2B5EF4-FFF2-40B4-BE49-F238E27FC236}">
                <a16:creationId xmlns:a16="http://schemas.microsoft.com/office/drawing/2014/main" id="{F0231C0F-1207-0942-B26F-86508B0B81E5}"/>
              </a:ext>
            </a:extLst>
          </p:cNvPr>
          <p:cNvSpPr txBox="1"/>
          <p:nvPr/>
        </p:nvSpPr>
        <p:spPr>
          <a:xfrm>
            <a:off x="6031601" y="5156519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95000"/>
                  </a:schemeClr>
                </a:solidFill>
              </a:rPr>
              <a:t>0</a:t>
            </a:r>
          </a:p>
        </p:txBody>
      </p:sp>
      <p:sp>
        <p:nvSpPr>
          <p:cNvPr id="220" name="textruta 219">
            <a:extLst>
              <a:ext uri="{FF2B5EF4-FFF2-40B4-BE49-F238E27FC236}">
                <a16:creationId xmlns:a16="http://schemas.microsoft.com/office/drawing/2014/main" id="{3DDA68F9-EC9D-854C-AF8A-1D97A1E77FB1}"/>
              </a:ext>
            </a:extLst>
          </p:cNvPr>
          <p:cNvSpPr txBox="1"/>
          <p:nvPr/>
        </p:nvSpPr>
        <p:spPr>
          <a:xfrm>
            <a:off x="6021627" y="444189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95000"/>
                  </a:schemeClr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6667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6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9" grpId="0"/>
      <p:bldP spid="26" grpId="0"/>
      <p:bldP spid="22" grpId="0"/>
      <p:bldP spid="23" grpId="0"/>
      <p:bldP spid="30" grpId="0"/>
      <p:bldP spid="31" grpId="0"/>
      <p:bldP spid="32" grpId="0"/>
      <p:bldP spid="33" grpId="0"/>
      <p:bldP spid="34" grpId="0"/>
      <p:bldP spid="40" grpId="0"/>
      <p:bldP spid="40" grpId="1"/>
      <p:bldP spid="42" grpId="0"/>
      <p:bldP spid="42" grpId="1"/>
      <p:bldP spid="94" grpId="0"/>
      <p:bldP spid="94" grpId="1"/>
      <p:bldP spid="132" grpId="0"/>
      <p:bldP spid="155" grpId="0"/>
      <p:bldP spid="155" grpId="1"/>
      <p:bldP spid="156" grpId="0"/>
      <p:bldP spid="156" grpId="1"/>
      <p:bldP spid="159" grpId="0"/>
      <p:bldP spid="160" grpId="0"/>
      <p:bldP spid="167" grpId="0"/>
      <p:bldP spid="167" grpId="1"/>
      <p:bldP spid="168" grpId="0"/>
      <p:bldP spid="168" grpId="1"/>
      <p:bldP spid="172" grpId="0"/>
      <p:bldP spid="172" grpId="1"/>
      <p:bldP spid="173" grpId="0"/>
      <p:bldP spid="174" grpId="0"/>
      <p:bldP spid="175" grpId="0"/>
      <p:bldP spid="177" grpId="0"/>
      <p:bldP spid="177" grpId="1"/>
      <p:bldP spid="178" grpId="0"/>
      <p:bldP spid="178" grpId="1"/>
      <p:bldP spid="179" grpId="0"/>
      <p:bldP spid="179" grpId="1"/>
      <p:bldP spid="180" grpId="0"/>
      <p:bldP spid="181" grpId="0"/>
      <p:bldP spid="184" grpId="0"/>
      <p:bldP spid="186" grpId="0"/>
      <p:bldP spid="186" grpId="1"/>
      <p:bldP spid="187" grpId="0"/>
      <p:bldP spid="187" grpId="1"/>
      <p:bldP spid="188" grpId="0"/>
      <p:bldP spid="189" grpId="0"/>
      <p:bldP spid="190" grpId="0"/>
      <p:bldP spid="192" grpId="0"/>
      <p:bldP spid="192" grpId="1"/>
      <p:bldP spid="193" grpId="0"/>
      <p:bldP spid="193" grpId="1"/>
      <p:bldP spid="194" grpId="0"/>
      <p:bldP spid="195" grpId="0"/>
      <p:bldP spid="196" grpId="0"/>
      <p:bldP spid="201" grpId="0"/>
      <p:bldP spid="201" grpId="1"/>
      <p:bldP spid="202" grpId="0"/>
      <p:bldP spid="202" grpId="1"/>
      <p:bldP spid="204" grpId="0"/>
      <p:bldP spid="204" grpId="1"/>
      <p:bldP spid="205" grpId="0"/>
      <p:bldP spid="205" grpId="1"/>
      <p:bldP spid="206" grpId="0"/>
      <p:bldP spid="207" grpId="0"/>
      <p:bldP spid="208" grpId="0"/>
      <p:bldP spid="209" grpId="0"/>
      <p:bldP spid="209" grpId="1"/>
      <p:bldP spid="210" grpId="0"/>
      <p:bldP spid="210" grpId="1"/>
      <p:bldP spid="212" grpId="0"/>
      <p:bldP spid="212" grpId="1"/>
      <p:bldP spid="213" grpId="0"/>
      <p:bldP spid="213" grpId="1"/>
      <p:bldP spid="214" grpId="0"/>
      <p:bldP spid="215" grpId="0"/>
      <p:bldP spid="217" grpId="0"/>
      <p:bldP spid="218" grpId="0"/>
      <p:bldP spid="219" grpId="0"/>
      <p:bldP spid="220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41443</TotalTime>
  <Words>1020</Words>
  <Application>Microsoft Macintosh PowerPoint</Application>
  <PresentationFormat>Bildspel på skärmen (4:3)</PresentationFormat>
  <Paragraphs>244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323</cp:revision>
  <dcterms:created xsi:type="dcterms:W3CDTF">2017-04-10T07:17:33Z</dcterms:created>
  <dcterms:modified xsi:type="dcterms:W3CDTF">2021-07-18T07:40:05Z</dcterms:modified>
</cp:coreProperties>
</file>