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59" r:id="rId4"/>
    <p:sldId id="270" r:id="rId5"/>
    <p:sldId id="271" r:id="rId6"/>
    <p:sldId id="315" r:id="rId7"/>
    <p:sldId id="317" r:id="rId8"/>
    <p:sldId id="316" r:id="rId9"/>
    <p:sldId id="318" r:id="rId10"/>
    <p:sldId id="319" r:id="rId11"/>
    <p:sldId id="320" r:id="rId12"/>
    <p:sldId id="32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322" r:id="rId26"/>
    <p:sldId id="286" r:id="rId27"/>
    <p:sldId id="287" r:id="rId28"/>
    <p:sldId id="288" r:id="rId29"/>
    <p:sldId id="289" r:id="rId30"/>
    <p:sldId id="323" r:id="rId31"/>
    <p:sldId id="301" r:id="rId32"/>
    <p:sldId id="302" r:id="rId33"/>
    <p:sldId id="303" r:id="rId34"/>
    <p:sldId id="304" r:id="rId35"/>
    <p:sldId id="324" r:id="rId36"/>
    <p:sldId id="306" r:id="rId37"/>
    <p:sldId id="307" r:id="rId38"/>
    <p:sldId id="308" r:id="rId39"/>
    <p:sldId id="309" r:id="rId40"/>
    <p:sldId id="292" r:id="rId41"/>
    <p:sldId id="293" r:id="rId42"/>
    <p:sldId id="294" r:id="rId43"/>
    <p:sldId id="295" r:id="rId44"/>
    <p:sldId id="314" r:id="rId45"/>
    <p:sldId id="325" r:id="rId46"/>
    <p:sldId id="326" r:id="rId47"/>
    <p:sldId id="310" r:id="rId48"/>
    <p:sldId id="311" r:id="rId49"/>
    <p:sldId id="327" r:id="rId50"/>
    <p:sldId id="328" r:id="rId51"/>
    <p:sldId id="312" r:id="rId52"/>
    <p:sldId id="31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0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6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0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41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6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5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50169" y="2767280"/>
            <a:ext cx="749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RESONEMANGSUPPGIFTER MED * KAPITEL 3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89794" y="847288"/>
            <a:ext cx="6575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19</a:t>
            </a:r>
          </a:p>
          <a:p>
            <a:endParaRPr lang="sv-SE" sz="2800" b="1" dirty="0"/>
          </a:p>
          <a:p>
            <a:r>
              <a:rPr lang="sv-SE" sz="2800" dirty="0"/>
              <a:t>Diagrammet visar vad det kan kosta att hyra två olika bilar under en dag.</a:t>
            </a:r>
          </a:p>
          <a:p>
            <a:endParaRPr lang="sv-SE" sz="2800" dirty="0"/>
          </a:p>
          <a:p>
            <a:r>
              <a:rPr lang="sv-SE" sz="2800" dirty="0"/>
              <a:t>Beskriv hur kostnaden beräknas för den billigare bilen.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33C93C-FC81-49CE-884D-1AD1A468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076" y="1288172"/>
            <a:ext cx="3825842" cy="42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89794" y="847288"/>
            <a:ext cx="56442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20</a:t>
            </a:r>
          </a:p>
          <a:p>
            <a:endParaRPr lang="sv-SE" sz="2800" b="1" dirty="0"/>
          </a:p>
          <a:p>
            <a:r>
              <a:rPr lang="sv-SE" sz="2800" dirty="0"/>
              <a:t>Marcus jobbar på ett tryckeri.</a:t>
            </a:r>
          </a:p>
          <a:p>
            <a:r>
              <a:rPr lang="sv-SE" sz="2800" dirty="0"/>
              <a:t>Ordinarie arbetstid är åtta timmar.</a:t>
            </a:r>
          </a:p>
          <a:p>
            <a:r>
              <a:rPr lang="sv-SE" sz="2800" dirty="0"/>
              <a:t>Om Marcus arbetar längre får han ersättning för övertid.</a:t>
            </a:r>
          </a:p>
          <a:p>
            <a:r>
              <a:rPr lang="sv-SE" sz="2800" dirty="0"/>
              <a:t>Diagrammet visar hur mycket Marcus tjänade under en dag.</a:t>
            </a:r>
          </a:p>
          <a:p>
            <a:endParaRPr lang="sv-SE" sz="2800" dirty="0"/>
          </a:p>
          <a:p>
            <a:r>
              <a:rPr lang="sv-SE" sz="2800" dirty="0"/>
              <a:t>Visar grafen en proportionalitet?</a:t>
            </a:r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1AFCA3-915D-4F0C-90B5-63CED05F4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51" y="1293846"/>
            <a:ext cx="4900353" cy="42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06667" y="846678"/>
            <a:ext cx="61097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24</a:t>
            </a:r>
          </a:p>
          <a:p>
            <a:endParaRPr lang="sv-SE" sz="2800" b="1" dirty="0"/>
          </a:p>
          <a:p>
            <a:r>
              <a:rPr lang="sv-SE" sz="2800" dirty="0"/>
              <a:t>Diagrammet visar sambandet mellan pris och vikt för fem olika saffransbröd.</a:t>
            </a:r>
          </a:p>
          <a:p>
            <a:endParaRPr lang="sv-SE" sz="2800" dirty="0"/>
          </a:p>
          <a:p>
            <a:r>
              <a:rPr lang="sv-SE" sz="2800" dirty="0"/>
              <a:t>För två av bröden är priset proportionellt mot vikten.</a:t>
            </a:r>
          </a:p>
          <a:p>
            <a:r>
              <a:rPr lang="sv-SE" sz="2800" dirty="0"/>
              <a:t>Vilka två är det?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857D509-D856-4B48-B356-B463A8D73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985" y="1795462"/>
            <a:ext cx="39243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029213" y="2767280"/>
            <a:ext cx="4133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3.2</a:t>
            </a:r>
          </a:p>
          <a:p>
            <a:pPr algn="ctr"/>
            <a:r>
              <a:rPr lang="sv-SE" sz="4000" b="1" dirty="0"/>
              <a:t>KOMBINATORIK</a:t>
            </a:r>
          </a:p>
        </p:txBody>
      </p:sp>
    </p:spTree>
    <p:extLst>
      <p:ext uri="{BB962C8B-B14F-4D97-AF65-F5344CB8AC3E}">
        <p14:creationId xmlns:p14="http://schemas.microsoft.com/office/powerpoint/2010/main" val="318516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07084" y="1241586"/>
            <a:ext cx="7777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28</a:t>
            </a:r>
          </a:p>
          <a:p>
            <a:endParaRPr lang="sv-SE" sz="2800" b="1" dirty="0"/>
          </a:p>
          <a:p>
            <a:r>
              <a:rPr lang="sv-SE" sz="2800" dirty="0"/>
              <a:t>Med siffrorna 1, 2, 5 och 7 kan vi bilda fyrsiffriga tal.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6A3B21E-AA29-4F73-9ED3-7FFE0433CA7D}"/>
              </a:ext>
            </a:extLst>
          </p:cNvPr>
          <p:cNvSpPr txBox="1"/>
          <p:nvPr/>
        </p:nvSpPr>
        <p:spPr>
          <a:xfrm>
            <a:off x="2207084" y="4231420"/>
            <a:ext cx="5716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Hur stor andel av talen är jämna tal?</a:t>
            </a:r>
          </a:p>
          <a:p>
            <a:r>
              <a:rPr lang="sv-SE" sz="2800" dirty="0"/>
              <a:t>Svara i procentform.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5E7F9B7-89D8-401F-AEB3-32B8A82E1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83" y="3003103"/>
            <a:ext cx="3498034" cy="8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05972" y="1273167"/>
            <a:ext cx="61732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31</a:t>
            </a:r>
          </a:p>
          <a:p>
            <a:endParaRPr lang="sv-SE" sz="2800" b="1" dirty="0"/>
          </a:p>
          <a:p>
            <a:r>
              <a:rPr lang="sv-SE" sz="2800" dirty="0"/>
              <a:t>Du ska ta upp tre kulor.</a:t>
            </a:r>
          </a:p>
          <a:p>
            <a:r>
              <a:rPr lang="sv-SE" sz="2800" dirty="0"/>
              <a:t>På hur många sätt kan du göra det om du inte lägger tillbaka någon kula?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2CB3FF-9C05-403F-9701-C530C5EE4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988" y="3535890"/>
            <a:ext cx="3600157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35550" y="1659285"/>
            <a:ext cx="7520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39</a:t>
            </a:r>
          </a:p>
          <a:p>
            <a:endParaRPr lang="sv-SE" sz="2800" b="1" dirty="0"/>
          </a:p>
          <a:p>
            <a:r>
              <a:rPr lang="sv-SE" sz="2800" dirty="0"/>
              <a:t>När Alicia väljer bland sina jeans, toppar och tröjor kan hon klä sig på 56 olika sätt.</a:t>
            </a:r>
          </a:p>
          <a:p>
            <a:r>
              <a:rPr lang="sv-SE" sz="2800" dirty="0"/>
              <a:t>Ge ett förslag på hur många av varje plagg som Alicia har.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8462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67101" y="2767280"/>
            <a:ext cx="5457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3.3</a:t>
            </a:r>
          </a:p>
          <a:p>
            <a:pPr algn="ctr"/>
            <a:r>
              <a:rPr lang="sv-SE" sz="4000" b="1" dirty="0"/>
              <a:t>NUMERISKA UTTRYCK</a:t>
            </a:r>
          </a:p>
        </p:txBody>
      </p:sp>
    </p:spTree>
    <p:extLst>
      <p:ext uri="{BB962C8B-B14F-4D97-AF65-F5344CB8AC3E}">
        <p14:creationId xmlns:p14="http://schemas.microsoft.com/office/powerpoint/2010/main" val="393610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DE5D32B-4385-4F1E-B96C-559C5FCF0E59}"/>
              </a:ext>
            </a:extLst>
          </p:cNvPr>
          <p:cNvSpPr txBox="1"/>
          <p:nvPr/>
        </p:nvSpPr>
        <p:spPr>
          <a:xfrm>
            <a:off x="4600262" y="4409593"/>
            <a:ext cx="3124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Är det rätt eller fel?</a:t>
            </a:r>
          </a:p>
          <a:p>
            <a:r>
              <a:rPr lang="sv-SE" sz="2800" dirty="0"/>
              <a:t>Motivera ditt svar.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600262" y="1063413"/>
            <a:ext cx="2991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44</a:t>
            </a:r>
          </a:p>
          <a:p>
            <a:endParaRPr lang="sv-SE" sz="2800" b="1" dirty="0"/>
          </a:p>
          <a:p>
            <a:r>
              <a:rPr lang="sv-SE" sz="2800" dirty="0"/>
              <a:t>Alex räknar så här: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2CFF7A3-8CE2-46BC-801A-45F955E86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23" y="2795024"/>
            <a:ext cx="6805754" cy="12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072372" y="567106"/>
            <a:ext cx="8047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51</a:t>
            </a:r>
          </a:p>
          <a:p>
            <a:endParaRPr lang="sv-SE" sz="2800" b="1" dirty="0"/>
          </a:p>
          <a:p>
            <a:r>
              <a:rPr lang="sv-SE" sz="2800" dirty="0"/>
              <a:t>Mehmet har 30 kr och vill köpa tre små chokladbitar och fem mintkulor.</a:t>
            </a:r>
          </a:p>
          <a:p>
            <a:r>
              <a:rPr lang="sv-SE" sz="2800" dirty="0"/>
              <a:t>Chokladbitarna kostar 5 kr/</a:t>
            </a:r>
            <a:r>
              <a:rPr lang="sv-SE" sz="2800" dirty="0" err="1"/>
              <a:t>st</a:t>
            </a:r>
            <a:r>
              <a:rPr lang="sv-SE" sz="2800" dirty="0"/>
              <a:t> och mintkulorna 2 kr/st.</a:t>
            </a:r>
          </a:p>
          <a:p>
            <a:r>
              <a:rPr lang="sv-SE" sz="2800" dirty="0"/>
              <a:t>För att se om pengarna räcker räknar Mehmet så här: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2571935-8ACF-4D31-907B-456CF0898318}"/>
              </a:ext>
            </a:extLst>
          </p:cNvPr>
          <p:cNvSpPr txBox="1"/>
          <p:nvPr/>
        </p:nvSpPr>
        <p:spPr>
          <a:xfrm>
            <a:off x="2072372" y="4899611"/>
            <a:ext cx="8690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Godiset kostar 40 kr tänker Mehmet. Har han räknat rätt?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5EBF7F-D161-4315-8585-EC5D47D4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37" y="3504886"/>
            <a:ext cx="8923828" cy="11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709451" y="2767280"/>
            <a:ext cx="4773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3.1 </a:t>
            </a:r>
          </a:p>
          <a:p>
            <a:pPr algn="ctr"/>
            <a:r>
              <a:rPr lang="sv-SE" sz="4000" b="1" dirty="0"/>
              <a:t>PROPORTIONALITET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55926" y="1613118"/>
            <a:ext cx="6280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58</a:t>
            </a:r>
          </a:p>
          <a:p>
            <a:endParaRPr lang="sv-SE" sz="2800" b="1" dirty="0"/>
          </a:p>
          <a:p>
            <a:r>
              <a:rPr lang="sv-SE" sz="2800" dirty="0"/>
              <a:t>Förklara varför det är fel att räkna så här: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434BB7-8278-4DA1-B364-62B46A88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241" y="3319907"/>
            <a:ext cx="8541518" cy="10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493135" y="2767280"/>
            <a:ext cx="5205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3.4</a:t>
            </a:r>
          </a:p>
          <a:p>
            <a:pPr algn="ctr"/>
            <a:r>
              <a:rPr lang="sv-SE" sz="4000" b="1" dirty="0"/>
              <a:t>ALGEBRAISKA UTTRYCK</a:t>
            </a:r>
          </a:p>
        </p:txBody>
      </p:sp>
    </p:spTree>
    <p:extLst>
      <p:ext uri="{BB962C8B-B14F-4D97-AF65-F5344CB8AC3E}">
        <p14:creationId xmlns:p14="http://schemas.microsoft.com/office/powerpoint/2010/main" val="31557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95104" y="2090172"/>
            <a:ext cx="7401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67</a:t>
            </a:r>
          </a:p>
          <a:p>
            <a:endParaRPr lang="sv-SE" sz="2800" b="1" dirty="0"/>
          </a:p>
          <a:p>
            <a:r>
              <a:rPr lang="sv-SE" sz="2800" dirty="0"/>
              <a:t>Ahmed är y år.</a:t>
            </a:r>
          </a:p>
          <a:p>
            <a:r>
              <a:rPr lang="sv-SE" sz="2800" dirty="0"/>
              <a:t>Hans mamma är (y + 28) år.</a:t>
            </a:r>
          </a:p>
          <a:p>
            <a:endParaRPr lang="sv-SE" sz="2800" dirty="0"/>
          </a:p>
          <a:p>
            <a:r>
              <a:rPr lang="sv-SE" sz="2800" dirty="0"/>
              <a:t>Förklara vad som menas med uttrycket (y + 28) år.</a:t>
            </a:r>
          </a:p>
        </p:txBody>
      </p:sp>
    </p:spTree>
    <p:extLst>
      <p:ext uri="{BB962C8B-B14F-4D97-AF65-F5344CB8AC3E}">
        <p14:creationId xmlns:p14="http://schemas.microsoft.com/office/powerpoint/2010/main" val="2706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657246" y="1443841"/>
            <a:ext cx="4877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71</a:t>
            </a:r>
          </a:p>
          <a:p>
            <a:endParaRPr lang="sv-SE" sz="2800" b="1" dirty="0"/>
          </a:p>
          <a:p>
            <a:r>
              <a:rPr lang="sv-SE" sz="2800" dirty="0"/>
              <a:t>Summan av talen x och y är 25.</a:t>
            </a:r>
          </a:p>
          <a:p>
            <a:r>
              <a:rPr lang="sv-SE" sz="2800" dirty="0"/>
              <a:t>Vilket tal är y om x = 10?</a:t>
            </a:r>
          </a:p>
          <a:p>
            <a:r>
              <a:rPr lang="sv-SE" sz="2800" dirty="0"/>
              <a:t>Alma svarar 35.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Förklara vilket fel Alma gör.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Vilket är det rätta svaret?</a:t>
            </a:r>
          </a:p>
        </p:txBody>
      </p:sp>
    </p:spTree>
    <p:extLst>
      <p:ext uri="{BB962C8B-B14F-4D97-AF65-F5344CB8AC3E}">
        <p14:creationId xmlns:p14="http://schemas.microsoft.com/office/powerpoint/2010/main" val="4063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944235" y="2182505"/>
            <a:ext cx="63035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75</a:t>
            </a:r>
          </a:p>
          <a:p>
            <a:endParaRPr lang="sv-SE" sz="2600" b="1" dirty="0"/>
          </a:p>
          <a:p>
            <a:r>
              <a:rPr lang="sv-SE" sz="2600" dirty="0"/>
              <a:t>I en skola med årskurserna 4 – 6 går x elever i åk 5 och y elever i åk 6.</a:t>
            </a:r>
          </a:p>
          <a:p>
            <a:endParaRPr lang="sv-SE" sz="2600" dirty="0"/>
          </a:p>
          <a:p>
            <a:r>
              <a:rPr lang="sv-SE" sz="2600" dirty="0"/>
              <a:t>Förklara vad som menas med uttrycket x – y.</a:t>
            </a:r>
          </a:p>
        </p:txBody>
      </p:sp>
    </p:spTree>
    <p:extLst>
      <p:ext uri="{BB962C8B-B14F-4D97-AF65-F5344CB8AC3E}">
        <p14:creationId xmlns:p14="http://schemas.microsoft.com/office/powerpoint/2010/main" val="39128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104183" y="1382286"/>
            <a:ext cx="59836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85</a:t>
            </a:r>
          </a:p>
          <a:p>
            <a:endParaRPr lang="sv-SE" sz="2600" b="1" dirty="0"/>
          </a:p>
          <a:p>
            <a:r>
              <a:rPr lang="sv-SE" sz="2600" dirty="0"/>
              <a:t>I en kulpåse finns 50 kulor av olika färger.</a:t>
            </a:r>
          </a:p>
          <a:p>
            <a:r>
              <a:rPr lang="sv-SE" sz="2600" dirty="0"/>
              <a:t>Av kulorna är x svarta, y gröna och z gula.</a:t>
            </a:r>
          </a:p>
          <a:p>
            <a:endParaRPr lang="sv-SE" sz="2600" dirty="0"/>
          </a:p>
          <a:p>
            <a:r>
              <a:rPr lang="sv-SE" sz="2600" dirty="0"/>
              <a:t>Förklara vad som menas med</a:t>
            </a:r>
          </a:p>
          <a:p>
            <a:endParaRPr lang="sv-SE" sz="2600" dirty="0"/>
          </a:p>
          <a:p>
            <a:pPr marL="514350" indent="-514350">
              <a:buAutoNum type="alphaLcParenR"/>
            </a:pPr>
            <a:r>
              <a:rPr lang="sv-SE" sz="2600" dirty="0"/>
              <a:t>x + y = z</a:t>
            </a:r>
          </a:p>
          <a:p>
            <a:pPr marL="514350" indent="-514350">
              <a:buAutoNum type="alphaLcParenR"/>
            </a:pPr>
            <a:endParaRPr lang="sv-SE" sz="2600" dirty="0"/>
          </a:p>
          <a:p>
            <a:pPr marL="514350" indent="-514350">
              <a:buAutoNum type="alphaLcParenR"/>
            </a:pPr>
            <a:r>
              <a:rPr lang="sv-SE" sz="2600" dirty="0"/>
              <a:t>50 – x – y - z</a:t>
            </a:r>
          </a:p>
        </p:txBody>
      </p:sp>
    </p:spTree>
    <p:extLst>
      <p:ext uri="{BB962C8B-B14F-4D97-AF65-F5344CB8AC3E}">
        <p14:creationId xmlns:p14="http://schemas.microsoft.com/office/powerpoint/2010/main" val="199293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07402" y="2459504"/>
            <a:ext cx="5577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3.5</a:t>
            </a:r>
          </a:p>
          <a:p>
            <a:pPr algn="ctr"/>
            <a:r>
              <a:rPr lang="sv-SE" sz="4000" b="1" dirty="0"/>
              <a:t>MER OM </a:t>
            </a:r>
          </a:p>
          <a:p>
            <a:pPr algn="ctr"/>
            <a:r>
              <a:rPr lang="sv-SE" sz="4000" b="1" dirty="0"/>
              <a:t>ALGEBRAISKA UTTRYCK</a:t>
            </a:r>
          </a:p>
        </p:txBody>
      </p:sp>
    </p:spTree>
    <p:extLst>
      <p:ext uri="{BB962C8B-B14F-4D97-AF65-F5344CB8AC3E}">
        <p14:creationId xmlns:p14="http://schemas.microsoft.com/office/powerpoint/2010/main" val="113681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749428" y="1659285"/>
            <a:ext cx="8693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94</a:t>
            </a:r>
          </a:p>
          <a:p>
            <a:endParaRPr lang="sv-SE" sz="2800" b="1" dirty="0"/>
          </a:p>
          <a:p>
            <a:r>
              <a:rPr lang="sv-SE" sz="2800" dirty="0"/>
              <a:t>När Zoran ska beräkna värdet av uttrycket 1 + 3 ∙ y för y = 2 får han svaret 8.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Vad tror du Zoran gör för fel?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Vilket är det rätta svaret?</a:t>
            </a:r>
          </a:p>
        </p:txBody>
      </p:sp>
    </p:spTree>
    <p:extLst>
      <p:ext uri="{BB962C8B-B14F-4D97-AF65-F5344CB8AC3E}">
        <p14:creationId xmlns:p14="http://schemas.microsoft.com/office/powerpoint/2010/main" val="12005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003465" y="1182231"/>
            <a:ext cx="8024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100</a:t>
            </a:r>
          </a:p>
          <a:p>
            <a:endParaRPr lang="sv-SE" sz="2800" b="1" dirty="0"/>
          </a:p>
          <a:p>
            <a:r>
              <a:rPr lang="sv-SE" sz="2800" dirty="0"/>
              <a:t>Manuel får svaret 5 när han förenklar uttrycket 5x – 5.</a:t>
            </a:r>
          </a:p>
          <a:p>
            <a:endParaRPr lang="sv-SE" sz="2800" dirty="0"/>
          </a:p>
          <a:p>
            <a:r>
              <a:rPr lang="sv-SE" sz="2800" dirty="0"/>
              <a:t>Vilket fel tror du att han har gjort?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77ECCA-6D89-4C5F-8492-7DDE7800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659" y="2749516"/>
            <a:ext cx="4251596" cy="29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92720" y="797108"/>
            <a:ext cx="7453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107</a:t>
            </a:r>
          </a:p>
          <a:p>
            <a:endParaRPr lang="sv-SE" sz="2800" b="1" dirty="0"/>
          </a:p>
          <a:p>
            <a:r>
              <a:rPr lang="sv-SE" sz="2800" dirty="0"/>
              <a:t>Amina, Beppe och Carmen har förenklat uttrycket 5y + z – 2y + 3z.</a:t>
            </a:r>
          </a:p>
          <a:p>
            <a:r>
              <a:rPr lang="sv-SE" sz="2800" dirty="0"/>
              <a:t>Till höger ser du deras olika svar.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F7B5DBD-6CF0-4672-B837-DE937F192A2E}"/>
              </a:ext>
            </a:extLst>
          </p:cNvPr>
          <p:cNvSpPr txBox="1"/>
          <p:nvPr/>
        </p:nvSpPr>
        <p:spPr>
          <a:xfrm>
            <a:off x="792720" y="3814124"/>
            <a:ext cx="5588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Vem av dem har gjort rätt? </a:t>
            </a:r>
          </a:p>
          <a:p>
            <a:r>
              <a:rPr lang="sv-SE" sz="2800" dirty="0"/>
              <a:t>Vilka fel har de andra två gjort?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07A1885-5E4F-41E3-B1D8-1C8DDC3DA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218" y="2611462"/>
            <a:ext cx="3836622" cy="27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54295" y="1301880"/>
            <a:ext cx="832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</a:t>
            </a:r>
          </a:p>
          <a:p>
            <a:endParaRPr lang="sv-SE" sz="2800" b="1" dirty="0"/>
          </a:p>
          <a:p>
            <a:r>
              <a:rPr lang="sv-SE" sz="2800" dirty="0"/>
              <a:t>Diagrammet visar hur mycket färskpotatis kostar en dag.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D06CD70-FE7E-4665-9FF2-934AC2C9CA0F}"/>
              </a:ext>
            </a:extLst>
          </p:cNvPr>
          <p:cNvSpPr txBox="1"/>
          <p:nvPr/>
        </p:nvSpPr>
        <p:spPr>
          <a:xfrm>
            <a:off x="854295" y="3156973"/>
            <a:ext cx="616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Är kostnaden proportionell mot vikten?</a:t>
            </a:r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F2154D-1671-44AB-8EA6-6A631094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60" y="2821946"/>
            <a:ext cx="3213539" cy="30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76589" y="697355"/>
            <a:ext cx="78525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111</a:t>
            </a:r>
          </a:p>
          <a:p>
            <a:endParaRPr lang="sv-SE" sz="2800" b="1" dirty="0"/>
          </a:p>
          <a:p>
            <a:r>
              <a:rPr lang="sv-SE" sz="2800" dirty="0"/>
              <a:t>Sebastian har x tiokronor och Edvin har y femkronor.</a:t>
            </a:r>
          </a:p>
          <a:p>
            <a:r>
              <a:rPr lang="sv-SE" sz="2800" dirty="0"/>
              <a:t>Förklara vad uttrycken betyder.</a:t>
            </a:r>
          </a:p>
          <a:p>
            <a:endParaRPr lang="sv-SE" sz="2800" dirty="0"/>
          </a:p>
          <a:p>
            <a:r>
              <a:rPr lang="sv-SE" sz="2800" dirty="0"/>
              <a:t>a) </a:t>
            </a:r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b)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1ED6E56-A45F-4416-BC3C-33B29C11E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62" y="2915516"/>
            <a:ext cx="1675579" cy="5134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F16F290-BADA-4A28-9F30-BBF431369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62" y="4018655"/>
            <a:ext cx="1861913" cy="10772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2F7C18C-6081-440B-ADEE-2AB1A7037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55" y="2543694"/>
            <a:ext cx="3753676" cy="320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577506" y="2767280"/>
            <a:ext cx="3036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3.6</a:t>
            </a:r>
          </a:p>
          <a:p>
            <a:pPr algn="ctr"/>
            <a:r>
              <a:rPr lang="sv-SE" sz="4000" b="1" dirty="0"/>
              <a:t>MÖNSTER</a:t>
            </a:r>
          </a:p>
        </p:txBody>
      </p:sp>
    </p:spTree>
    <p:extLst>
      <p:ext uri="{BB962C8B-B14F-4D97-AF65-F5344CB8AC3E}">
        <p14:creationId xmlns:p14="http://schemas.microsoft.com/office/powerpoint/2010/main" val="3694420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777832" y="1628685"/>
            <a:ext cx="6636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113</a:t>
            </a:r>
          </a:p>
          <a:p>
            <a:endParaRPr lang="sv-SE" sz="2800" b="1" dirty="0"/>
          </a:p>
          <a:p>
            <a:r>
              <a:rPr lang="sv-SE" sz="2800" dirty="0"/>
              <a:t>Beskriv med ord hur talen i talföljden bildas.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50C397F-3577-4A60-8D66-B5797938E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32" y="3429000"/>
            <a:ext cx="6614561" cy="11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60217" y="1443841"/>
            <a:ext cx="8271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123</a:t>
            </a:r>
          </a:p>
          <a:p>
            <a:endParaRPr lang="sv-SE" sz="2800" b="1" dirty="0"/>
          </a:p>
          <a:p>
            <a:r>
              <a:rPr lang="sv-SE" sz="2800" dirty="0"/>
              <a:t>Med uttrycket 5 + 2n kan du räkna ut talen i en talföljd.</a:t>
            </a:r>
          </a:p>
          <a:p>
            <a:r>
              <a:rPr lang="sv-SE" sz="2800" dirty="0"/>
              <a:t>I uttrycket är n = 1, n = 2, n = 3 och så vidare.</a:t>
            </a:r>
          </a:p>
          <a:p>
            <a:endParaRPr lang="sv-SE" sz="2800" dirty="0"/>
          </a:p>
          <a:p>
            <a:r>
              <a:rPr lang="sv-SE" sz="2800" dirty="0"/>
              <a:t>När Oskar räknade ut de fem första talen fick han </a:t>
            </a:r>
          </a:p>
          <a:p>
            <a:r>
              <a:rPr lang="sv-SE" sz="2800" dirty="0"/>
              <a:t>7, 14, 21, 28 och 35.</a:t>
            </a:r>
          </a:p>
          <a:p>
            <a:endParaRPr lang="sv-SE" sz="2800" dirty="0"/>
          </a:p>
          <a:p>
            <a:r>
              <a:rPr lang="sv-SE" sz="2800" dirty="0"/>
              <a:t>På vilket sätt räknade Oskar fel, tror du?</a:t>
            </a:r>
          </a:p>
        </p:txBody>
      </p:sp>
    </p:spTree>
    <p:extLst>
      <p:ext uri="{BB962C8B-B14F-4D97-AF65-F5344CB8AC3E}">
        <p14:creationId xmlns:p14="http://schemas.microsoft.com/office/powerpoint/2010/main" val="7270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10784" y="567106"/>
            <a:ext cx="7770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125</a:t>
            </a:r>
          </a:p>
          <a:p>
            <a:endParaRPr lang="sv-SE" sz="2800" b="1" dirty="0"/>
          </a:p>
          <a:p>
            <a:r>
              <a:rPr lang="sv-SE" sz="2800" dirty="0"/>
              <a:t>Ett mönster är uppbyggt av tändstickor. </a:t>
            </a:r>
          </a:p>
          <a:p>
            <a:r>
              <a:rPr lang="sv-SE" sz="2800" dirty="0"/>
              <a:t>Den andra figuren har 7 stickor och differensen är 4.</a:t>
            </a:r>
          </a:p>
          <a:p>
            <a:endParaRPr lang="sv-SE" sz="2800" dirty="0"/>
          </a:p>
          <a:p>
            <a:r>
              <a:rPr lang="sv-SE" sz="2800" dirty="0"/>
              <a:t>Med vilket av uttrycken i rutan kan antalet tändstickor räknas ut?</a:t>
            </a:r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4432F2E-5BBC-40B2-95DE-B204AE2A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77" y="4473199"/>
            <a:ext cx="7063246" cy="8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90054" y="1874728"/>
            <a:ext cx="88118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130</a:t>
            </a:r>
          </a:p>
          <a:p>
            <a:endParaRPr lang="sv-SE" sz="2800" b="1" dirty="0"/>
          </a:p>
          <a:p>
            <a:r>
              <a:rPr lang="sv-SE" sz="2800" dirty="0"/>
              <a:t>Rita tre figurer där antalet kulor, kvadrater eller tändstickor kan räknas ut med uttrycket 3n + 2.</a:t>
            </a:r>
          </a:p>
          <a:p>
            <a:endParaRPr lang="sv-SE" sz="2800" dirty="0"/>
          </a:p>
          <a:p>
            <a:r>
              <a:rPr lang="sv-SE" sz="2800" dirty="0"/>
              <a:t>Jämför dina figurer med en klasskamrat och förklara hur du har tänkt.</a:t>
            </a:r>
          </a:p>
        </p:txBody>
      </p:sp>
    </p:spTree>
    <p:extLst>
      <p:ext uri="{BB962C8B-B14F-4D97-AF65-F5344CB8AC3E}">
        <p14:creationId xmlns:p14="http://schemas.microsoft.com/office/powerpoint/2010/main" val="26345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57218" y="2767280"/>
            <a:ext cx="3477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3.7</a:t>
            </a:r>
          </a:p>
          <a:p>
            <a:pPr algn="ctr"/>
            <a:r>
              <a:rPr lang="sv-SE" sz="4000" b="1" dirty="0"/>
              <a:t>EKVATIONER</a:t>
            </a:r>
          </a:p>
        </p:txBody>
      </p:sp>
    </p:spTree>
    <p:extLst>
      <p:ext uri="{BB962C8B-B14F-4D97-AF65-F5344CB8AC3E}">
        <p14:creationId xmlns:p14="http://schemas.microsoft.com/office/powerpoint/2010/main" val="3580393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85305" y="1196107"/>
            <a:ext cx="8221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137</a:t>
            </a:r>
          </a:p>
          <a:p>
            <a:endParaRPr lang="sv-SE" sz="2800" b="1" dirty="0"/>
          </a:p>
          <a:p>
            <a:r>
              <a:rPr lang="sv-SE" sz="2800" dirty="0"/>
              <a:t>Randi tecknar den här ekvationen till bilden: 2x + 1 = 7.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C069DA2-AADB-4590-920A-37D36ACDB26F}"/>
              </a:ext>
            </a:extLst>
          </p:cNvPr>
          <p:cNvSpPr txBox="1"/>
          <p:nvPr/>
        </p:nvSpPr>
        <p:spPr>
          <a:xfrm>
            <a:off x="1985305" y="4707786"/>
            <a:ext cx="5373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Tycker du att ekvationen stämmer?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C3DE361-E554-44DD-BA19-B5363F3B2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47" y="2746817"/>
            <a:ext cx="4576503" cy="17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78305" y="1874728"/>
            <a:ext cx="70353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145</a:t>
            </a:r>
          </a:p>
          <a:p>
            <a:endParaRPr lang="sv-SE" sz="2800" b="1" dirty="0"/>
          </a:p>
          <a:p>
            <a:r>
              <a:rPr lang="sv-SE" sz="2800" dirty="0"/>
              <a:t>Teckna en egen ekvation med minst tre termer och som har lösningen x = 5.</a:t>
            </a:r>
          </a:p>
          <a:p>
            <a:endParaRPr lang="sv-SE" sz="2800" dirty="0"/>
          </a:p>
          <a:p>
            <a:r>
              <a:rPr lang="sv-SE" sz="2800" dirty="0"/>
              <a:t>Förklara hur man löser ekvationen med balansmetoden.</a:t>
            </a:r>
          </a:p>
        </p:txBody>
      </p:sp>
    </p:spTree>
    <p:extLst>
      <p:ext uri="{BB962C8B-B14F-4D97-AF65-F5344CB8AC3E}">
        <p14:creationId xmlns:p14="http://schemas.microsoft.com/office/powerpoint/2010/main" val="36462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94151" y="2305615"/>
            <a:ext cx="7403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157</a:t>
            </a:r>
          </a:p>
          <a:p>
            <a:endParaRPr lang="sv-SE" sz="2800" b="1" dirty="0"/>
          </a:p>
          <a:p>
            <a:r>
              <a:rPr lang="sv-SE" sz="2800" dirty="0"/>
              <a:t>Är x = 6 lösningen till ekvationen 3x + 5 = 59 – 6x?</a:t>
            </a:r>
          </a:p>
          <a:p>
            <a:endParaRPr lang="sv-SE" sz="2800" dirty="0"/>
          </a:p>
          <a:p>
            <a:r>
              <a:rPr lang="sv-SE" sz="2800" dirty="0"/>
              <a:t>Motivera ditt svar.</a:t>
            </a:r>
          </a:p>
        </p:txBody>
      </p:sp>
    </p:spTree>
    <p:extLst>
      <p:ext uri="{BB962C8B-B14F-4D97-AF65-F5344CB8AC3E}">
        <p14:creationId xmlns:p14="http://schemas.microsoft.com/office/powerpoint/2010/main" val="2367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79972" y="751344"/>
            <a:ext cx="7432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</a:t>
            </a:r>
          </a:p>
          <a:p>
            <a:endParaRPr lang="sv-SE" sz="2800" b="1" dirty="0"/>
          </a:p>
          <a:p>
            <a:r>
              <a:rPr lang="sv-SE" sz="2800" dirty="0"/>
              <a:t>Två av diagrammen visar inte proportionaliteter. </a:t>
            </a:r>
          </a:p>
          <a:p>
            <a:endParaRPr lang="sv-SE" sz="2800" dirty="0"/>
          </a:p>
          <a:p>
            <a:r>
              <a:rPr lang="sv-SE" sz="2800" dirty="0"/>
              <a:t>Vilka diagram är det?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B8B66F-74DD-4E6A-8C98-CE9EE97C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72" y="3903951"/>
            <a:ext cx="7239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68336" y="2721114"/>
            <a:ext cx="545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BLANDADE UPPGIFTER</a:t>
            </a:r>
          </a:p>
        </p:txBody>
      </p:sp>
    </p:spTree>
    <p:extLst>
      <p:ext uri="{BB962C8B-B14F-4D97-AF65-F5344CB8AC3E}">
        <p14:creationId xmlns:p14="http://schemas.microsoft.com/office/powerpoint/2010/main" val="84111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520768" y="991517"/>
            <a:ext cx="5150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167</a:t>
            </a:r>
          </a:p>
          <a:p>
            <a:endParaRPr lang="sv-SE" sz="2800" b="1" dirty="0"/>
          </a:p>
          <a:p>
            <a:r>
              <a:rPr lang="sv-SE" sz="2800" dirty="0"/>
              <a:t>Vilket tal saknas i dessa talföljder?</a:t>
            </a:r>
          </a:p>
          <a:p>
            <a:r>
              <a:rPr lang="sv-SE" sz="2800" dirty="0"/>
              <a:t>Förklara hur du tänker.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55EE4F37-E1D5-4116-ABD2-17D1068192CF}"/>
              </a:ext>
            </a:extLst>
          </p:cNvPr>
          <p:cNvGrpSpPr/>
          <p:nvPr/>
        </p:nvGrpSpPr>
        <p:grpSpPr>
          <a:xfrm>
            <a:off x="3520767" y="3429000"/>
            <a:ext cx="5150463" cy="523220"/>
            <a:chOff x="3520767" y="3429000"/>
            <a:chExt cx="5150463" cy="523220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871B87EC-2915-4C66-A5A6-4FB3F73056C0}"/>
                </a:ext>
              </a:extLst>
            </p:cNvPr>
            <p:cNvSpPr txBox="1"/>
            <p:nvPr/>
          </p:nvSpPr>
          <p:spPr>
            <a:xfrm>
              <a:off x="3520767" y="3429000"/>
              <a:ext cx="5150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/>
                <a:t>a)   5     7     10     14     19     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29239F1-F3CA-4B50-A5E8-01A2579D9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0649" y="3452485"/>
              <a:ext cx="495300" cy="476250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16FD15BE-CD9B-4A98-AF96-3C32B6BE2D18}"/>
              </a:ext>
            </a:extLst>
          </p:cNvPr>
          <p:cNvGrpSpPr/>
          <p:nvPr/>
        </p:nvGrpSpPr>
        <p:grpSpPr>
          <a:xfrm>
            <a:off x="3520766" y="4573821"/>
            <a:ext cx="5150463" cy="523220"/>
            <a:chOff x="3520766" y="4573821"/>
            <a:chExt cx="5150463" cy="523220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176E00D-CBCE-463C-900B-4827B097567F}"/>
                </a:ext>
              </a:extLst>
            </p:cNvPr>
            <p:cNvSpPr txBox="1"/>
            <p:nvPr/>
          </p:nvSpPr>
          <p:spPr>
            <a:xfrm>
              <a:off x="3520766" y="4573821"/>
              <a:ext cx="5150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/>
                <a:t>b)   41     38     35            29     26     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28A2441E-9BB1-43EF-8194-61DBE1E14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7237" y="4620791"/>
              <a:ext cx="49530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89424" y="567106"/>
            <a:ext cx="58255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170</a:t>
            </a:r>
          </a:p>
          <a:p>
            <a:endParaRPr lang="sv-SE" sz="2800" b="1" dirty="0"/>
          </a:p>
          <a:p>
            <a:r>
              <a:rPr lang="sv-SE" sz="2800" dirty="0"/>
              <a:t>Diagrammet visar vad det kan kosta att få hjälp med att ta bort stubbar.</a:t>
            </a:r>
          </a:p>
          <a:p>
            <a:endParaRPr lang="sv-SE" sz="2800" dirty="0"/>
          </a:p>
          <a:p>
            <a:r>
              <a:rPr lang="sv-SE" sz="2800" dirty="0"/>
              <a:t>Är kostnaden proportionell mot tiden?</a:t>
            </a:r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36E22F-4224-46EA-B7BF-5111EA628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944" y="771190"/>
            <a:ext cx="3066704" cy="531562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0EB36FC-0B4D-44EF-8EDA-176E39FD6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24" y="4007472"/>
            <a:ext cx="3356956" cy="19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008125" y="1157771"/>
            <a:ext cx="8175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171</a:t>
            </a:r>
          </a:p>
          <a:p>
            <a:endParaRPr lang="sv-SE" sz="2800" b="1" dirty="0"/>
          </a:p>
          <a:p>
            <a:r>
              <a:rPr lang="sv-SE" sz="2800" dirty="0"/>
              <a:t>Hur många tresiffriga tal kan bildas med de tre siffrorna om varje siffra bara får användas en gång?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D9D078C-C036-43FE-99C6-B71F0071F6CD}"/>
              </a:ext>
            </a:extLst>
          </p:cNvPr>
          <p:cNvSpPr txBox="1"/>
          <p:nvPr/>
        </p:nvSpPr>
        <p:spPr>
          <a:xfrm>
            <a:off x="2008125" y="4479185"/>
            <a:ext cx="5648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Hur stor andel av talen är jämna tal?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9874864-5BD4-483A-9DD5-00FFD9A6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09" y="3218881"/>
            <a:ext cx="3562581" cy="10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76008" y="1041394"/>
            <a:ext cx="8839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176</a:t>
            </a:r>
          </a:p>
          <a:p>
            <a:endParaRPr lang="sv-SE" sz="2800" b="1" dirty="0"/>
          </a:p>
          <a:p>
            <a:r>
              <a:rPr lang="sv-SE" sz="2800" dirty="0"/>
              <a:t>Med vilket av uttrycken i rutan kan antalet rutor räknas ut?</a:t>
            </a:r>
          </a:p>
          <a:p>
            <a:endParaRPr lang="sv-SE" sz="2800" dirty="0"/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41193C-2AE3-48DC-913A-3FA11C8C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400" y="3690936"/>
            <a:ext cx="8349200" cy="17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61361" y="847288"/>
            <a:ext cx="88146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179</a:t>
            </a:r>
          </a:p>
          <a:p>
            <a:endParaRPr lang="sv-SE" sz="2800" b="1" dirty="0"/>
          </a:p>
          <a:p>
            <a:r>
              <a:rPr lang="sv-SE" sz="2800" dirty="0"/>
              <a:t>En burk med målarfärg innehåller 3 liter och kostar 255 kr.</a:t>
            </a:r>
          </a:p>
          <a:p>
            <a:r>
              <a:rPr lang="sv-SE" sz="2800" dirty="0"/>
              <a:t>En större burk innehåller 5 liter och kostar 375 kr.</a:t>
            </a:r>
          </a:p>
          <a:p>
            <a:endParaRPr lang="sv-SE" sz="2800" dirty="0"/>
          </a:p>
          <a:p>
            <a:r>
              <a:rPr lang="sv-SE" sz="2800" dirty="0"/>
              <a:t>Är priset proportionellt mot volymen?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0D6870-C9F2-401A-9E72-28903E48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830" y="2902169"/>
            <a:ext cx="4371188" cy="28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520768" y="991517"/>
            <a:ext cx="5150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181</a:t>
            </a:r>
          </a:p>
          <a:p>
            <a:endParaRPr lang="sv-SE" sz="2800" b="1" dirty="0"/>
          </a:p>
          <a:p>
            <a:r>
              <a:rPr lang="sv-SE" sz="2800" dirty="0"/>
              <a:t>Räkna ut vilket nästa tal är.</a:t>
            </a:r>
          </a:p>
          <a:p>
            <a:r>
              <a:rPr lang="sv-SE" sz="2800" dirty="0"/>
              <a:t>Förklara hur du tänker.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55EE4F37-E1D5-4116-ABD2-17D1068192CF}"/>
              </a:ext>
            </a:extLst>
          </p:cNvPr>
          <p:cNvGrpSpPr/>
          <p:nvPr/>
        </p:nvGrpSpPr>
        <p:grpSpPr>
          <a:xfrm>
            <a:off x="3520767" y="3429000"/>
            <a:ext cx="5150463" cy="523220"/>
            <a:chOff x="3520767" y="3429000"/>
            <a:chExt cx="5150463" cy="523220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871B87EC-2915-4C66-A5A6-4FB3F73056C0}"/>
                </a:ext>
              </a:extLst>
            </p:cNvPr>
            <p:cNvSpPr txBox="1"/>
            <p:nvPr/>
          </p:nvSpPr>
          <p:spPr>
            <a:xfrm>
              <a:off x="3520767" y="3429000"/>
              <a:ext cx="5150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/>
                <a:t>a)   2     7     17     32     52     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29239F1-F3CA-4B50-A5E8-01A2579D9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0649" y="3452485"/>
              <a:ext cx="495300" cy="476250"/>
            </a:xfrm>
            <a:prstGeom prst="rect">
              <a:avLst/>
            </a:prstGeom>
          </p:spPr>
        </p:pic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70D7F06F-74C7-4632-AEF9-62A6E1650439}"/>
              </a:ext>
            </a:extLst>
          </p:cNvPr>
          <p:cNvGrpSpPr/>
          <p:nvPr/>
        </p:nvGrpSpPr>
        <p:grpSpPr>
          <a:xfrm>
            <a:off x="3520767" y="4573821"/>
            <a:ext cx="3741094" cy="523220"/>
            <a:chOff x="3520767" y="4573821"/>
            <a:chExt cx="3741094" cy="523220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176E00D-CBCE-463C-900B-4827B097567F}"/>
                </a:ext>
              </a:extLst>
            </p:cNvPr>
            <p:cNvSpPr txBox="1"/>
            <p:nvPr/>
          </p:nvSpPr>
          <p:spPr>
            <a:xfrm>
              <a:off x="3520767" y="4573821"/>
              <a:ext cx="3245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/>
                <a:t>b)   1     4     16     64     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37C15192-1F8B-430F-89ED-9A2541403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6561" y="4620791"/>
              <a:ext cx="495300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6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912277" y="3075057"/>
            <a:ext cx="236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TRÄNA</a:t>
            </a:r>
          </a:p>
        </p:txBody>
      </p:sp>
    </p:spTree>
    <p:extLst>
      <p:ext uri="{BB962C8B-B14F-4D97-AF65-F5344CB8AC3E}">
        <p14:creationId xmlns:p14="http://schemas.microsoft.com/office/powerpoint/2010/main" val="3061788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36004" y="847288"/>
            <a:ext cx="6397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190</a:t>
            </a:r>
          </a:p>
          <a:p>
            <a:endParaRPr lang="sv-SE" sz="2800" b="1" dirty="0"/>
          </a:p>
          <a:p>
            <a:r>
              <a:rPr lang="sv-SE" sz="2800" dirty="0"/>
              <a:t>Diagrammet visar hur mycket vatten väger.</a:t>
            </a:r>
          </a:p>
          <a:p>
            <a:endParaRPr lang="sv-SE" sz="2800" dirty="0"/>
          </a:p>
          <a:p>
            <a:r>
              <a:rPr lang="sv-SE" sz="2800" dirty="0"/>
              <a:t>Är vikten proportionell mot volymen?</a:t>
            </a:r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5281FE5-3B80-4C2F-AC6F-8A55A989D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77" y="1772669"/>
            <a:ext cx="4116736" cy="35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367772" y="1013542"/>
            <a:ext cx="5481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192</a:t>
            </a:r>
          </a:p>
          <a:p>
            <a:endParaRPr lang="sv-SE" sz="2800" b="1" dirty="0"/>
          </a:p>
          <a:p>
            <a:r>
              <a:rPr lang="sv-SE" sz="2800" dirty="0"/>
              <a:t>Är priset proportionellt mot vikten?</a:t>
            </a:r>
          </a:p>
          <a:p>
            <a:endParaRPr lang="sv-SE" sz="2800" dirty="0"/>
          </a:p>
          <a:p>
            <a:r>
              <a:rPr lang="sv-SE" sz="2800" dirty="0"/>
              <a:t>Hur kan du veta det?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86B78EC-49CC-4152-9B87-977B6C328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22" y="2611940"/>
            <a:ext cx="5678285" cy="32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75779" y="847288"/>
            <a:ext cx="7004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</a:t>
            </a:r>
          </a:p>
          <a:p>
            <a:endParaRPr lang="sv-SE" sz="2800" b="1" dirty="0"/>
          </a:p>
          <a:p>
            <a:r>
              <a:rPr lang="sv-SE" sz="2800" dirty="0"/>
              <a:t>Diagrammet visar hur kostnaden för två sorters päron beror av vikten.</a:t>
            </a:r>
          </a:p>
          <a:p>
            <a:endParaRPr lang="sv-SE" sz="2800" dirty="0"/>
          </a:p>
          <a:p>
            <a:r>
              <a:rPr lang="sv-SE" sz="2800" dirty="0"/>
              <a:t>Är kostnaden proportionell mot vikten?</a:t>
            </a:r>
          </a:p>
          <a:p>
            <a:r>
              <a:rPr lang="sv-SE" sz="2800" dirty="0"/>
              <a:t>Motivera ditt svar.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50B0C5D-765E-4BA0-A0D6-A510B943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759" y="1415805"/>
            <a:ext cx="3553185" cy="40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69007" y="847288"/>
            <a:ext cx="60305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200</a:t>
            </a:r>
          </a:p>
          <a:p>
            <a:endParaRPr lang="sv-SE" sz="2800" b="1" dirty="0"/>
          </a:p>
          <a:p>
            <a:r>
              <a:rPr lang="sv-SE" sz="2800" dirty="0"/>
              <a:t>Teckna ett uttryck för vad det kostar att köpa x bananer och y apelsiner.</a:t>
            </a:r>
          </a:p>
          <a:p>
            <a:endParaRPr lang="sv-SE" sz="2800" dirty="0"/>
          </a:p>
          <a:p>
            <a:r>
              <a:rPr lang="sv-SE" sz="2800" dirty="0"/>
              <a:t>Förklara vad som menas med uttrycket (50 – 8 ∙ x) kr.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6D4CA96-851C-45A8-8C77-ED75FB9BB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68" y="3672522"/>
            <a:ext cx="5185051" cy="20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661782" y="3075057"/>
            <a:ext cx="28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UTVECKLA</a:t>
            </a:r>
          </a:p>
        </p:txBody>
      </p:sp>
    </p:spTree>
    <p:extLst>
      <p:ext uri="{BB962C8B-B14F-4D97-AF65-F5344CB8AC3E}">
        <p14:creationId xmlns:p14="http://schemas.microsoft.com/office/powerpoint/2010/main" val="593415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19749" y="2305615"/>
            <a:ext cx="7152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216</a:t>
            </a:r>
          </a:p>
          <a:p>
            <a:endParaRPr lang="sv-SE" sz="2800" b="1" dirty="0"/>
          </a:p>
          <a:p>
            <a:r>
              <a:rPr lang="sv-SE" sz="2800" dirty="0"/>
              <a:t>På en bondgård finns x höns, y kor och z getter.</a:t>
            </a:r>
          </a:p>
          <a:p>
            <a:endParaRPr lang="sv-SE" sz="2800" dirty="0"/>
          </a:p>
          <a:p>
            <a:r>
              <a:rPr lang="sv-SE" sz="2800" dirty="0"/>
              <a:t>Vad betyder uttrycket z - (x + y)?</a:t>
            </a:r>
          </a:p>
        </p:txBody>
      </p:sp>
    </p:spTree>
    <p:extLst>
      <p:ext uri="{BB962C8B-B14F-4D97-AF65-F5344CB8AC3E}">
        <p14:creationId xmlns:p14="http://schemas.microsoft.com/office/powerpoint/2010/main" val="26201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90426" y="847288"/>
            <a:ext cx="6539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</a:t>
            </a:r>
          </a:p>
          <a:p>
            <a:endParaRPr lang="sv-SE" sz="2800" b="1" dirty="0"/>
          </a:p>
          <a:p>
            <a:r>
              <a:rPr lang="sv-SE" sz="2800" dirty="0"/>
              <a:t>Är kostnaden för en glass proportionell mot antalet kulor?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D6806-174E-4186-AC5A-BDAD9ECF9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985" y="2463319"/>
            <a:ext cx="3191301" cy="33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02711" y="1874728"/>
            <a:ext cx="75865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</a:t>
            </a:r>
          </a:p>
          <a:p>
            <a:endParaRPr lang="sv-SE" sz="2800" b="1" dirty="0"/>
          </a:p>
          <a:p>
            <a:r>
              <a:rPr lang="sv-SE" sz="2800" dirty="0"/>
              <a:t>Ett flygplan håller en jämn hastighet på 800 km/h.</a:t>
            </a:r>
          </a:p>
          <a:p>
            <a:endParaRPr lang="sv-SE" sz="2800" dirty="0"/>
          </a:p>
          <a:p>
            <a:r>
              <a:rPr lang="sv-SE" sz="2800" dirty="0"/>
              <a:t>Är sträckan proportionell mot tiden?</a:t>
            </a:r>
          </a:p>
          <a:p>
            <a:endParaRPr lang="sv-SE" sz="2800" dirty="0"/>
          </a:p>
          <a:p>
            <a:r>
              <a:rPr lang="sv-SE" sz="2800" dirty="0"/>
              <a:t>Motivera ditt svar.</a:t>
            </a:r>
          </a:p>
        </p:txBody>
      </p:sp>
    </p:spTree>
    <p:extLst>
      <p:ext uri="{BB962C8B-B14F-4D97-AF65-F5344CB8AC3E}">
        <p14:creationId xmlns:p14="http://schemas.microsoft.com/office/powerpoint/2010/main" val="29684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607299" y="1395928"/>
            <a:ext cx="6539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15</a:t>
            </a:r>
          </a:p>
          <a:p>
            <a:endParaRPr lang="sv-SE" sz="2800" b="1" dirty="0"/>
          </a:p>
          <a:p>
            <a:r>
              <a:rPr lang="sv-SE" sz="2800" dirty="0"/>
              <a:t>Vad tycker du om prissättningen på lingon?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E16428-D00D-4E19-849B-D61AB53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001" y="3003232"/>
            <a:ext cx="56007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701722" y="1874728"/>
            <a:ext cx="6788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</a:t>
            </a:r>
          </a:p>
          <a:p>
            <a:endParaRPr lang="sv-SE" sz="2800" b="1" dirty="0"/>
          </a:p>
          <a:p>
            <a:r>
              <a:rPr lang="sv-SE" sz="2800" dirty="0"/>
              <a:t>I en bägare som väger 50 g hälls vatten. </a:t>
            </a:r>
          </a:p>
          <a:p>
            <a:r>
              <a:rPr lang="sv-SE" sz="2800" dirty="0"/>
              <a:t>Vatten väger 10 g per centiliter.</a:t>
            </a:r>
          </a:p>
          <a:p>
            <a:endParaRPr lang="sv-SE" sz="2800" dirty="0"/>
          </a:p>
          <a:p>
            <a:r>
              <a:rPr lang="sv-SE" sz="2800" dirty="0"/>
              <a:t>Är vikten proportionell mot volymen vatten?</a:t>
            </a:r>
          </a:p>
          <a:p>
            <a:r>
              <a:rPr lang="sv-SE" sz="2800" dirty="0"/>
              <a:t>Motivera ditt svar.</a:t>
            </a:r>
          </a:p>
        </p:txBody>
      </p:sp>
    </p:spTree>
    <p:extLst>
      <p:ext uri="{BB962C8B-B14F-4D97-AF65-F5344CB8AC3E}">
        <p14:creationId xmlns:p14="http://schemas.microsoft.com/office/powerpoint/2010/main" val="31096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2142</TotalTime>
  <Words>1220</Words>
  <Application>Microsoft Office PowerPoint</Application>
  <PresentationFormat>Bredbild</PresentationFormat>
  <Paragraphs>267</Paragraphs>
  <Slides>52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52</vt:i4>
      </vt:variant>
    </vt:vector>
  </HeadingPairs>
  <TitlesOfParts>
    <vt:vector size="55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61</cp:revision>
  <dcterms:created xsi:type="dcterms:W3CDTF">2019-08-04T10:07:00Z</dcterms:created>
  <dcterms:modified xsi:type="dcterms:W3CDTF">2021-07-16T15:33:36Z</dcterms:modified>
</cp:coreProperties>
</file>