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9" r:id="rId3"/>
    <p:sldId id="259" r:id="rId4"/>
    <p:sldId id="270" r:id="rId5"/>
    <p:sldId id="271" r:id="rId6"/>
    <p:sldId id="315" r:id="rId7"/>
    <p:sldId id="317" r:id="rId8"/>
    <p:sldId id="316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329" r:id="rId18"/>
    <p:sldId id="282" r:id="rId19"/>
    <p:sldId id="283" r:id="rId20"/>
    <p:sldId id="284" r:id="rId21"/>
    <p:sldId id="285" r:id="rId22"/>
    <p:sldId id="322" r:id="rId23"/>
    <p:sldId id="286" r:id="rId24"/>
    <p:sldId id="287" r:id="rId25"/>
    <p:sldId id="288" r:id="rId26"/>
    <p:sldId id="289" r:id="rId27"/>
    <p:sldId id="323" r:id="rId28"/>
    <p:sldId id="301" r:id="rId29"/>
    <p:sldId id="302" r:id="rId30"/>
    <p:sldId id="303" r:id="rId31"/>
    <p:sldId id="304" r:id="rId32"/>
    <p:sldId id="292" r:id="rId33"/>
    <p:sldId id="293" r:id="rId34"/>
    <p:sldId id="294" r:id="rId35"/>
    <p:sldId id="295" r:id="rId36"/>
    <p:sldId id="314" r:id="rId37"/>
    <p:sldId id="310" r:id="rId38"/>
    <p:sldId id="31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0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2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10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0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6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0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41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6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5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91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39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50169" y="2767280"/>
            <a:ext cx="749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RESONEMANGSUPPGIFTER MED * KAPITEL 4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01862" y="1182231"/>
            <a:ext cx="6388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22</a:t>
            </a:r>
          </a:p>
          <a:p>
            <a:endParaRPr lang="sv-SE" sz="2800" b="1" dirty="0"/>
          </a:p>
          <a:p>
            <a:r>
              <a:rPr lang="sv-SE" sz="2800" dirty="0"/>
              <a:t>Vilken vinkel är störst och vilken är minst?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BA6EDB-B01C-4FD1-8CC1-DFF3D7889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99" y="3908535"/>
            <a:ext cx="8936202" cy="176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26491" y="2090172"/>
            <a:ext cx="6539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31</a:t>
            </a:r>
          </a:p>
          <a:p>
            <a:endParaRPr lang="sv-SE" sz="2800" b="1" dirty="0"/>
          </a:p>
          <a:p>
            <a:r>
              <a:rPr lang="sv-SE" sz="2800" dirty="0"/>
              <a:t>”En vinkel kan nog inte vara större än 180°”, säger Maya.</a:t>
            </a:r>
          </a:p>
          <a:p>
            <a:endParaRPr lang="sv-SE" sz="2800" dirty="0"/>
          </a:p>
          <a:p>
            <a:r>
              <a:rPr lang="sv-SE" sz="2800" dirty="0"/>
              <a:t>Har hon rätt? Hur tänker du?</a:t>
            </a:r>
          </a:p>
        </p:txBody>
      </p:sp>
    </p:spTree>
    <p:extLst>
      <p:ext uri="{BB962C8B-B14F-4D97-AF65-F5344CB8AC3E}">
        <p14:creationId xmlns:p14="http://schemas.microsoft.com/office/powerpoint/2010/main" val="37474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82720" y="2521059"/>
            <a:ext cx="6226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43</a:t>
            </a:r>
          </a:p>
          <a:p>
            <a:endParaRPr lang="sv-SE" sz="2800" b="1" dirty="0"/>
          </a:p>
          <a:p>
            <a:r>
              <a:rPr lang="sv-SE" sz="2800" dirty="0"/>
              <a:t>Förklara hur man med en vanlig gradskiva kan rita en vinkel som är 260°.</a:t>
            </a:r>
          </a:p>
        </p:txBody>
      </p:sp>
    </p:spTree>
    <p:extLst>
      <p:ext uri="{BB962C8B-B14F-4D97-AF65-F5344CB8AC3E}">
        <p14:creationId xmlns:p14="http://schemas.microsoft.com/office/powerpoint/2010/main" val="8462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74547" y="2767280"/>
            <a:ext cx="6042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4.3</a:t>
            </a:r>
          </a:p>
          <a:p>
            <a:pPr algn="ctr"/>
            <a:r>
              <a:rPr lang="sv-SE" sz="4000" b="1" dirty="0"/>
              <a:t>SPEGLING OCH SYMMETRI</a:t>
            </a:r>
          </a:p>
        </p:txBody>
      </p:sp>
    </p:spTree>
    <p:extLst>
      <p:ext uri="{BB962C8B-B14F-4D97-AF65-F5344CB8AC3E}">
        <p14:creationId xmlns:p14="http://schemas.microsoft.com/office/powerpoint/2010/main" val="393610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474996" y="2521059"/>
            <a:ext cx="5242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49</a:t>
            </a:r>
          </a:p>
          <a:p>
            <a:endParaRPr lang="sv-SE" sz="2800" b="1" dirty="0"/>
          </a:p>
          <a:p>
            <a:r>
              <a:rPr lang="sv-SE" sz="2800" dirty="0"/>
              <a:t>Förklara hur du ser om en bokstav, siffra eller figur är symmetrisk.</a:t>
            </a:r>
          </a:p>
        </p:txBody>
      </p:sp>
    </p:spTree>
    <p:extLst>
      <p:ext uri="{BB962C8B-B14F-4D97-AF65-F5344CB8AC3E}">
        <p14:creationId xmlns:p14="http://schemas.microsoft.com/office/powerpoint/2010/main" val="18024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42571" y="1874728"/>
            <a:ext cx="63068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52</a:t>
            </a:r>
          </a:p>
          <a:p>
            <a:endParaRPr lang="sv-SE" sz="2800" b="1" dirty="0"/>
          </a:p>
          <a:p>
            <a:r>
              <a:rPr lang="sv-SE" sz="2800" dirty="0"/>
              <a:t>Rita en egen figur som är symmetrisk.</a:t>
            </a:r>
          </a:p>
          <a:p>
            <a:endParaRPr lang="sv-SE" sz="2800" dirty="0"/>
          </a:p>
          <a:p>
            <a:r>
              <a:rPr lang="sv-SE" sz="2800" dirty="0"/>
              <a:t>Visa den för en klasskamrat.</a:t>
            </a:r>
          </a:p>
          <a:p>
            <a:endParaRPr lang="sv-SE" sz="2800" dirty="0"/>
          </a:p>
          <a:p>
            <a:r>
              <a:rPr lang="sv-SE" sz="2800" dirty="0"/>
              <a:t>Hitta symmetrilinjerna i varandras figurer.</a:t>
            </a:r>
          </a:p>
        </p:txBody>
      </p:sp>
    </p:spTree>
    <p:extLst>
      <p:ext uri="{BB962C8B-B14F-4D97-AF65-F5344CB8AC3E}">
        <p14:creationId xmlns:p14="http://schemas.microsoft.com/office/powerpoint/2010/main" val="21723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68465" y="2305615"/>
            <a:ext cx="6055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55</a:t>
            </a:r>
          </a:p>
          <a:p>
            <a:endParaRPr lang="sv-SE" sz="2800" b="1" dirty="0"/>
          </a:p>
          <a:p>
            <a:r>
              <a:rPr lang="sv-SE" sz="2800" dirty="0"/>
              <a:t>Samarbeta med en klasskamrat och skriv ett så långt ord som möjligt med bara symmetriska bokstäver.</a:t>
            </a:r>
          </a:p>
        </p:txBody>
      </p:sp>
    </p:spTree>
    <p:extLst>
      <p:ext uri="{BB962C8B-B14F-4D97-AF65-F5344CB8AC3E}">
        <p14:creationId xmlns:p14="http://schemas.microsoft.com/office/powerpoint/2010/main" val="2936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01280" y="2090172"/>
            <a:ext cx="7189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66</a:t>
            </a:r>
          </a:p>
          <a:p>
            <a:endParaRPr lang="sv-SE" sz="2800" b="1" dirty="0"/>
          </a:p>
          <a:p>
            <a:r>
              <a:rPr lang="sv-SE" sz="2800" dirty="0"/>
              <a:t>Finns det lika många symmetrilinjer i en kvadrat som i en rektangel med olika långa sidor?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41278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619702" y="2767280"/>
            <a:ext cx="4952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4.4</a:t>
            </a:r>
          </a:p>
          <a:p>
            <a:pPr algn="ctr"/>
            <a:r>
              <a:rPr lang="sv-SE" sz="4000" b="1" dirty="0"/>
              <a:t>LÄNGD OCH SKALA</a:t>
            </a:r>
          </a:p>
        </p:txBody>
      </p:sp>
    </p:spTree>
    <p:extLst>
      <p:ext uri="{BB962C8B-B14F-4D97-AF65-F5344CB8AC3E}">
        <p14:creationId xmlns:p14="http://schemas.microsoft.com/office/powerpoint/2010/main" val="31557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04432" y="1659285"/>
            <a:ext cx="63831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73</a:t>
            </a:r>
          </a:p>
          <a:p>
            <a:endParaRPr lang="sv-SE" sz="2800" b="1" dirty="0"/>
          </a:p>
          <a:p>
            <a:r>
              <a:rPr lang="sv-SE" sz="2800" dirty="0"/>
              <a:t>Prefixen kilo, deci, </a:t>
            </a:r>
            <a:r>
              <a:rPr lang="sv-SE" sz="2800" dirty="0" err="1"/>
              <a:t>centi</a:t>
            </a:r>
            <a:r>
              <a:rPr lang="sv-SE" sz="2800" dirty="0"/>
              <a:t> och milli </a:t>
            </a:r>
          </a:p>
          <a:p>
            <a:r>
              <a:rPr lang="sv-SE" sz="2800" dirty="0"/>
              <a:t>förekommer inte bara i längdenheter.</a:t>
            </a:r>
          </a:p>
          <a:p>
            <a:r>
              <a:rPr lang="sv-SE" sz="2800" dirty="0"/>
              <a:t>Var annars förekommer de?</a:t>
            </a:r>
          </a:p>
          <a:p>
            <a:endParaRPr lang="sv-SE" sz="2800" dirty="0"/>
          </a:p>
          <a:p>
            <a:r>
              <a:rPr lang="sv-SE" sz="2800" dirty="0"/>
              <a:t>Ytterligare ett prefix är hekto.</a:t>
            </a:r>
          </a:p>
          <a:p>
            <a:r>
              <a:rPr lang="sv-SE" sz="2800" dirty="0"/>
              <a:t>Hur många meter är en hektometer (hm)?</a:t>
            </a:r>
          </a:p>
        </p:txBody>
      </p:sp>
    </p:spTree>
    <p:extLst>
      <p:ext uri="{BB962C8B-B14F-4D97-AF65-F5344CB8AC3E}">
        <p14:creationId xmlns:p14="http://schemas.microsoft.com/office/powerpoint/2010/main" val="27069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26376" y="2459504"/>
            <a:ext cx="3539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4.1 </a:t>
            </a:r>
          </a:p>
          <a:p>
            <a:pPr algn="ctr"/>
            <a:r>
              <a:rPr lang="sv-SE" sz="4000" b="1" dirty="0"/>
              <a:t>GEOMETRISKA OBJEKT</a:t>
            </a:r>
          </a:p>
        </p:txBody>
      </p:sp>
    </p:spTree>
    <p:extLst>
      <p:ext uri="{BB962C8B-B14F-4D97-AF65-F5344CB8AC3E}">
        <p14:creationId xmlns:p14="http://schemas.microsoft.com/office/powerpoint/2010/main" val="287063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108010" y="847288"/>
            <a:ext cx="4987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81</a:t>
            </a:r>
          </a:p>
          <a:p>
            <a:endParaRPr lang="sv-SE" sz="2800" b="1" dirty="0"/>
          </a:p>
          <a:p>
            <a:r>
              <a:rPr lang="sv-SE" sz="2800" dirty="0"/>
              <a:t>I vilken skala är granen avbildad?</a:t>
            </a:r>
          </a:p>
          <a:p>
            <a:endParaRPr lang="sv-SE" sz="2800" dirty="0"/>
          </a:p>
          <a:p>
            <a:r>
              <a:rPr lang="sv-SE" sz="2800" dirty="0"/>
              <a:t>Välj ett av alternativen och 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0E4EDF5-4DA9-4545-AB69-A615DCD2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614" y="1187247"/>
            <a:ext cx="2743200" cy="34194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B63FECD-4287-4ED5-B406-09D93C693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23" y="4606722"/>
            <a:ext cx="8670347" cy="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952081" y="2382559"/>
            <a:ext cx="42878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85</a:t>
            </a:r>
          </a:p>
          <a:p>
            <a:endParaRPr lang="sv-SE" sz="2600" b="1" dirty="0"/>
          </a:p>
          <a:p>
            <a:r>
              <a:rPr lang="sv-SE" sz="2600" dirty="0"/>
              <a:t>”Skalan är 25 %”, säger Adam.</a:t>
            </a:r>
          </a:p>
          <a:p>
            <a:endParaRPr lang="sv-SE" sz="2600" dirty="0"/>
          </a:p>
          <a:p>
            <a:r>
              <a:rPr lang="sv-SE" sz="2600" dirty="0"/>
              <a:t>Vad kan han mena med det?</a:t>
            </a:r>
          </a:p>
        </p:txBody>
      </p:sp>
    </p:spTree>
    <p:extLst>
      <p:ext uri="{BB962C8B-B14F-4D97-AF65-F5344CB8AC3E}">
        <p14:creationId xmlns:p14="http://schemas.microsoft.com/office/powerpoint/2010/main" val="39128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671241" y="1534745"/>
            <a:ext cx="78852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95</a:t>
            </a:r>
          </a:p>
          <a:p>
            <a:endParaRPr lang="sv-SE" sz="2600" b="1" dirty="0"/>
          </a:p>
          <a:p>
            <a:r>
              <a:rPr lang="sv-SE" sz="2600" dirty="0"/>
              <a:t>Staten Wyoming i USA har nästan formen av en rektangel där ena sidan är 356 miles och den andra 275 miles.</a:t>
            </a:r>
          </a:p>
          <a:p>
            <a:endParaRPr lang="sv-SE" sz="2600" dirty="0"/>
          </a:p>
          <a:p>
            <a:r>
              <a:rPr lang="sv-SE" sz="2600" dirty="0"/>
              <a:t>Kan en bilkarta över Wyoming ha skalan 1 : 50 000?</a:t>
            </a:r>
          </a:p>
          <a:p>
            <a:endParaRPr lang="sv-SE" sz="2600" dirty="0"/>
          </a:p>
          <a:p>
            <a:r>
              <a:rPr lang="sv-SE" sz="2600" dirty="0"/>
              <a:t>Motivera ditt svar.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1883FA-DC43-48D2-B82A-F3091AAA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3050078"/>
            <a:ext cx="2133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549301" y="2767280"/>
            <a:ext cx="3093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4.5</a:t>
            </a:r>
          </a:p>
          <a:p>
            <a:pPr algn="ctr"/>
            <a:r>
              <a:rPr lang="sv-SE" sz="4000" b="1" dirty="0"/>
              <a:t>OMKRETS</a:t>
            </a:r>
          </a:p>
        </p:txBody>
      </p:sp>
    </p:spTree>
    <p:extLst>
      <p:ext uri="{BB962C8B-B14F-4D97-AF65-F5344CB8AC3E}">
        <p14:creationId xmlns:p14="http://schemas.microsoft.com/office/powerpoint/2010/main" val="113681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067785" y="1426529"/>
            <a:ext cx="6230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98</a:t>
            </a:r>
          </a:p>
          <a:p>
            <a:endParaRPr lang="sv-SE" sz="2800" b="1" dirty="0"/>
          </a:p>
          <a:p>
            <a:r>
              <a:rPr lang="sv-SE" sz="2800" dirty="0"/>
              <a:t>Vilket värde är bäst på cirkelns omkrets?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F255E1-CBF2-430E-A74C-D04ACD35A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067" y="1426529"/>
            <a:ext cx="3733800" cy="33909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F1396C7-3792-4B5A-B00E-06B5CB60A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88" y="4663356"/>
            <a:ext cx="7866292" cy="8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817914" y="1659285"/>
            <a:ext cx="85561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101</a:t>
            </a:r>
          </a:p>
          <a:p>
            <a:endParaRPr lang="sv-SE" sz="2800" b="1" dirty="0"/>
          </a:p>
          <a:p>
            <a:r>
              <a:rPr lang="sv-SE" sz="2800" dirty="0"/>
              <a:t>Rita två eller tre olika rektanglar som har samma omkrets.</a:t>
            </a:r>
          </a:p>
          <a:p>
            <a:endParaRPr lang="sv-SE" sz="2800" dirty="0"/>
          </a:p>
          <a:p>
            <a:r>
              <a:rPr lang="sv-SE" sz="2800" dirty="0"/>
              <a:t>Hur många rektanglar finns det med samma omkrets som de du ritat?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12435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640618" y="1182231"/>
            <a:ext cx="6173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108</a:t>
            </a:r>
          </a:p>
          <a:p>
            <a:endParaRPr lang="sv-SE" sz="2800" b="1" dirty="0"/>
          </a:p>
          <a:p>
            <a:r>
              <a:rPr lang="sv-SE" sz="2800" dirty="0"/>
              <a:t>Vilket värde är bäst på figurens omkrets?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BF4A4D9-7A8A-4784-A9DC-471BD223F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63" y="2172611"/>
            <a:ext cx="3409935" cy="180087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598CA31-61FE-415E-BC18-97A10E447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49" y="4419380"/>
            <a:ext cx="7649999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169742" y="1659285"/>
            <a:ext cx="78525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116</a:t>
            </a:r>
          </a:p>
          <a:p>
            <a:endParaRPr lang="sv-SE" sz="2800" b="1" dirty="0"/>
          </a:p>
          <a:p>
            <a:r>
              <a:rPr lang="sv-SE" sz="2800" dirty="0"/>
              <a:t>En triangels längsta sida är 10 cm.</a:t>
            </a:r>
          </a:p>
          <a:p>
            <a:endParaRPr lang="sv-SE" sz="2800" dirty="0"/>
          </a:p>
          <a:p>
            <a:r>
              <a:rPr lang="sv-SE" sz="2800" dirty="0"/>
              <a:t>Vilket är det minsta värde du kan komma på som omkretsen kan ha?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35070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962382" y="2767280"/>
            <a:ext cx="4267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4.6</a:t>
            </a:r>
          </a:p>
          <a:p>
            <a:pPr algn="ctr"/>
            <a:r>
              <a:rPr lang="sv-SE" sz="4000" b="1" dirty="0"/>
              <a:t>AREA OCH VOLYM</a:t>
            </a:r>
          </a:p>
        </p:txBody>
      </p:sp>
    </p:spTree>
    <p:extLst>
      <p:ext uri="{BB962C8B-B14F-4D97-AF65-F5344CB8AC3E}">
        <p14:creationId xmlns:p14="http://schemas.microsoft.com/office/powerpoint/2010/main" val="3694420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12916" y="1874728"/>
            <a:ext cx="63661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128</a:t>
            </a:r>
          </a:p>
          <a:p>
            <a:endParaRPr lang="sv-SE" sz="2800" b="1" dirty="0"/>
          </a:p>
          <a:p>
            <a:r>
              <a:rPr lang="sv-SE" sz="2800" dirty="0"/>
              <a:t>En rektangel har arean 16 cm</a:t>
            </a:r>
            <a:r>
              <a:rPr lang="sv-SE" sz="2800" baseline="30000" dirty="0"/>
              <a:t>2</a:t>
            </a:r>
            <a:r>
              <a:rPr lang="sv-SE" sz="2800" dirty="0"/>
              <a:t>. </a:t>
            </a:r>
          </a:p>
          <a:p>
            <a:r>
              <a:rPr lang="sv-SE" sz="2800" dirty="0"/>
              <a:t>Hur ska rektangeln se ut för att omkretsen ska vara så liten som möjligt?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14623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48427" y="2305615"/>
            <a:ext cx="6095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</a:t>
            </a:r>
          </a:p>
          <a:p>
            <a:endParaRPr lang="sv-SE" sz="2800" b="1" dirty="0"/>
          </a:p>
          <a:p>
            <a:r>
              <a:rPr lang="sv-SE" sz="2800" dirty="0"/>
              <a:t>”Den här linjen är 7 cm lång”, säger Alex.</a:t>
            </a:r>
          </a:p>
          <a:p>
            <a:endParaRPr lang="sv-SE" sz="2800" dirty="0"/>
          </a:p>
          <a:p>
            <a:r>
              <a:rPr lang="sv-SE" sz="2800" dirty="0"/>
              <a:t>Förklara varför det är fel att säga så.</a:t>
            </a:r>
          </a:p>
        </p:txBody>
      </p:sp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29788" y="2305615"/>
            <a:ext cx="7732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132</a:t>
            </a:r>
          </a:p>
          <a:p>
            <a:endParaRPr lang="sv-SE" sz="2800" b="1" dirty="0"/>
          </a:p>
          <a:p>
            <a:r>
              <a:rPr lang="sv-SE" sz="2800" dirty="0"/>
              <a:t>Hur många rektanglar finns det med arean 10 cm</a:t>
            </a:r>
            <a:r>
              <a:rPr lang="sv-SE" sz="2800" baseline="30000" dirty="0"/>
              <a:t>2</a:t>
            </a:r>
            <a:r>
              <a:rPr lang="sv-SE" sz="2800" dirty="0"/>
              <a:t>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7270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647990" y="633609"/>
            <a:ext cx="6218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139</a:t>
            </a:r>
          </a:p>
          <a:p>
            <a:endParaRPr lang="sv-SE" sz="2800" b="1" dirty="0"/>
          </a:p>
          <a:p>
            <a:r>
              <a:rPr lang="sv-SE" sz="2800" dirty="0"/>
              <a:t>Bilden visar en rektangel och två trianglar, ABC och ABD.</a:t>
            </a:r>
          </a:p>
          <a:p>
            <a:r>
              <a:rPr lang="sv-SE" sz="2800" dirty="0"/>
              <a:t>Rektangelns area är 35 cm</a:t>
            </a:r>
            <a:r>
              <a:rPr lang="sv-SE" sz="2800" baseline="30000" dirty="0"/>
              <a:t>2</a:t>
            </a:r>
            <a:r>
              <a:rPr lang="sv-SE" sz="2800" dirty="0"/>
              <a:t>.</a:t>
            </a:r>
          </a:p>
          <a:p>
            <a:endParaRPr lang="sv-SE" sz="2800" dirty="0"/>
          </a:p>
          <a:p>
            <a:r>
              <a:rPr lang="sv-SE" sz="2800" dirty="0"/>
              <a:t>Hur stor area har var och en av trianglarna?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464CBDC-6AC5-4F2F-A5D8-6CD8433E7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344" y="2326357"/>
            <a:ext cx="5989666" cy="28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368336" y="2721114"/>
            <a:ext cx="545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BLANDADE UPPGIFTER</a:t>
            </a:r>
          </a:p>
        </p:txBody>
      </p:sp>
    </p:spTree>
    <p:extLst>
      <p:ext uri="{BB962C8B-B14F-4D97-AF65-F5344CB8AC3E}">
        <p14:creationId xmlns:p14="http://schemas.microsoft.com/office/powerpoint/2010/main" val="84111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11300" y="974892"/>
            <a:ext cx="71693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157</a:t>
            </a:r>
          </a:p>
          <a:p>
            <a:endParaRPr lang="sv-SE" sz="2800" b="1" dirty="0"/>
          </a:p>
          <a:p>
            <a:r>
              <a:rPr lang="sv-SE" sz="2800" dirty="0"/>
              <a:t>En cirkel har omkretsen 30 cm. </a:t>
            </a:r>
          </a:p>
          <a:p>
            <a:endParaRPr lang="sv-SE" sz="2800" dirty="0"/>
          </a:p>
          <a:p>
            <a:r>
              <a:rPr lang="sv-SE" sz="2800" dirty="0"/>
              <a:t>Vilket är det bästa värdet på diameterns längd?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146B82-D9F9-43E3-9BCD-79730D4C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324" y="4641792"/>
            <a:ext cx="6039351" cy="9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644268" y="2305615"/>
            <a:ext cx="8903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168</a:t>
            </a:r>
          </a:p>
          <a:p>
            <a:endParaRPr lang="sv-SE" sz="2800" b="1" dirty="0"/>
          </a:p>
          <a:p>
            <a:r>
              <a:rPr lang="sv-SE" sz="2800" dirty="0"/>
              <a:t>Förklara varför en rektangel är en sorts parallellogram.</a:t>
            </a:r>
          </a:p>
          <a:p>
            <a:endParaRPr lang="sv-SE" sz="2800" dirty="0"/>
          </a:p>
          <a:p>
            <a:r>
              <a:rPr lang="sv-SE" sz="2800" dirty="0"/>
              <a:t>Förklara varför en parallellogram inte är en sorts rektangel.</a:t>
            </a:r>
          </a:p>
        </p:txBody>
      </p:sp>
    </p:spTree>
    <p:extLst>
      <p:ext uri="{BB962C8B-B14F-4D97-AF65-F5344CB8AC3E}">
        <p14:creationId xmlns:p14="http://schemas.microsoft.com/office/powerpoint/2010/main" val="27538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52011" y="2521059"/>
            <a:ext cx="6287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176</a:t>
            </a:r>
          </a:p>
          <a:p>
            <a:endParaRPr lang="sv-SE" sz="2800" b="1" dirty="0"/>
          </a:p>
          <a:p>
            <a:r>
              <a:rPr lang="sv-SE" sz="2800" dirty="0"/>
              <a:t>Förklara hur du kan se, utan att räkna, att de båda trianglarna har samma area.</a:t>
            </a:r>
          </a:p>
        </p:txBody>
      </p:sp>
    </p:spTree>
    <p:extLst>
      <p:ext uri="{BB962C8B-B14F-4D97-AF65-F5344CB8AC3E}">
        <p14:creationId xmlns:p14="http://schemas.microsoft.com/office/powerpoint/2010/main" val="32582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94859" y="567106"/>
            <a:ext cx="65868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183</a:t>
            </a:r>
          </a:p>
          <a:p>
            <a:endParaRPr lang="sv-SE" sz="2800" b="1" dirty="0"/>
          </a:p>
          <a:p>
            <a:r>
              <a:rPr lang="sv-SE" sz="2800" dirty="0"/>
              <a:t>Från Eiffeltornets översta plattform kan man en vacker dag se 80 km åt alla håll.</a:t>
            </a:r>
          </a:p>
          <a:p>
            <a:endParaRPr lang="sv-SE" sz="2800" dirty="0"/>
          </a:p>
          <a:p>
            <a:r>
              <a:rPr lang="sv-SE" sz="2800" dirty="0"/>
              <a:t>Tänk dig att man flyttar tornet till Stockholm (se det vita krysset).</a:t>
            </a:r>
          </a:p>
          <a:p>
            <a:r>
              <a:rPr lang="sv-SE" sz="2800" dirty="0"/>
              <a:t>Skulle man då kunna se till Södertälje?</a:t>
            </a:r>
          </a:p>
          <a:p>
            <a:endParaRPr lang="sv-SE" sz="2800" dirty="0"/>
          </a:p>
          <a:p>
            <a:r>
              <a:rPr lang="sv-SE" sz="2800" dirty="0"/>
              <a:t>Motivera ditt svar.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88D3F57-AC6E-43BB-9E37-39DBA593B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57" y="3229495"/>
            <a:ext cx="4876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912277" y="3075057"/>
            <a:ext cx="236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TRÄNA</a:t>
            </a:r>
          </a:p>
        </p:txBody>
      </p:sp>
    </p:spTree>
    <p:extLst>
      <p:ext uri="{BB962C8B-B14F-4D97-AF65-F5344CB8AC3E}">
        <p14:creationId xmlns:p14="http://schemas.microsoft.com/office/powerpoint/2010/main" val="3061788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72409" y="980291"/>
            <a:ext cx="6047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203</a:t>
            </a:r>
          </a:p>
          <a:p>
            <a:endParaRPr lang="sv-SE" sz="2800" b="1" dirty="0"/>
          </a:p>
          <a:p>
            <a:r>
              <a:rPr lang="sv-SE" sz="2800" dirty="0"/>
              <a:t>En cirkel har diametern 6 cm. </a:t>
            </a:r>
          </a:p>
          <a:p>
            <a:r>
              <a:rPr lang="sv-SE" sz="2800" dirty="0"/>
              <a:t>Vilket värde är bäst på cirkelns omkrets?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624A7F-2223-4D0D-950F-CD1B5007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263" y="4177155"/>
            <a:ext cx="8317471" cy="95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216190" y="1216856"/>
            <a:ext cx="34888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9</a:t>
            </a:r>
          </a:p>
          <a:p>
            <a:endParaRPr lang="sv-SE" sz="2800" b="1" dirty="0"/>
          </a:p>
          <a:p>
            <a:r>
              <a:rPr lang="sv-SE" sz="2800" dirty="0"/>
              <a:t>Vem har rätt? 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E0F169E-7897-4761-B382-D183753EE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65" y="1436281"/>
            <a:ext cx="5967345" cy="39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909029" y="631157"/>
            <a:ext cx="64227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12</a:t>
            </a:r>
          </a:p>
          <a:p>
            <a:endParaRPr lang="sv-SE" sz="2800" b="1" dirty="0"/>
          </a:p>
          <a:p>
            <a:r>
              <a:rPr lang="sv-SE" sz="2800" dirty="0"/>
              <a:t>Bilden visar en fyrhörning ABCD där vi bundit samman hörnen A och C.</a:t>
            </a:r>
          </a:p>
          <a:p>
            <a:endParaRPr lang="sv-SE" sz="2800" dirty="0"/>
          </a:p>
          <a:p>
            <a:r>
              <a:rPr lang="sv-SE" sz="2800" dirty="0" err="1"/>
              <a:t>Sakine</a:t>
            </a:r>
            <a:r>
              <a:rPr lang="sv-SE" sz="2800" dirty="0"/>
              <a:t> och Alice diskuterar om sträckan AC är en diagonal eller inte.</a:t>
            </a:r>
          </a:p>
          <a:p>
            <a:endParaRPr lang="sv-SE" sz="2800" dirty="0"/>
          </a:p>
          <a:p>
            <a:r>
              <a:rPr lang="sv-SE" sz="2800" dirty="0"/>
              <a:t>Vad tror du? 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4B251C-CE8D-49B8-A39B-B867D0DC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25" y="1543084"/>
            <a:ext cx="3538995" cy="30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925655" y="879929"/>
            <a:ext cx="60736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15</a:t>
            </a:r>
          </a:p>
          <a:p>
            <a:endParaRPr lang="sv-SE" sz="2800" b="1" dirty="0"/>
          </a:p>
          <a:p>
            <a:r>
              <a:rPr lang="sv-SE" sz="2800" dirty="0"/>
              <a:t>Bilden visar hur fyra linjer skär varandra.</a:t>
            </a:r>
          </a:p>
          <a:p>
            <a:endParaRPr lang="sv-SE" sz="2800" dirty="0"/>
          </a:p>
          <a:p>
            <a:r>
              <a:rPr lang="sv-SE" sz="2800" dirty="0"/>
              <a:t>Den fyrhörning som bildas kallas </a:t>
            </a:r>
            <a:r>
              <a:rPr lang="sv-SE" sz="2800" i="1" dirty="0"/>
              <a:t>parallelltrapets</a:t>
            </a:r>
            <a:r>
              <a:rPr lang="sv-SE" sz="2800" dirty="0"/>
              <a:t>. </a:t>
            </a:r>
          </a:p>
          <a:p>
            <a:endParaRPr lang="sv-SE" sz="2800" dirty="0"/>
          </a:p>
          <a:p>
            <a:r>
              <a:rPr lang="sv-SE" sz="2800" dirty="0"/>
              <a:t>Hur kan en sådan beskrivas med ord?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90B986B-1BD0-40AD-AEE4-828D2C5BD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18" y="1659285"/>
            <a:ext cx="3664804" cy="35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810832" y="567106"/>
            <a:ext cx="8570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16</a:t>
            </a:r>
          </a:p>
          <a:p>
            <a:endParaRPr lang="sv-SE" sz="2800" b="1" dirty="0"/>
          </a:p>
          <a:p>
            <a:r>
              <a:rPr lang="sv-SE" sz="2800" dirty="0"/>
              <a:t>Eleverna i en klass fick i uppgift att rita en parallellogram.</a:t>
            </a:r>
          </a:p>
          <a:p>
            <a:r>
              <a:rPr lang="sv-SE" sz="2800" dirty="0"/>
              <a:t>Här ser du fyra av bilderna.</a:t>
            </a:r>
          </a:p>
          <a:p>
            <a:endParaRPr lang="sv-SE" sz="2800" dirty="0"/>
          </a:p>
          <a:p>
            <a:r>
              <a:rPr lang="sv-SE" sz="2800" dirty="0"/>
              <a:t>Vem eller vilka hade ritat rätt?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971F21-A82B-4F8A-80B6-1862FAE1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56" y="4135148"/>
            <a:ext cx="8844887" cy="15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308040" y="847288"/>
            <a:ext cx="7520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18</a:t>
            </a:r>
          </a:p>
          <a:p>
            <a:endParaRPr lang="sv-SE" sz="2800" b="1" dirty="0"/>
          </a:p>
          <a:p>
            <a:r>
              <a:rPr lang="sv-SE" sz="2800" dirty="0"/>
              <a:t>Vad tror du att bilden med figurer och pilar visar?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49514E-DF5D-4EF7-8C9F-1E2685F36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248" y="2554622"/>
            <a:ext cx="4796537" cy="32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561072" y="2767280"/>
            <a:ext cx="3069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4.2</a:t>
            </a:r>
          </a:p>
          <a:p>
            <a:pPr algn="ctr"/>
            <a:r>
              <a:rPr lang="sv-SE" sz="4000" b="1" dirty="0"/>
              <a:t>VINKLAR</a:t>
            </a:r>
          </a:p>
        </p:txBody>
      </p:sp>
    </p:spTree>
    <p:extLst>
      <p:ext uri="{BB962C8B-B14F-4D97-AF65-F5344CB8AC3E}">
        <p14:creationId xmlns:p14="http://schemas.microsoft.com/office/powerpoint/2010/main" val="3185164136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Li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2218</TotalTime>
  <Words>732</Words>
  <Application>Microsoft Office PowerPoint</Application>
  <PresentationFormat>Bredbild</PresentationFormat>
  <Paragraphs>178</Paragraphs>
  <Slides>38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1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62</cp:revision>
  <dcterms:created xsi:type="dcterms:W3CDTF">2019-08-04T10:07:00Z</dcterms:created>
  <dcterms:modified xsi:type="dcterms:W3CDTF">2021-07-19T12:02:06Z</dcterms:modified>
</cp:coreProperties>
</file>