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256" r:id="rId3"/>
    <p:sldId id="337" r:id="rId4"/>
    <p:sldId id="257" r:id="rId5"/>
    <p:sldId id="258" r:id="rId6"/>
    <p:sldId id="340" r:id="rId7"/>
    <p:sldId id="338" r:id="rId8"/>
    <p:sldId id="341" r:id="rId9"/>
    <p:sldId id="339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9" autoAdjust="0"/>
    <p:restoredTop sz="97600" autoAdjust="0"/>
  </p:normalViewPr>
  <p:slideViewPr>
    <p:cSldViewPr snapToGrid="0" snapToObjects="1">
      <p:cViewPr>
        <p:scale>
          <a:sx n="122" d="100"/>
          <a:sy n="122" d="100"/>
        </p:scale>
        <p:origin x="35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1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0C210DF1-5CDC-E94C-98C1-B803C4D8A665}"/>
              </a:ext>
            </a:extLst>
          </p:cNvPr>
          <p:cNvSpPr/>
          <p:nvPr/>
        </p:nvSpPr>
        <p:spPr>
          <a:xfrm>
            <a:off x="463283" y="863923"/>
            <a:ext cx="8395854" cy="567039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82973E2-2EC2-E844-9808-81576878FE08}"/>
              </a:ext>
            </a:extLst>
          </p:cNvPr>
          <p:cNvSpPr txBox="1"/>
          <p:nvPr/>
        </p:nvSpPr>
        <p:spPr>
          <a:xfrm>
            <a:off x="4335408" y="706493"/>
            <a:ext cx="924075" cy="31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AKTIVITET</a:t>
            </a: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832327" y="3074657"/>
            <a:ext cx="7646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Mät triangelns vinklar, rita en vinkelbåge och skriv ut vinkelns storlek vid bågen. 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4060439" y="1272918"/>
            <a:ext cx="148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Vinkelsumma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2627979" y="1729195"/>
            <a:ext cx="106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+mj-lt"/>
              </a:rPr>
              <a:t>Materiel:</a:t>
            </a:r>
            <a:endParaRPr lang="sv-SE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2627979" y="2143541"/>
            <a:ext cx="171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+mj-lt"/>
              </a:rPr>
              <a:t>Antal deltagare:</a:t>
            </a:r>
            <a:endParaRPr lang="sv-SE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4236532" y="2144570"/>
            <a:ext cx="85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j-lt"/>
              </a:rPr>
              <a:t>2 – 3 </a:t>
            </a:r>
            <a:r>
              <a:rPr lang="sv-SE" dirty="0" err="1">
                <a:latin typeface="+mj-lt"/>
              </a:rPr>
              <a:t>st</a:t>
            </a:r>
            <a:endParaRPr lang="sv-SE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3558903" y="1733520"/>
            <a:ext cx="4063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Helvetica" pitchFamily="2" charset="0"/>
              </a:rPr>
              <a:t>Gradskiva, vitt papper, linjal, tejp och sax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502371" y="265214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j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832327" y="2652146"/>
            <a:ext cx="635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Rita en triangel på papperet. Låt sidorna vara minst 10 cm långa. 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492457" y="307465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B</a:t>
            </a:r>
            <a:endParaRPr lang="sv-SE" b="1" dirty="0">
              <a:solidFill>
                <a:srgbClr val="9E2903"/>
              </a:solidFill>
              <a:effectLst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1E06B01-5001-054F-AFBE-AF6B81408604}"/>
              </a:ext>
            </a:extLst>
          </p:cNvPr>
          <p:cNvSpPr/>
          <p:nvPr/>
        </p:nvSpPr>
        <p:spPr>
          <a:xfrm>
            <a:off x="160450" y="148919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4.2						 	         Vinklar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90CAA6-ADDC-8D4A-A6D7-0F75802E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45B6E977-5F62-6F44-A46F-8B540F0DE007}"/>
              </a:ext>
            </a:extLst>
          </p:cNvPr>
          <p:cNvSpPr/>
          <p:nvPr/>
        </p:nvSpPr>
        <p:spPr>
          <a:xfrm>
            <a:off x="502371" y="3530941"/>
            <a:ext cx="31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C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5F98AB9-E8EC-194D-BB84-F3A031C7229C}"/>
              </a:ext>
            </a:extLst>
          </p:cNvPr>
          <p:cNvSpPr/>
          <p:nvPr/>
        </p:nvSpPr>
        <p:spPr>
          <a:xfrm>
            <a:off x="842240" y="3515456"/>
            <a:ext cx="7646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Klipp ut triangeln och klipp sedan bort de tre hörnen så att storleken på vinkeln kommer med.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B4990C3-25F9-3D44-9C29-0D14C8B3F652}"/>
              </a:ext>
            </a:extLst>
          </p:cNvPr>
          <p:cNvSpPr/>
          <p:nvPr/>
        </p:nvSpPr>
        <p:spPr>
          <a:xfrm>
            <a:off x="492457" y="4292847"/>
            <a:ext cx="49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D</a:t>
            </a:r>
            <a:endParaRPr lang="sv-SE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568501F-C543-C248-90F9-1FA50C1C8B9E}"/>
              </a:ext>
            </a:extLst>
          </p:cNvPr>
          <p:cNvSpPr/>
          <p:nvPr/>
        </p:nvSpPr>
        <p:spPr>
          <a:xfrm>
            <a:off x="832327" y="4297324"/>
            <a:ext cx="811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Lägg de tre utklippta vinklarna sida vid sida med hörnen ihop och tejpa ihop hörnen.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2851745-1708-6745-B4E3-1989E5970DC5}"/>
              </a:ext>
            </a:extLst>
          </p:cNvPr>
          <p:cNvSpPr/>
          <p:nvPr/>
        </p:nvSpPr>
        <p:spPr>
          <a:xfrm>
            <a:off x="502371" y="4797833"/>
            <a:ext cx="49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E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1FCB8CA-02F4-7545-B871-CF616404B8E2}"/>
              </a:ext>
            </a:extLst>
          </p:cNvPr>
          <p:cNvSpPr/>
          <p:nvPr/>
        </p:nvSpPr>
        <p:spPr>
          <a:xfrm>
            <a:off x="842241" y="4802310"/>
            <a:ext cx="811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tre hörnen bildar tillsammans en vinkel. Hur stor ser den ut att vara?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39C21E7-2A45-0D4A-BEB1-01AAFFE6AA37}"/>
              </a:ext>
            </a:extLst>
          </p:cNvPr>
          <p:cNvSpPr/>
          <p:nvPr/>
        </p:nvSpPr>
        <p:spPr>
          <a:xfrm>
            <a:off x="502371" y="5270124"/>
            <a:ext cx="49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F</a:t>
            </a:r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5AE3118-EDBD-884E-A6C5-3D39486F4851}"/>
              </a:ext>
            </a:extLst>
          </p:cNvPr>
          <p:cNvSpPr/>
          <p:nvPr/>
        </p:nvSpPr>
        <p:spPr>
          <a:xfrm>
            <a:off x="842242" y="5274601"/>
            <a:ext cx="344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Beräkna summan av vinklarna.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24C647B-D775-4C46-8E56-93F50CFADFBD}"/>
              </a:ext>
            </a:extLst>
          </p:cNvPr>
          <p:cNvSpPr/>
          <p:nvPr/>
        </p:nvSpPr>
        <p:spPr>
          <a:xfrm>
            <a:off x="502371" y="5746892"/>
            <a:ext cx="49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G</a:t>
            </a:r>
            <a:endParaRPr lang="sv-SE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75885B8-98B0-BE4C-BAE0-646E0E23DA9C}"/>
              </a:ext>
            </a:extLst>
          </p:cNvPr>
          <p:cNvSpPr/>
          <p:nvPr/>
        </p:nvSpPr>
        <p:spPr>
          <a:xfrm>
            <a:off x="842242" y="5751369"/>
            <a:ext cx="40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Jämför ert resultat med en annan grupp.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5A65F52-2D6B-CF43-96F8-0C52385AEECE}"/>
              </a:ext>
            </a:extLst>
          </p:cNvPr>
          <p:cNvSpPr/>
          <p:nvPr/>
        </p:nvSpPr>
        <p:spPr>
          <a:xfrm>
            <a:off x="5540460" y="5742415"/>
            <a:ext cx="49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H</a:t>
            </a:r>
            <a:endParaRPr lang="sv-SE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DD8753A-B996-7341-A62B-D7D612CF43FE}"/>
              </a:ext>
            </a:extLst>
          </p:cNvPr>
          <p:cNvSpPr/>
          <p:nvPr/>
        </p:nvSpPr>
        <p:spPr>
          <a:xfrm>
            <a:off x="5880331" y="5746892"/>
            <a:ext cx="2369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Formulera en slutsats.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59" grpId="0"/>
      <p:bldP spid="160" grpId="0"/>
      <p:bldP spid="161" grpId="0"/>
      <p:bldP spid="162" grpId="0"/>
      <p:bldP spid="163" grpId="0"/>
      <p:bldP spid="166" grpId="0"/>
      <p:bldP spid="167" grpId="0"/>
      <p:bldP spid="195" grpId="0"/>
      <p:bldP spid="44" grpId="0"/>
      <p:bldP spid="45" grpId="0"/>
      <p:bldP spid="46" grpId="0"/>
      <p:bldP spid="47" grpId="0"/>
      <p:bldP spid="30" grpId="0"/>
      <p:bldP spid="31" grpId="0"/>
      <p:bldP spid="33" grpId="0"/>
      <p:bldP spid="34" grpId="0"/>
      <p:bldP spid="37" grpId="0"/>
      <p:bldP spid="38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68375" y="881828"/>
            <a:ext cx="345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pariserhjulet vridit sig ett varv så har det vridit sig </a:t>
            </a:r>
            <a:r>
              <a:rPr lang="sv-SE" dirty="0">
                <a:solidFill>
                  <a:srgbClr val="C00000"/>
                </a:solidFill>
              </a:rPr>
              <a:t>360 grader</a:t>
            </a:r>
            <a:r>
              <a:rPr lang="sv-SE" dirty="0"/>
              <a:t>. </a:t>
            </a:r>
          </a:p>
        </p:txBody>
      </p:sp>
      <p:grpSp>
        <p:nvGrpSpPr>
          <p:cNvPr id="12" name="Grupp 11"/>
          <p:cNvGrpSpPr/>
          <p:nvPr/>
        </p:nvGrpSpPr>
        <p:grpSpPr>
          <a:xfrm>
            <a:off x="3582467" y="3781819"/>
            <a:ext cx="2491924" cy="815891"/>
            <a:chOff x="2427342" y="1502110"/>
            <a:chExt cx="2491924" cy="815891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7342" y="1571334"/>
              <a:ext cx="2491924" cy="699314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3254368" y="2010224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Halvt varv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3970182" y="1502110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180°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985421" y="3801856"/>
            <a:ext cx="1609899" cy="775818"/>
            <a:chOff x="376430" y="1534168"/>
            <a:chExt cx="1609899" cy="775818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0" y="1655999"/>
              <a:ext cx="1609899" cy="604657"/>
            </a:xfrm>
            <a:prstGeom prst="rect">
              <a:avLst/>
            </a:prstGeom>
          </p:spPr>
        </p:pic>
        <p:sp>
          <p:nvSpPr>
            <p:cNvPr id="13" name="textruta 12"/>
            <p:cNvSpPr txBox="1"/>
            <p:nvPr/>
          </p:nvSpPr>
          <p:spPr>
            <a:xfrm>
              <a:off x="926151" y="2002209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Helt varv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926151" y="1534168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360°</a:t>
              </a: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6739818" y="3355256"/>
            <a:ext cx="1088052" cy="1242454"/>
            <a:chOff x="6020496" y="1447795"/>
            <a:chExt cx="1088052" cy="124245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0496" y="1447795"/>
              <a:ext cx="970244" cy="1088566"/>
            </a:xfrm>
            <a:prstGeom prst="rect">
              <a:avLst/>
            </a:prstGeom>
          </p:spPr>
        </p:pic>
        <p:sp>
          <p:nvSpPr>
            <p:cNvPr id="16" name="textruta 15"/>
            <p:cNvSpPr txBox="1"/>
            <p:nvPr/>
          </p:nvSpPr>
          <p:spPr>
            <a:xfrm>
              <a:off x="6315830" y="1914431"/>
              <a:ext cx="5806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90°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6102429" y="2382472"/>
              <a:ext cx="10061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Kvarts varv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04E7EA9-35AE-5745-A4CD-2BCB2C5459A2}"/>
              </a:ext>
            </a:extLst>
          </p:cNvPr>
          <p:cNvSpPr/>
          <p:nvPr/>
        </p:nvSpPr>
        <p:spPr>
          <a:xfrm>
            <a:off x="3326908" y="248877"/>
            <a:ext cx="2747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Vridningar mäts i grader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0E7A55C3-61E9-CC48-9BE1-971E13138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948ABA-B911-DA4F-81CC-9D8BF7168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897" y="809251"/>
            <a:ext cx="2437250" cy="185836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11ADF030-D20D-9D4D-A9B1-7E1A69523144}"/>
              </a:ext>
            </a:extLst>
          </p:cNvPr>
          <p:cNvSpPr/>
          <p:nvPr/>
        </p:nvSpPr>
        <p:spPr>
          <a:xfrm>
            <a:off x="2857803" y="1576334"/>
            <a:ext cx="207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skriver vi </a:t>
            </a:r>
            <a:r>
              <a:rPr lang="sv-SE" sz="2000" dirty="0">
                <a:solidFill>
                  <a:srgbClr val="C00000"/>
                </a:solidFill>
              </a:rPr>
              <a:t>360°</a:t>
            </a:r>
            <a:r>
              <a:rPr lang="sv-SE" dirty="0"/>
              <a:t>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DD1CBE2-9A94-AB47-AF5A-CB3828871598}"/>
              </a:ext>
            </a:extLst>
          </p:cNvPr>
          <p:cNvSpPr/>
          <p:nvPr/>
        </p:nvSpPr>
        <p:spPr>
          <a:xfrm>
            <a:off x="1798337" y="2188063"/>
            <a:ext cx="419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ett helt varv är 360° så är ett halvt varv 180° och ett fjärdedels varv 90°. </a:t>
            </a:r>
          </a:p>
        </p:txBody>
      </p:sp>
    </p:spTree>
    <p:extLst>
      <p:ext uri="{BB962C8B-B14F-4D97-AF65-F5344CB8AC3E}">
        <p14:creationId xmlns:p14="http://schemas.microsoft.com/office/powerpoint/2010/main" val="36885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6B0FC58-C1AD-8446-9ACB-6353D1933498}"/>
              </a:ext>
            </a:extLst>
          </p:cNvPr>
          <p:cNvSpPr/>
          <p:nvPr/>
        </p:nvSpPr>
        <p:spPr>
          <a:xfrm>
            <a:off x="1533765" y="1497461"/>
            <a:ext cx="673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vinkel ritas med två </a:t>
            </a:r>
            <a:r>
              <a:rPr lang="sv-SE" i="1" dirty="0">
                <a:solidFill>
                  <a:srgbClr val="C00000"/>
                </a:solidFill>
              </a:rPr>
              <a:t>strålar</a:t>
            </a:r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dirty="0"/>
              <a:t>som möts i en punkt – </a:t>
            </a:r>
            <a:r>
              <a:rPr lang="sv-SE" i="1" dirty="0">
                <a:solidFill>
                  <a:srgbClr val="C00000"/>
                </a:solidFill>
              </a:rPr>
              <a:t>vinkelspetsen</a:t>
            </a:r>
            <a:r>
              <a:rPr lang="sv-SE" dirty="0"/>
              <a:t>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44F2842-8C8E-664F-B01D-B8C0E01D8A8C}"/>
              </a:ext>
            </a:extLst>
          </p:cNvPr>
          <p:cNvSpPr/>
          <p:nvPr/>
        </p:nvSpPr>
        <p:spPr>
          <a:xfrm>
            <a:off x="3226250" y="1940165"/>
            <a:ext cx="2691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Strålarna kallas </a:t>
            </a:r>
            <a:r>
              <a:rPr lang="sv-SE" i="1" dirty="0">
                <a:solidFill>
                  <a:srgbClr val="C00000"/>
                </a:solidFill>
              </a:rPr>
              <a:t>vinkelben</a:t>
            </a:r>
            <a:r>
              <a:rPr lang="sv-SE" i="1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03EB2CC-DBE0-FF41-B7BB-9FE16A4982AB}"/>
              </a:ext>
            </a:extLst>
          </p:cNvPr>
          <p:cNvSpPr/>
          <p:nvPr/>
        </p:nvSpPr>
        <p:spPr>
          <a:xfrm>
            <a:off x="4174428" y="487956"/>
            <a:ext cx="846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Vinkel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6BAFA4E-9638-7247-9DC8-BF3FF66C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3CAD4F1-F145-E74B-8C3A-E1B3ADDB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6" y="2518614"/>
            <a:ext cx="4572000" cy="28419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58B234-895A-E046-A967-76050421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85" y="3337294"/>
            <a:ext cx="2054242" cy="165391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6D295C3-2FBF-F244-B006-7A89C263C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65" y="4641987"/>
            <a:ext cx="1215008" cy="97822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38BAC05-C353-D04B-AA60-15BF18B3B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97059">
            <a:off x="2791837" y="3453445"/>
            <a:ext cx="712698" cy="1198996"/>
          </a:xfrm>
          <a:prstGeom prst="rect">
            <a:avLst/>
          </a:prstGeom>
          <a:ln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7FF769-50F4-A545-B318-4EF787ADD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97059">
            <a:off x="2979695" y="4429742"/>
            <a:ext cx="178088" cy="529103"/>
          </a:xfrm>
          <a:prstGeom prst="rect">
            <a:avLst/>
          </a:prstGeom>
          <a:ln>
            <a:noFill/>
          </a:ln>
        </p:spPr>
      </p:pic>
      <p:cxnSp>
        <p:nvCxnSpPr>
          <p:cNvPr id="13" name="Rak 12">
            <a:extLst>
              <a:ext uri="{FF2B5EF4-FFF2-40B4-BE49-F238E27FC236}">
                <a16:creationId xmlns:a16="http://schemas.microsoft.com/office/drawing/2014/main" id="{819E257E-49D7-9646-85F6-B514FD7B1609}"/>
              </a:ext>
            </a:extLst>
          </p:cNvPr>
          <p:cNvCxnSpPr>
            <a:cxnSpLocks/>
          </p:cNvCxnSpPr>
          <p:nvPr/>
        </p:nvCxnSpPr>
        <p:spPr>
          <a:xfrm flipV="1">
            <a:off x="2616785" y="3006495"/>
            <a:ext cx="2355528" cy="198471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8BC47E9F-52CD-C74C-85A1-C57033462165}"/>
              </a:ext>
            </a:extLst>
          </p:cNvPr>
          <p:cNvCxnSpPr>
            <a:cxnSpLocks/>
          </p:cNvCxnSpPr>
          <p:nvPr/>
        </p:nvCxnSpPr>
        <p:spPr>
          <a:xfrm>
            <a:off x="2616785" y="5004261"/>
            <a:ext cx="3050809" cy="479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75635189-AB0D-F34F-B486-FEC25803F3B9}"/>
              </a:ext>
            </a:extLst>
          </p:cNvPr>
          <p:cNvSpPr/>
          <p:nvPr/>
        </p:nvSpPr>
        <p:spPr>
          <a:xfrm>
            <a:off x="1376103" y="1103678"/>
            <a:ext cx="750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visa en vridning kan vi rita en </a:t>
            </a:r>
            <a:r>
              <a:rPr lang="sv-SE" i="1" dirty="0">
                <a:solidFill>
                  <a:srgbClr val="C00000"/>
                </a:solidFill>
              </a:rPr>
              <a:t>vinkel</a:t>
            </a:r>
            <a:r>
              <a:rPr lang="sv-SE" dirty="0"/>
              <a:t>. Vinkeln markeras med en </a:t>
            </a:r>
            <a:r>
              <a:rPr lang="sv-SE" i="1" dirty="0"/>
              <a:t>båge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063567" y="240035"/>
            <a:ext cx="1513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Olika vinklar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35B8023D-9D24-834C-9360-603322B7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00139EBE-505F-8744-9CAB-2425599F837C}"/>
              </a:ext>
            </a:extLst>
          </p:cNvPr>
          <p:cNvSpPr/>
          <p:nvPr/>
        </p:nvSpPr>
        <p:spPr>
          <a:xfrm>
            <a:off x="1443788" y="961415"/>
            <a:ext cx="725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vinkel som är 90° kallas för </a:t>
            </a:r>
            <a:r>
              <a:rPr lang="sv-SE" i="1" dirty="0">
                <a:solidFill>
                  <a:srgbClr val="C00000"/>
                </a:solidFill>
              </a:rPr>
              <a:t>rät</a:t>
            </a:r>
            <a:r>
              <a:rPr lang="sv-SE" dirty="0"/>
              <a:t>. En rät vinkel markeras den med en </a:t>
            </a:r>
            <a:r>
              <a:rPr lang="sv-SE" i="1" dirty="0">
                <a:solidFill>
                  <a:srgbClr val="C00000"/>
                </a:solidFill>
              </a:rPr>
              <a:t>hake</a:t>
            </a:r>
            <a:r>
              <a:rPr lang="sv-SE" dirty="0"/>
              <a:t>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92663E4-4DC7-0346-B81B-50DF5FF97138}"/>
              </a:ext>
            </a:extLst>
          </p:cNvPr>
          <p:cNvSpPr/>
          <p:nvPr/>
        </p:nvSpPr>
        <p:spPr>
          <a:xfrm>
            <a:off x="2458450" y="1467351"/>
            <a:ext cx="522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vinkeln är </a:t>
            </a:r>
            <a:r>
              <a:rPr lang="sv-SE" dirty="0">
                <a:solidFill>
                  <a:srgbClr val="C00000"/>
                </a:solidFill>
              </a:rPr>
              <a:t>mindre än 90° </a:t>
            </a:r>
            <a:r>
              <a:rPr lang="sv-SE" dirty="0"/>
              <a:t>är det en </a:t>
            </a:r>
            <a:r>
              <a:rPr lang="sv-SE" i="1" dirty="0">
                <a:solidFill>
                  <a:srgbClr val="C00000"/>
                </a:solidFill>
              </a:rPr>
              <a:t>spetsig vinkel</a:t>
            </a:r>
            <a:r>
              <a:rPr lang="sv-SE" dirty="0"/>
              <a:t>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4C6F38A-432B-2649-A4AA-FF87C51D94EA}"/>
              </a:ext>
            </a:extLst>
          </p:cNvPr>
          <p:cNvSpPr/>
          <p:nvPr/>
        </p:nvSpPr>
        <p:spPr>
          <a:xfrm>
            <a:off x="2639371" y="1973287"/>
            <a:ext cx="471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Är vinkeln </a:t>
            </a:r>
            <a:r>
              <a:rPr lang="sv-SE" dirty="0">
                <a:solidFill>
                  <a:srgbClr val="C00000"/>
                </a:solidFill>
              </a:rPr>
              <a:t>större än 90° </a:t>
            </a:r>
            <a:r>
              <a:rPr lang="sv-SE" dirty="0"/>
              <a:t>är det en </a:t>
            </a:r>
            <a:r>
              <a:rPr lang="sv-SE" i="1" dirty="0">
                <a:solidFill>
                  <a:srgbClr val="C00000"/>
                </a:solidFill>
              </a:rPr>
              <a:t>trubbig vinkel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77A7E74-37F2-EB4C-982A-2B31A170F8D5}"/>
              </a:ext>
            </a:extLst>
          </p:cNvPr>
          <p:cNvSpPr/>
          <p:nvPr/>
        </p:nvSpPr>
        <p:spPr>
          <a:xfrm>
            <a:off x="2469781" y="2471674"/>
            <a:ext cx="504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Spetsiga och trubbig vinklar markeras med en </a:t>
            </a:r>
            <a:r>
              <a:rPr lang="sv-SE" dirty="0">
                <a:solidFill>
                  <a:srgbClr val="C00000"/>
                </a:solidFill>
              </a:rPr>
              <a:t>båge</a:t>
            </a:r>
            <a:r>
              <a:rPr lang="sv-SE" dirty="0"/>
              <a:t>.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CC27BEBD-F8A6-4246-8A33-0E7259B1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99" y="3245471"/>
            <a:ext cx="7686573" cy="183470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DC4C64-FD67-D046-8A24-436D6D5D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78" y="4668817"/>
            <a:ext cx="1672389" cy="300225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CEBE8513-CC2C-5045-9B7B-23E7EDEE6646}"/>
              </a:ext>
            </a:extLst>
          </p:cNvPr>
          <p:cNvGrpSpPr/>
          <p:nvPr/>
        </p:nvGrpSpPr>
        <p:grpSpPr>
          <a:xfrm>
            <a:off x="1677758" y="4035642"/>
            <a:ext cx="1328967" cy="346312"/>
            <a:chOff x="1677758" y="4035642"/>
            <a:chExt cx="1328967" cy="346312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1C2A85B3-58EB-5E42-ABDF-15E8071B0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4B5F81E5-6A7A-0A46-B046-B7CB7567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5F345C6B-4CE8-DD4B-B1CD-AE7A352A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81" y="4641996"/>
            <a:ext cx="1672389" cy="300225"/>
          </a:xfrm>
          <a:prstGeom prst="rect">
            <a:avLst/>
          </a:prstGeom>
        </p:spPr>
      </p:pic>
      <p:grpSp>
        <p:nvGrpSpPr>
          <p:cNvPr id="33" name="Grupp 32">
            <a:extLst>
              <a:ext uri="{FF2B5EF4-FFF2-40B4-BE49-F238E27FC236}">
                <a16:creationId xmlns:a16="http://schemas.microsoft.com/office/drawing/2014/main" id="{B1B193D4-9A28-C849-9CAD-513BC1498E6D}"/>
              </a:ext>
            </a:extLst>
          </p:cNvPr>
          <p:cNvGrpSpPr/>
          <p:nvPr/>
        </p:nvGrpSpPr>
        <p:grpSpPr>
          <a:xfrm>
            <a:off x="4155891" y="4020867"/>
            <a:ext cx="1328967" cy="346312"/>
            <a:chOff x="1677758" y="4035642"/>
            <a:chExt cx="1328967" cy="346312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95355982-56D1-7147-8B2D-660034EF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13B0087C-194F-8642-846C-B1B1340C1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93EF67B7-E9D8-4041-AD14-E01490AA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78" y="4641996"/>
            <a:ext cx="1672389" cy="300225"/>
          </a:xfrm>
          <a:prstGeom prst="rect">
            <a:avLst/>
          </a:prstGeom>
        </p:spPr>
      </p:pic>
      <p:grpSp>
        <p:nvGrpSpPr>
          <p:cNvPr id="37" name="Grupp 36">
            <a:extLst>
              <a:ext uri="{FF2B5EF4-FFF2-40B4-BE49-F238E27FC236}">
                <a16:creationId xmlns:a16="http://schemas.microsoft.com/office/drawing/2014/main" id="{D20BC39B-7229-8845-B995-72375FACA4E0}"/>
              </a:ext>
            </a:extLst>
          </p:cNvPr>
          <p:cNvGrpSpPr/>
          <p:nvPr/>
        </p:nvGrpSpPr>
        <p:grpSpPr>
          <a:xfrm>
            <a:off x="6637435" y="3989667"/>
            <a:ext cx="1328967" cy="346312"/>
            <a:chOff x="1677758" y="4035642"/>
            <a:chExt cx="1328967" cy="346312"/>
          </a:xfrm>
        </p:grpSpPr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26FA45F3-9B92-A840-B6B3-8F8A331E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568" y="4035642"/>
              <a:ext cx="885157" cy="331537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30F48725-0BD8-E245-9827-9F2822A0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95610">
              <a:off x="1677758" y="4231176"/>
              <a:ext cx="519848" cy="15077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30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7778" l="411" r="96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708" y="2259763"/>
            <a:ext cx="4175749" cy="2315097"/>
          </a:xfrm>
          <a:prstGeom prst="rect">
            <a:avLst/>
          </a:prstGeom>
        </p:spPr>
      </p:pic>
      <p:sp>
        <p:nvSpPr>
          <p:cNvPr id="3" name="Rektangulär 2"/>
          <p:cNvSpPr/>
          <p:nvPr/>
        </p:nvSpPr>
        <p:spPr>
          <a:xfrm>
            <a:off x="7051706" y="4786029"/>
            <a:ext cx="1961970" cy="1307866"/>
          </a:xfrm>
          <a:prstGeom prst="wedgeRectCallout">
            <a:avLst>
              <a:gd name="adj1" fmla="val -108192"/>
              <a:gd name="adj2" fmla="val -867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Placera gradskivan så vinkelbenet går genom 0° och 180°. </a:t>
            </a:r>
          </a:p>
        </p:txBody>
      </p:sp>
      <p:sp>
        <p:nvSpPr>
          <p:cNvPr id="4" name="Rektangulär 3"/>
          <p:cNvSpPr/>
          <p:nvPr/>
        </p:nvSpPr>
        <p:spPr>
          <a:xfrm>
            <a:off x="653992" y="1594837"/>
            <a:ext cx="2691778" cy="961375"/>
          </a:xfrm>
          <a:prstGeom prst="wedgeRectCallout">
            <a:avLst>
              <a:gd name="adj1" fmla="val 109389"/>
              <a:gd name="adj2" fmla="val 1156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Läs av var den andra vinkelbenet skär.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6376780" y="1493857"/>
            <a:ext cx="2502219" cy="1156227"/>
          </a:xfrm>
          <a:prstGeom prst="wedgeRectCallout">
            <a:avLst>
              <a:gd name="adj1" fmla="val -99053"/>
              <a:gd name="adj2" fmla="val 830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Vridningen startar i </a:t>
            </a:r>
            <a:r>
              <a:rPr lang="sv-SE" b="1" dirty="0"/>
              <a:t>0°</a:t>
            </a:r>
            <a:r>
              <a:rPr lang="sv-SE" dirty="0"/>
              <a:t>. Denna vinkel är </a:t>
            </a:r>
            <a:r>
              <a:rPr lang="sv-SE" b="1" dirty="0"/>
              <a:t>60°.</a:t>
            </a:r>
          </a:p>
        </p:txBody>
      </p:sp>
      <p:sp>
        <p:nvSpPr>
          <p:cNvPr id="6" name="Rektangel 5"/>
          <p:cNvSpPr/>
          <p:nvPr/>
        </p:nvSpPr>
        <p:spPr>
          <a:xfrm>
            <a:off x="3888406" y="240035"/>
            <a:ext cx="180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Mäta vinklar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4369594" y="2389188"/>
            <a:ext cx="1999128" cy="1885066"/>
            <a:chOff x="4369594" y="2389188"/>
            <a:chExt cx="1999128" cy="1885066"/>
          </a:xfrm>
        </p:grpSpPr>
        <p:sp>
          <p:nvSpPr>
            <p:cNvPr id="25" name="Frihandsfigur 24"/>
            <p:cNvSpPr/>
            <p:nvPr/>
          </p:nvSpPr>
          <p:spPr>
            <a:xfrm>
              <a:off x="4492625" y="4064000"/>
              <a:ext cx="122061" cy="210254"/>
            </a:xfrm>
            <a:custGeom>
              <a:avLst/>
              <a:gdLst>
                <a:gd name="connsiteX0" fmla="*/ 0 w 122061"/>
                <a:gd name="connsiteY0" fmla="*/ 0 h 196083"/>
                <a:gd name="connsiteX1" fmla="*/ 50800 w 122061"/>
                <a:gd name="connsiteY1" fmla="*/ 28575 h 196083"/>
                <a:gd name="connsiteX2" fmla="*/ 101600 w 122061"/>
                <a:gd name="connsiteY2" fmla="*/ 104775 h 196083"/>
                <a:gd name="connsiteX3" fmla="*/ 120650 w 122061"/>
                <a:gd name="connsiteY3" fmla="*/ 187325 h 196083"/>
                <a:gd name="connsiteX4" fmla="*/ 120650 w 122061"/>
                <a:gd name="connsiteY4" fmla="*/ 193675 h 196083"/>
                <a:gd name="connsiteX5" fmla="*/ 120650 w 122061"/>
                <a:gd name="connsiteY5" fmla="*/ 193675 h 1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61" h="196083">
                  <a:moveTo>
                    <a:pt x="0" y="0"/>
                  </a:moveTo>
                  <a:cubicBezTo>
                    <a:pt x="16933" y="5556"/>
                    <a:pt x="33867" y="11113"/>
                    <a:pt x="50800" y="28575"/>
                  </a:cubicBezTo>
                  <a:cubicBezTo>
                    <a:pt x="67733" y="46037"/>
                    <a:pt x="89958" y="78317"/>
                    <a:pt x="101600" y="104775"/>
                  </a:cubicBezTo>
                  <a:cubicBezTo>
                    <a:pt x="113242" y="131233"/>
                    <a:pt x="117475" y="172508"/>
                    <a:pt x="120650" y="187325"/>
                  </a:cubicBezTo>
                  <a:cubicBezTo>
                    <a:pt x="123825" y="202142"/>
                    <a:pt x="120650" y="193675"/>
                    <a:pt x="120650" y="193675"/>
                  </a:cubicBezTo>
                  <a:lnTo>
                    <a:pt x="120650" y="19367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4369594" y="2389188"/>
              <a:ext cx="1999128" cy="1885066"/>
              <a:chOff x="4369594" y="2389188"/>
              <a:chExt cx="1999128" cy="1885066"/>
            </a:xfrm>
          </p:grpSpPr>
          <p:cxnSp>
            <p:nvCxnSpPr>
              <p:cNvPr id="8" name="Rak 7"/>
              <p:cNvCxnSpPr/>
              <p:nvPr/>
            </p:nvCxnSpPr>
            <p:spPr>
              <a:xfrm flipH="1">
                <a:off x="4369594" y="2389188"/>
                <a:ext cx="1093778" cy="1885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/>
              <p:nvPr/>
            </p:nvCxnSpPr>
            <p:spPr>
              <a:xfrm flipH="1">
                <a:off x="4369594" y="4274254"/>
                <a:ext cx="199912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ktangel 22"/>
          <p:cNvSpPr/>
          <p:nvPr/>
        </p:nvSpPr>
        <p:spPr>
          <a:xfrm>
            <a:off x="3240943" y="933143"/>
            <a:ext cx="316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Vinklar mäts med en </a:t>
            </a:r>
            <a:r>
              <a:rPr lang="sv-SE" b="1" i="1" dirty="0">
                <a:solidFill>
                  <a:srgbClr val="800000"/>
                </a:solidFill>
              </a:rPr>
              <a:t>gradskiva</a:t>
            </a:r>
            <a:r>
              <a:rPr lang="sv-SE" i="1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573275-6214-F240-8990-EAC153F5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DCC006-191F-7042-8543-41A07EAD1EFD}"/>
              </a:ext>
            </a:extLst>
          </p:cNvPr>
          <p:cNvSpPr/>
          <p:nvPr/>
        </p:nvSpPr>
        <p:spPr>
          <a:xfrm>
            <a:off x="3322666" y="241595"/>
            <a:ext cx="2690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Trianglars vinkelsumma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D52417-86BF-8940-A472-A6615756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6E3DD51-7E03-4244-87CE-FFC91EEF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508" y="760730"/>
            <a:ext cx="3405777" cy="192212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529375A-A8D7-2542-B643-6D4A2690486B}"/>
              </a:ext>
            </a:extLst>
          </p:cNvPr>
          <p:cNvSpPr/>
          <p:nvPr/>
        </p:nvSpPr>
        <p:spPr>
          <a:xfrm>
            <a:off x="1975929" y="3059668"/>
            <a:ext cx="541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Vinklarna i den här triangeln är </a:t>
            </a:r>
            <a:r>
              <a:rPr lang="sv-SE" sz="2400" dirty="0">
                <a:solidFill>
                  <a:srgbClr val="C00000"/>
                </a:solidFill>
              </a:rPr>
              <a:t>30°</a:t>
            </a:r>
            <a:r>
              <a:rPr lang="sv-SE" dirty="0"/>
              <a:t>, </a:t>
            </a:r>
            <a:r>
              <a:rPr lang="sv-SE" sz="2400" dirty="0">
                <a:solidFill>
                  <a:srgbClr val="C00000"/>
                </a:solidFill>
              </a:rPr>
              <a:t>70°</a:t>
            </a:r>
            <a:r>
              <a:rPr lang="sv-SE" dirty="0"/>
              <a:t> och </a:t>
            </a:r>
            <a:r>
              <a:rPr lang="sv-SE" sz="2400" dirty="0">
                <a:solidFill>
                  <a:srgbClr val="C00000"/>
                </a:solidFill>
              </a:rPr>
              <a:t>80°</a:t>
            </a:r>
            <a:r>
              <a:rPr lang="sv-SE" dirty="0"/>
              <a:t>.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B40022D-9E9D-BC45-B292-7F1FDD89135E}"/>
              </a:ext>
            </a:extLst>
          </p:cNvPr>
          <p:cNvSpPr/>
          <p:nvPr/>
        </p:nvSpPr>
        <p:spPr>
          <a:xfrm>
            <a:off x="2472508" y="3927822"/>
            <a:ext cx="3767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adderar de tre vinklarna får vi: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A5F8AD6-77A4-3D44-80F1-C1F9AEFC9FE3}"/>
              </a:ext>
            </a:extLst>
          </p:cNvPr>
          <p:cNvSpPr/>
          <p:nvPr/>
        </p:nvSpPr>
        <p:spPr>
          <a:xfrm>
            <a:off x="2250116" y="5303223"/>
            <a:ext cx="445112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Vinkelsumman i trianglar är 180°.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14A9FE9-31F9-6C4F-B4FA-26425CD625BA}"/>
              </a:ext>
            </a:extLst>
          </p:cNvPr>
          <p:cNvSpPr/>
          <p:nvPr/>
        </p:nvSpPr>
        <p:spPr>
          <a:xfrm>
            <a:off x="2759794" y="4376030"/>
            <a:ext cx="2831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30°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+ 70° +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80° =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91A604E-4626-9D46-B752-838440B565F8}"/>
              </a:ext>
            </a:extLst>
          </p:cNvPr>
          <p:cNvSpPr/>
          <p:nvPr/>
        </p:nvSpPr>
        <p:spPr>
          <a:xfrm>
            <a:off x="4897654" y="4345252"/>
            <a:ext cx="980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</a:rPr>
              <a:t>180°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8379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322666" y="241595"/>
            <a:ext cx="249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Olika sorters trianglar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239867" y="5332384"/>
            <a:ext cx="2301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Alla </a:t>
            </a:r>
            <a:r>
              <a:rPr lang="sv-SE" i="1" dirty="0">
                <a:solidFill>
                  <a:srgbClr val="C00000"/>
                </a:solidFill>
              </a:rPr>
              <a:t>sidor lika långa</a:t>
            </a:r>
          </a:p>
          <a:p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alla vinklar 60°</a:t>
            </a:r>
            <a:r>
              <a:rPr lang="sv-SE" dirty="0"/>
              <a:t>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239867" y="879285"/>
            <a:ext cx="763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</a:t>
            </a:r>
            <a:r>
              <a:rPr lang="sv-SE" i="1" dirty="0">
                <a:solidFill>
                  <a:srgbClr val="C00000"/>
                </a:solidFill>
              </a:rPr>
              <a:t>liksidig triangel</a:t>
            </a:r>
            <a:r>
              <a:rPr lang="sv-SE" i="1" dirty="0"/>
              <a:t> </a:t>
            </a:r>
            <a:r>
              <a:rPr lang="sv-SE" dirty="0"/>
              <a:t>är alla sidor lika långa, vilket gör att alla vinklar är lika stora. 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467AFE9-8DF4-BD4B-9425-92DAC09D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BF27F166-DEDD-FF44-8447-7E73BD530ACF}"/>
              </a:ext>
            </a:extLst>
          </p:cNvPr>
          <p:cNvSpPr/>
          <p:nvPr/>
        </p:nvSpPr>
        <p:spPr>
          <a:xfrm>
            <a:off x="4884383" y="5295309"/>
            <a:ext cx="385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Två sidor lika långa. </a:t>
            </a:r>
          </a:p>
          <a:p>
            <a:pPr algn="ctr"/>
            <a:r>
              <a:rPr lang="sv-SE" dirty="0"/>
              <a:t>Två vinklar,</a:t>
            </a:r>
            <a:r>
              <a:rPr lang="sv-SE" i="1" dirty="0">
                <a:solidFill>
                  <a:srgbClr val="8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basvinklarna</a:t>
            </a:r>
            <a:r>
              <a:rPr lang="sv-SE" dirty="0"/>
              <a:t>, är lika stora.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EA02A6E-BA1A-4741-8469-4BEFA17D430B}"/>
              </a:ext>
            </a:extLst>
          </p:cNvPr>
          <p:cNvSpPr/>
          <p:nvPr/>
        </p:nvSpPr>
        <p:spPr>
          <a:xfrm>
            <a:off x="494712" y="1265152"/>
            <a:ext cx="8779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vinkelsumman i en triangel är 180° är vinklarna i en liksidig triangel 180° / 3 = 60°.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E439AC9-EA8D-5A4F-9A1F-4A668BA4F06B}"/>
              </a:ext>
            </a:extLst>
          </p:cNvPr>
          <p:cNvSpPr/>
          <p:nvPr/>
        </p:nvSpPr>
        <p:spPr>
          <a:xfrm>
            <a:off x="2636734" y="1843925"/>
            <a:ext cx="449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</a:t>
            </a:r>
            <a:r>
              <a:rPr lang="sv-SE" i="1" dirty="0">
                <a:solidFill>
                  <a:srgbClr val="C00000"/>
                </a:solidFill>
              </a:rPr>
              <a:t>likbent triangel </a:t>
            </a:r>
            <a:r>
              <a:rPr lang="sv-SE" dirty="0"/>
              <a:t>är två sidor lika långa.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963DF9-4064-1B4B-BED8-F5B4FCB82481}"/>
              </a:ext>
            </a:extLst>
          </p:cNvPr>
          <p:cNvSpPr/>
          <p:nvPr/>
        </p:nvSpPr>
        <p:spPr>
          <a:xfrm>
            <a:off x="2162555" y="2213257"/>
            <a:ext cx="544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två vinklar, </a:t>
            </a:r>
            <a:r>
              <a:rPr lang="sv-SE" i="1" dirty="0">
                <a:solidFill>
                  <a:srgbClr val="C00000"/>
                </a:solidFill>
              </a:rPr>
              <a:t>basvinklarna</a:t>
            </a:r>
            <a:r>
              <a:rPr lang="sv-SE" i="1" dirty="0"/>
              <a:t>, </a:t>
            </a:r>
            <a:r>
              <a:rPr lang="sv-SE" dirty="0"/>
              <a:t>är lika stora.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180BDA-A5B4-D544-AE99-3E0EC22D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7" y="2999101"/>
            <a:ext cx="2120941" cy="219070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BD041BA-7C7B-9941-A573-722E7770E2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302" y="2815596"/>
            <a:ext cx="3762203" cy="24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837353" y="2892255"/>
            <a:ext cx="15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35 °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7353" y="3321716"/>
            <a:ext cx="11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70°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82746" y="3810434"/>
            <a:ext cx="1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837353" y="4438265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043921" y="5234549"/>
            <a:ext cx="209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är 75 °.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6EFB9F-2B10-F649-9A37-C9AAA875CF46}"/>
              </a:ext>
            </a:extLst>
          </p:cNvPr>
          <p:cNvSpPr/>
          <p:nvPr/>
        </p:nvSpPr>
        <p:spPr>
          <a:xfrm>
            <a:off x="282589" y="30659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F2C7754-88D0-DE4F-A2FF-A2DFC567624B}"/>
              </a:ext>
            </a:extLst>
          </p:cNvPr>
          <p:cNvSpPr/>
          <p:nvPr/>
        </p:nvSpPr>
        <p:spPr>
          <a:xfrm>
            <a:off x="6389225" y="2860186"/>
            <a:ext cx="22495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Symbolen ^ betyder vinkel.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D27397-03A2-8B44-A66A-977A2702BAD7}"/>
              </a:ext>
            </a:extLst>
          </p:cNvPr>
          <p:cNvSpPr/>
          <p:nvPr/>
        </p:nvSpPr>
        <p:spPr>
          <a:xfrm>
            <a:off x="5958348" y="4291594"/>
            <a:ext cx="26265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Triangelns vinkelsumma är 180°.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C5DE75-69B8-7848-BA94-EF2550F2155C}"/>
              </a:ext>
            </a:extLst>
          </p:cNvPr>
          <p:cNvSpPr txBox="1"/>
          <p:nvPr/>
        </p:nvSpPr>
        <p:spPr>
          <a:xfrm>
            <a:off x="3412206" y="4437698"/>
            <a:ext cx="155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180°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105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ED6CFB0-54E7-2348-9E1E-85D52BA3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1B345C37-F0F3-8041-9C58-7FD494D3A43C}"/>
              </a:ext>
            </a:extLst>
          </p:cNvPr>
          <p:cNvGrpSpPr/>
          <p:nvPr/>
        </p:nvGrpSpPr>
        <p:grpSpPr>
          <a:xfrm>
            <a:off x="1674538" y="379750"/>
            <a:ext cx="5330468" cy="1700241"/>
            <a:chOff x="1674538" y="379750"/>
            <a:chExt cx="5330468" cy="1700241"/>
          </a:xfrm>
        </p:grpSpPr>
        <p:sp>
          <p:nvSpPr>
            <p:cNvPr id="4" name="Rektangel 3"/>
            <p:cNvSpPr/>
            <p:nvPr/>
          </p:nvSpPr>
          <p:spPr>
            <a:xfrm>
              <a:off x="1674538" y="431469"/>
              <a:ext cx="22706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är vinkeln </a:t>
              </a:r>
              <a:r>
                <a:rPr lang="sv-SE" i="1" dirty="0"/>
                <a:t>B </a:t>
              </a:r>
              <a:r>
                <a:rPr lang="sv-SE" dirty="0"/>
                <a:t>i den här triangeln? 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E9696C26-C7D7-AD43-85BA-FFCA7698B40F}"/>
                </a:ext>
              </a:extLst>
            </p:cNvPr>
            <p:cNvGrpSpPr/>
            <p:nvPr/>
          </p:nvGrpSpPr>
          <p:grpSpPr>
            <a:xfrm>
              <a:off x="4246523" y="379750"/>
              <a:ext cx="2758483" cy="1700241"/>
              <a:chOff x="3006820" y="765165"/>
              <a:chExt cx="2758483" cy="170024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933C57C3-7338-D243-B584-13863A3DC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6820" y="765165"/>
                <a:ext cx="2758483" cy="170024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7F1BCF62-5140-0440-948F-3ED59C0F8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820" y="895620"/>
                <a:ext cx="1156439" cy="795612"/>
              </a:xfrm>
              <a:prstGeom prst="rect">
                <a:avLst/>
              </a:prstGeom>
            </p:spPr>
          </p:pic>
        </p:grp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C40B9029-E0B7-C64F-A2A6-7E83C723EF0C}"/>
              </a:ext>
            </a:extLst>
          </p:cNvPr>
          <p:cNvSpPr txBox="1"/>
          <p:nvPr/>
        </p:nvSpPr>
        <p:spPr>
          <a:xfrm>
            <a:off x="3430973" y="3808158"/>
            <a:ext cx="143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35 °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70 °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4DBD7AA-E6CA-0442-8A75-507AE24F8E32}"/>
              </a:ext>
            </a:extLst>
          </p:cNvPr>
          <p:cNvSpPr txBox="1"/>
          <p:nvPr/>
        </p:nvSpPr>
        <p:spPr>
          <a:xfrm>
            <a:off x="4708333" y="3818219"/>
            <a:ext cx="7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105 °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BB50292-1F52-4944-B43C-C5ABB2E75794}"/>
              </a:ext>
            </a:extLst>
          </p:cNvPr>
          <p:cNvSpPr txBox="1"/>
          <p:nvPr/>
        </p:nvSpPr>
        <p:spPr>
          <a:xfrm>
            <a:off x="4824742" y="4445483"/>
            <a:ext cx="7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75 °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C0397C-99EE-B44F-9FA4-E3BEA801A63F}"/>
              </a:ext>
            </a:extLst>
          </p:cNvPr>
          <p:cNvSpPr/>
          <p:nvPr/>
        </p:nvSpPr>
        <p:spPr>
          <a:xfrm>
            <a:off x="5958348" y="4977823"/>
            <a:ext cx="292065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Storleken av vinkeln </a:t>
            </a:r>
            <a:r>
              <a:rPr lang="sv-SE" sz="1400" i="1" dirty="0"/>
              <a:t>B </a:t>
            </a:r>
            <a:r>
              <a:rPr lang="sv-SE" sz="1400" dirty="0"/>
              <a:t>kan också tecknas direkt med ett uttryck så här: 180° – 35° – 70° </a:t>
            </a:r>
          </a:p>
        </p:txBody>
      </p:sp>
    </p:spTree>
    <p:extLst>
      <p:ext uri="{BB962C8B-B14F-4D97-AF65-F5344CB8AC3E}">
        <p14:creationId xmlns:p14="http://schemas.microsoft.com/office/powerpoint/2010/main" val="6024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 animBg="1"/>
      <p:bldP spid="16" grpId="0" animBg="1"/>
      <p:bldP spid="17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1C8BB92-DD13-9A4F-8430-89D52BFED0F4}"/>
              </a:ext>
            </a:extLst>
          </p:cNvPr>
          <p:cNvGrpSpPr/>
          <p:nvPr/>
        </p:nvGrpSpPr>
        <p:grpSpPr>
          <a:xfrm>
            <a:off x="1674538" y="337370"/>
            <a:ext cx="5086818" cy="1875517"/>
            <a:chOff x="1674538" y="337370"/>
            <a:chExt cx="5086818" cy="1875517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567" y="706702"/>
              <a:ext cx="3423150" cy="1506185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1674538" y="337370"/>
              <a:ext cx="50868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Triangeln är likbent. Hur stora är vinklarna A och C?</a:t>
              </a:r>
            </a:p>
          </p:txBody>
        </p:sp>
      </p:grpSp>
      <p:sp>
        <p:nvSpPr>
          <p:cNvPr id="5" name="textruta 4"/>
          <p:cNvSpPr txBox="1"/>
          <p:nvPr/>
        </p:nvSpPr>
        <p:spPr>
          <a:xfrm>
            <a:off x="2837353" y="2515506"/>
            <a:ext cx="297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Triangeln ABC </a:t>
            </a:r>
            <a:r>
              <a:rPr lang="sv-SE">
                <a:latin typeface="Bradley Hand Bold"/>
                <a:cs typeface="Bradley Hand Bold"/>
              </a:rPr>
              <a:t>är likbent.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37353" y="3044153"/>
            <a:ext cx="154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34 °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7353" y="3377422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837353" y="3751177"/>
            <a:ext cx="139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837353" y="4438265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668009" y="5322895"/>
            <a:ext cx="34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C är 34° och </a:t>
            </a:r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A  är 112°.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6EFB9F-2B10-F649-9A37-C9AAA875CF46}"/>
              </a:ext>
            </a:extLst>
          </p:cNvPr>
          <p:cNvSpPr/>
          <p:nvPr/>
        </p:nvSpPr>
        <p:spPr>
          <a:xfrm>
            <a:off x="282589" y="30659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ECF5ED-C317-2B43-8BBF-67F21C16B9CB}"/>
              </a:ext>
            </a:extLst>
          </p:cNvPr>
          <p:cNvSpPr/>
          <p:nvPr/>
        </p:nvSpPr>
        <p:spPr>
          <a:xfrm>
            <a:off x="6650514" y="3331255"/>
            <a:ext cx="22495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Eftersom triangeln är likbent är basvinklarna B och C lika stora.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EF748F6-D4BC-0B44-B2C8-B832ED7E2002}"/>
              </a:ext>
            </a:extLst>
          </p:cNvPr>
          <p:cNvSpPr txBox="1"/>
          <p:nvPr/>
        </p:nvSpPr>
        <p:spPr>
          <a:xfrm>
            <a:off x="3376151" y="3371943"/>
            <a:ext cx="11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34°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BD27397-03A2-8B44-A66A-977A2702BAD7}"/>
              </a:ext>
            </a:extLst>
          </p:cNvPr>
          <p:cNvSpPr/>
          <p:nvPr/>
        </p:nvSpPr>
        <p:spPr>
          <a:xfrm>
            <a:off x="6650514" y="4437698"/>
            <a:ext cx="224953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Triangelns vinkelsumma är 180°.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C5DE75-69B8-7848-BA94-EF2550F2155C}"/>
              </a:ext>
            </a:extLst>
          </p:cNvPr>
          <p:cNvSpPr txBox="1"/>
          <p:nvPr/>
        </p:nvSpPr>
        <p:spPr>
          <a:xfrm>
            <a:off x="3430973" y="4437698"/>
            <a:ext cx="153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180°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68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ED6CFB0-54E7-2348-9E1E-85D52BA3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01" y="187303"/>
            <a:ext cx="1161498" cy="38489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AEC83118-34AD-1640-AD35-00706E8BE20E}"/>
              </a:ext>
            </a:extLst>
          </p:cNvPr>
          <p:cNvSpPr txBox="1"/>
          <p:nvPr/>
        </p:nvSpPr>
        <p:spPr>
          <a:xfrm>
            <a:off x="4021156" y="3751177"/>
            <a:ext cx="139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34 °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34 °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A2DDFF3-8204-3D42-9796-734938A41596}"/>
              </a:ext>
            </a:extLst>
          </p:cNvPr>
          <p:cNvSpPr txBox="1"/>
          <p:nvPr/>
        </p:nvSpPr>
        <p:spPr>
          <a:xfrm>
            <a:off x="5289631" y="3741275"/>
            <a:ext cx="5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68 °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8CE40AA-8220-CB4A-B378-C54A9760D150}"/>
              </a:ext>
            </a:extLst>
          </p:cNvPr>
          <p:cNvSpPr txBox="1"/>
          <p:nvPr/>
        </p:nvSpPr>
        <p:spPr>
          <a:xfrm>
            <a:off x="4743934" y="4437698"/>
            <a:ext cx="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112° </a:t>
            </a:r>
          </a:p>
        </p:txBody>
      </p:sp>
    </p:spTree>
    <p:extLst>
      <p:ext uri="{BB962C8B-B14F-4D97-AF65-F5344CB8AC3E}">
        <p14:creationId xmlns:p14="http://schemas.microsoft.com/office/powerpoint/2010/main" val="971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5" grpId="0"/>
      <p:bldP spid="16" grpId="0" animBg="1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619</Words>
  <Application>Microsoft Macintosh PowerPoint</Application>
  <PresentationFormat>Bildspel på skärmen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ＭＳ ゴシック</vt:lpstr>
      <vt:lpstr>Arial</vt:lpstr>
      <vt:lpstr>Bradley Hand Bold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</cp:revision>
  <dcterms:created xsi:type="dcterms:W3CDTF">2017-04-14T14:34:39Z</dcterms:created>
  <dcterms:modified xsi:type="dcterms:W3CDTF">2021-10-09T07:42:52Z</dcterms:modified>
</cp:coreProperties>
</file>